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9"/>
  </p:notesMasterIdLst>
  <p:sldIdLst>
    <p:sldId id="256" r:id="rId2"/>
    <p:sldId id="257" r:id="rId3"/>
    <p:sldId id="258" r:id="rId4"/>
    <p:sldId id="259" r:id="rId5"/>
    <p:sldId id="317" r:id="rId6"/>
    <p:sldId id="318" r:id="rId7"/>
    <p:sldId id="260" r:id="rId8"/>
    <p:sldId id="261" r:id="rId9"/>
    <p:sldId id="319" r:id="rId10"/>
    <p:sldId id="262" r:id="rId11"/>
    <p:sldId id="263" r:id="rId12"/>
    <p:sldId id="264" r:id="rId13"/>
    <p:sldId id="265" r:id="rId14"/>
    <p:sldId id="266" r:id="rId15"/>
    <p:sldId id="267" r:id="rId16"/>
    <p:sldId id="268" r:id="rId17"/>
    <p:sldId id="320"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21" r:id="rId62"/>
    <p:sldId id="312" r:id="rId63"/>
    <p:sldId id="313" r:id="rId64"/>
    <p:sldId id="314" r:id="rId65"/>
    <p:sldId id="315" r:id="rId66"/>
    <p:sldId id="316" r:id="rId67"/>
    <p:sldId id="322" r:id="rId68"/>
  </p:sldIdLst>
  <p:sldSz cx="12192000" cy="9144000"/>
  <p:notesSz cx="9290050" cy="700405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96633"/>
    <a:srgbClr val="669900"/>
    <a:srgbClr val="700000"/>
    <a:srgbClr val="ED8B1F"/>
    <a:srgbClr val="CC0000"/>
    <a:srgbClr val="FF6600"/>
    <a:srgbClr val="FF9900"/>
    <a:srgbClr val="80008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0E6EA3-F425-469E-8021-8EAA8A57C1D3}">
  <a:tblStyle styleId="{EF0E6EA3-F425-469E-8021-8EAA8A57C1D3}"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3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4025899" cy="350837"/>
          </a:xfrm>
          <a:prstGeom prst="rect">
            <a:avLst/>
          </a:prstGeom>
          <a:noFill/>
          <a:ln>
            <a:noFill/>
          </a:ln>
        </p:spPr>
        <p:txBody>
          <a:bodyPr lIns="91425" tIns="91425" rIns="91425" bIns="91425" anchor="t" anchorCtr="0"/>
          <a:lstStyle>
            <a:lvl1pPr marL="0" marR="0" lvl="0" indent="0" algn="l" rt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dirty="0"/>
          </a:p>
        </p:txBody>
      </p:sp>
      <p:sp>
        <p:nvSpPr>
          <p:cNvPr id="4" name="Shape 4"/>
          <p:cNvSpPr txBox="1">
            <a:spLocks noGrp="1"/>
          </p:cNvSpPr>
          <p:nvPr>
            <p:ph type="dt" idx="10"/>
          </p:nvPr>
        </p:nvSpPr>
        <p:spPr>
          <a:xfrm>
            <a:off x="5262562" y="0"/>
            <a:ext cx="4025899" cy="350837"/>
          </a:xfrm>
          <a:prstGeom prst="rect">
            <a:avLst/>
          </a:prstGeom>
          <a:noFill/>
          <a:ln>
            <a:noFill/>
          </a:ln>
        </p:spPr>
        <p:txBody>
          <a:bodyPr lIns="91425" tIns="91425" rIns="91425" bIns="91425"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dirty="0"/>
          </a:p>
        </p:txBody>
      </p:sp>
      <p:sp>
        <p:nvSpPr>
          <p:cNvPr id="5" name="Shape 5"/>
          <p:cNvSpPr>
            <a:spLocks noGrp="1" noRot="1" noChangeAspect="1"/>
          </p:cNvSpPr>
          <p:nvPr>
            <p:ph type="sldImg" idx="3"/>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28687" y="3327400"/>
            <a:ext cx="7432675" cy="3151186"/>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7" name="Shape 7"/>
          <p:cNvSpPr txBox="1">
            <a:spLocks noGrp="1"/>
          </p:cNvSpPr>
          <p:nvPr>
            <p:ph type="ftr" idx="11"/>
          </p:nvPr>
        </p:nvSpPr>
        <p:spPr>
          <a:xfrm>
            <a:off x="0" y="6651625"/>
            <a:ext cx="4025899" cy="350837"/>
          </a:xfrm>
          <a:prstGeom prst="rect">
            <a:avLst/>
          </a:prstGeom>
          <a:noFill/>
          <a:ln>
            <a:noFill/>
          </a:ln>
        </p:spPr>
        <p:txBody>
          <a:bodyPr lIns="91425" tIns="91425" rIns="91425" bIns="91425"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dirty="0"/>
          </a:p>
        </p:txBody>
      </p:sp>
      <p:sp>
        <p:nvSpPr>
          <p:cNvPr id="8" name="Shape 8"/>
          <p:cNvSpPr txBox="1">
            <a:spLocks noGrp="1"/>
          </p:cNvSpPr>
          <p:nvPr>
            <p:ph type="sldNum" idx="12"/>
          </p:nvPr>
        </p:nvSpPr>
        <p:spPr>
          <a:xfrm>
            <a:off x="5262562" y="6651625"/>
            <a:ext cx="4025899" cy="350837"/>
          </a:xfrm>
          <a:prstGeom prst="rect">
            <a:avLst/>
          </a:prstGeom>
          <a:noFill/>
          <a:ln>
            <a:noFill/>
          </a:ln>
        </p:spPr>
        <p:txBody>
          <a:bodyPr lIns="91425" tIns="91425" rIns="91425" bIns="91425" anchor="b" anchorCtr="0">
            <a:noAutofit/>
          </a:bodyPr>
          <a:lstStyle/>
          <a:p>
            <a:pPr algn="r"/>
            <a:endParaRPr lang="en-US" dirty="0" smtClean="0">
              <a:latin typeface="Candara" panose="020E0502030303020204" pitchFamily="34" charset="0"/>
            </a:endParaRPr>
          </a:p>
          <a:p>
            <a:pPr lvl="1"/>
            <a:endParaRPr lang="en-US" dirty="0" smtClean="0">
              <a:latin typeface="Candara" panose="020E0502030303020204" pitchFamily="34" charset="0"/>
            </a:endParaRPr>
          </a:p>
          <a:p>
            <a:pPr lvl="2"/>
            <a:endParaRPr lang="en-US" dirty="0" smtClean="0">
              <a:latin typeface="Candara" panose="020E0502030303020204" pitchFamily="34" charset="0"/>
            </a:endParaRPr>
          </a:p>
          <a:p>
            <a:pPr lvl="3"/>
            <a:endParaRPr lang="en-US" dirty="0" smtClean="0">
              <a:latin typeface="Candara" panose="020E0502030303020204" pitchFamily="34" charset="0"/>
            </a:endParaRPr>
          </a:p>
          <a:p>
            <a:pPr lvl="4"/>
            <a:endParaRPr lang="en-US" dirty="0" smtClean="0">
              <a:latin typeface="Candara" panose="020E0502030303020204" pitchFamily="34" charset="0"/>
            </a:endParaRPr>
          </a:p>
          <a:p>
            <a:pPr lvl="5"/>
            <a:endParaRPr lang="en-US" dirty="0" smtClean="0">
              <a:latin typeface="Candara" panose="020E0502030303020204" pitchFamily="34" charset="0"/>
            </a:endParaRPr>
          </a:p>
          <a:p>
            <a:pPr lvl="6"/>
            <a:endParaRPr lang="en-US" dirty="0" smtClean="0">
              <a:latin typeface="Candara" panose="020E0502030303020204" pitchFamily="34" charset="0"/>
            </a:endParaRPr>
          </a:p>
          <a:p>
            <a:pPr lvl="7"/>
            <a:endParaRPr lang="en-US" dirty="0" smtClean="0">
              <a:latin typeface="Candara" panose="020E0502030303020204" pitchFamily="34" charset="0"/>
            </a:endParaRPr>
          </a:p>
          <a:p>
            <a:pPr lvl="8"/>
            <a:endParaRPr lang="en-US" dirty="0">
              <a:latin typeface="Candara" panose="020E0502030303020204" pitchFamily="34" charset="0"/>
            </a:endParaRPr>
          </a:p>
        </p:txBody>
      </p:sp>
    </p:spTree>
    <p:extLst>
      <p:ext uri="{BB962C8B-B14F-4D97-AF65-F5344CB8AC3E}">
        <p14:creationId xmlns:p14="http://schemas.microsoft.com/office/powerpoint/2010/main" val="38806066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panose="020E0502030303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55" name="Shape 55"/>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 name="Shape 56"/>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201775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207" name="Shape 207"/>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8" name="Shape 208"/>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90774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225" name="Shape 225"/>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6" name="Shape 226"/>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3485360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243" name="Shape 243"/>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4" name="Shape 244"/>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122812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260" name="Shape 260"/>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1" name="Shape 261"/>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1436343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278" name="Shape 278"/>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9" name="Shape 279"/>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2467940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292" name="Shape 292"/>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6120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307" name="Shape 307"/>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8545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321" name="Shape 321"/>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549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335" name="Shape 335"/>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6888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349" name="Shape 349"/>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679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69" name="Shape 69"/>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 name="Shape 70"/>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2416883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363" name="Shape 363"/>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6756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378" name="Shape 378"/>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640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391" name="Shape 391"/>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6344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404" name="Shape 404"/>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182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417" name="Shape 417"/>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8462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441" name="Shape 441"/>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2457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454" name="Shape 454"/>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7450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467" name="Shape 467"/>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0125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480" name="Shape 480"/>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2967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493" name="Shape 493"/>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605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84" name="Shape 84"/>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5" name="Shape 85"/>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1510157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508" name="Shape 508"/>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156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522" name="Shape 522"/>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6352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537" name="Shape 537"/>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7481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551" name="Shape 551"/>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4436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564" name="Shape 564"/>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160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578" name="Shape 578"/>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2489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592" name="Shape 592"/>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650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607" name="Shape 607"/>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3462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622" name="Shape 622"/>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9430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637" name="Shape 637"/>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721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99" name="Shape 99"/>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0" name="Shape 100"/>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2692096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651" name="Shape 651"/>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7046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928687" y="3327400"/>
            <a:ext cx="7432675" cy="3151186"/>
          </a:xfrm>
          <a:prstGeom prst="rect">
            <a:avLst/>
          </a:prstGeom>
        </p:spPr>
        <p:txBody>
          <a:bodyPr lIns="91425" tIns="91425" rIns="91425" bIns="91425" anchor="ctr" anchorCtr="0">
            <a:noAutofit/>
          </a:bodyPr>
          <a:lstStyle/>
          <a:p>
            <a:pPr lvl="0">
              <a:spcBef>
                <a:spcPts val="0"/>
              </a:spcBef>
              <a:buNone/>
            </a:pPr>
            <a:endParaRPr/>
          </a:p>
        </p:txBody>
      </p:sp>
      <p:sp>
        <p:nvSpPr>
          <p:cNvPr id="666" name="Shape 666"/>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502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681" name="Shape 681"/>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2" name="Shape 682"/>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31671730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692" name="Shape 692"/>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93" name="Shape 693"/>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37220049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709" name="Shape 709"/>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10" name="Shape 710"/>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1149726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726" name="Shape 726"/>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27" name="Shape 727"/>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4249285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742" name="Shape 742"/>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3" name="Shape 743"/>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19832232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Shape 756"/>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757" name="Shape 757"/>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8" name="Shape 758"/>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2706096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772" name="Shape 772"/>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3" name="Shape 773"/>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12915526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Shape 786"/>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787" name="Shape 787"/>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8" name="Shape 788"/>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3210928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117" name="Shape 117"/>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8" name="Shape 118"/>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2043553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Shape 801"/>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802" name="Shape 802"/>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3" name="Shape 803"/>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23976958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Shape 818"/>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819" name="Shape 819"/>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0" name="Shape 820"/>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20084039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837" name="Shape 837"/>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38" name="Shape 838"/>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28093339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Shape 851"/>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852" name="Shape 852"/>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53" name="Shape 853"/>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246077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Shape 864"/>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865" name="Shape 865"/>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6" name="Shape 866"/>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10459072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Shape 880"/>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881" name="Shape 881"/>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82" name="Shape 882"/>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8303276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Shape 896"/>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897" name="Shape 897"/>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98" name="Shape 898"/>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17352289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Shape 910"/>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911" name="Shape 911"/>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12" name="Shape 912"/>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10971054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Shape 925"/>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926" name="Shape 926"/>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7" name="Shape 927"/>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10134292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Shape 941"/>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942" name="Shape 942"/>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43" name="Shape 943"/>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184456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135" name="Shape 135"/>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 name="Shape 136"/>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37717548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Shape 958"/>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959" name="Shape 959"/>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60" name="Shape 960"/>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23654794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Shape 976"/>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977" name="Shape 977"/>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78" name="Shape 978"/>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356979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151" name="Shape 151"/>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2" name="Shape 152"/>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30096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168" name="Shape 168"/>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9" name="Shape 169"/>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4173983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p:nvPr/>
        </p:nvSpPr>
        <p:spPr>
          <a:xfrm>
            <a:off x="0" y="0"/>
            <a:ext cx="4025899" cy="350837"/>
          </a:xfrm>
          <a:prstGeom prst="rect">
            <a:avLst/>
          </a:prstGeom>
          <a:noFill/>
          <a:ln>
            <a:noFill/>
          </a:ln>
        </p:spPr>
        <p:txBody>
          <a:bodyPr lIns="93450" tIns="46725" rIns="93450" bIns="46725" anchor="t" anchorCtr="0">
            <a:noAutofit/>
          </a:bodyPr>
          <a:lstStyle/>
          <a:p>
            <a:pPr marL="0" marR="0" lvl="0" indent="0" algn="l" rtl="0">
              <a:spcBef>
                <a:spcPts val="0"/>
              </a:spcBef>
              <a:buSzPct val="25000"/>
              <a:buFont typeface="Arial"/>
              <a:buNone/>
            </a:pPr>
            <a:r>
              <a:rPr lang="en-US" sz="1200" b="0" i="0" u="none" strike="noStrike" cap="none" dirty="0">
                <a:latin typeface="Candara" panose="020E0502030303020204" pitchFamily="34" charset="0"/>
              </a:rPr>
              <a:t>Chapter 14</a:t>
            </a:r>
          </a:p>
        </p:txBody>
      </p:sp>
      <p:sp>
        <p:nvSpPr>
          <p:cNvPr id="186" name="Shape 186"/>
          <p:cNvSpPr>
            <a:spLocks noGrp="1" noRot="1" noChangeAspect="1"/>
          </p:cNvSpPr>
          <p:nvPr>
            <p:ph type="sldImg" idx="2"/>
          </p:nvPr>
        </p:nvSpPr>
        <p:spPr>
          <a:xfrm>
            <a:off x="2897188" y="525463"/>
            <a:ext cx="3500437"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7" name="Shape 187"/>
          <p:cNvSpPr txBox="1">
            <a:spLocks noGrp="1"/>
          </p:cNvSpPr>
          <p:nvPr>
            <p:ph type="body" idx="1"/>
          </p:nvPr>
        </p:nvSpPr>
        <p:spPr>
          <a:xfrm>
            <a:off x="928687" y="3327400"/>
            <a:ext cx="7432675" cy="3151186"/>
          </a:xfrm>
          <a:prstGeom prst="rect">
            <a:avLst/>
          </a:prstGeom>
          <a:noFill/>
          <a:ln>
            <a:noFill/>
          </a:ln>
        </p:spPr>
        <p:txBody>
          <a:bodyPr lIns="93450" tIns="46725" rIns="93450" bIns="46725" anchor="t" anchorCtr="0">
            <a:noAutofit/>
          </a:bodyPr>
          <a:lstStyle/>
          <a:p>
            <a:pPr lvl="0">
              <a:spcBef>
                <a:spcPts val="0"/>
              </a:spcBef>
              <a:buNone/>
            </a:pPr>
            <a:endParaRPr/>
          </a:p>
        </p:txBody>
      </p:sp>
    </p:spTree>
    <p:extLst>
      <p:ext uri="{BB962C8B-B14F-4D97-AF65-F5344CB8AC3E}">
        <p14:creationId xmlns:p14="http://schemas.microsoft.com/office/powerpoint/2010/main" val="187159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1" y="2840039"/>
            <a:ext cx="10363198" cy="1960561"/>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17" name="Shape 17"/>
          <p:cNvSpPr txBox="1">
            <a:spLocks noGrp="1"/>
          </p:cNvSpPr>
          <p:nvPr>
            <p:ph type="subTitle" idx="1"/>
          </p:nvPr>
        </p:nvSpPr>
        <p:spPr>
          <a:xfrm>
            <a:off x="1828800" y="5181600"/>
            <a:ext cx="8534400" cy="23368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a:lvl1pPr>
            <a:lvl2pPr marL="457200" marR="0" lvl="1" indent="0" algn="ctr" rtl="0">
              <a:spcBef>
                <a:spcPts val="560"/>
              </a:spcBef>
              <a:spcAft>
                <a:spcPts val="0"/>
              </a:spcAft>
              <a:buClr>
                <a:schemeClr val="dk1"/>
              </a:buClr>
              <a:buFont typeface="Arial"/>
              <a:buNone/>
              <a:defRPr/>
            </a:lvl2pPr>
            <a:lvl3pPr marL="914400" marR="0" lvl="2" indent="0" algn="ctr" rtl="0">
              <a:spcBef>
                <a:spcPts val="480"/>
              </a:spcBef>
              <a:spcAft>
                <a:spcPts val="0"/>
              </a:spcAft>
              <a:buClr>
                <a:schemeClr val="dk1"/>
              </a:buClr>
              <a:buFont typeface="Arial"/>
              <a:buNone/>
              <a:defRPr/>
            </a:lvl3pPr>
            <a:lvl4pPr marL="1371600" marR="0" lvl="3" indent="0" algn="ctr" rtl="0">
              <a:spcBef>
                <a:spcPts val="400"/>
              </a:spcBef>
              <a:spcAft>
                <a:spcPts val="0"/>
              </a:spcAft>
              <a:buClr>
                <a:schemeClr val="dk1"/>
              </a:buClr>
              <a:buFont typeface="Arial"/>
              <a:buNone/>
              <a:defRPr/>
            </a:lvl4pPr>
            <a:lvl5pPr marL="1828800" marR="0" lvl="4" indent="0" algn="ctr" rtl="0">
              <a:spcBef>
                <a:spcPts val="400"/>
              </a:spcBef>
              <a:spcAft>
                <a:spcPts val="0"/>
              </a:spcAft>
              <a:buClr>
                <a:schemeClr val="dk1"/>
              </a:buClr>
              <a:buFont typeface="Arial"/>
              <a:buNone/>
              <a:defRPr/>
            </a:lvl5pPr>
            <a:lvl6pPr marL="2286000" marR="0" lvl="5" indent="0" algn="ctr" rtl="0">
              <a:spcBef>
                <a:spcPts val="400"/>
              </a:spcBef>
              <a:spcAft>
                <a:spcPts val="0"/>
              </a:spcAft>
              <a:buClr>
                <a:schemeClr val="dk1"/>
              </a:buClr>
              <a:buFont typeface="Arial"/>
              <a:buNone/>
              <a:defRPr/>
            </a:lvl6pPr>
            <a:lvl7pPr marL="2743200" marR="0" lvl="6" indent="0" algn="ctr" rtl="0">
              <a:spcBef>
                <a:spcPts val="400"/>
              </a:spcBef>
              <a:spcAft>
                <a:spcPts val="0"/>
              </a:spcAft>
              <a:buClr>
                <a:schemeClr val="dk1"/>
              </a:buClr>
              <a:buFont typeface="Arial"/>
              <a:buNone/>
              <a:defRPr/>
            </a:lvl7pPr>
            <a:lvl8pPr marL="3200400" marR="0" lvl="7" indent="0" algn="ctr" rtl="0">
              <a:spcBef>
                <a:spcPts val="400"/>
              </a:spcBef>
              <a:spcAft>
                <a:spcPts val="0"/>
              </a:spcAft>
              <a:buClr>
                <a:schemeClr val="dk1"/>
              </a:buClr>
              <a:buFont typeface="Arial"/>
              <a:buNone/>
              <a:defRPr/>
            </a:lvl8pPr>
            <a:lvl9pPr marL="3657600" marR="0" lvl="8" indent="0" algn="ctr" rtl="0">
              <a:spcBef>
                <a:spcPts val="400"/>
              </a:spcBef>
              <a:spcAft>
                <a:spcPts val="0"/>
              </a:spcAft>
              <a:buClr>
                <a:schemeClr val="dk1"/>
              </a:buClr>
              <a:buFont typeface="Arial"/>
              <a:buNone/>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09601" y="366712"/>
            <a:ext cx="109727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47" name="Shape 47"/>
          <p:cNvSpPr txBox="1">
            <a:spLocks noGrp="1"/>
          </p:cNvSpPr>
          <p:nvPr>
            <p:ph type="body" idx="1"/>
          </p:nvPr>
        </p:nvSpPr>
        <p:spPr>
          <a:xfrm rot="5400000">
            <a:off x="3078955" y="-335756"/>
            <a:ext cx="6034086" cy="10972798"/>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a:lvl1pPr>
            <a:lvl2pPr marL="742950" lvl="1" indent="-107950" algn="l" rtl="0">
              <a:spcBef>
                <a:spcPts val="560"/>
              </a:spcBef>
              <a:spcAft>
                <a:spcPts val="0"/>
              </a:spcAft>
              <a:buClr>
                <a:schemeClr val="dk1"/>
              </a:buClr>
              <a:buFont typeface="Arial"/>
              <a:buChar char="–"/>
              <a:defRPr/>
            </a:lvl2pPr>
            <a:lvl3pPr marL="1143000" lvl="2" indent="-76200" algn="l" rtl="0">
              <a:spcBef>
                <a:spcPts val="480"/>
              </a:spcBef>
              <a:spcAft>
                <a:spcPts val="0"/>
              </a:spcAft>
              <a:buClr>
                <a:schemeClr val="dk1"/>
              </a:buClr>
              <a:buFont typeface="Arial"/>
              <a:buChar char="•"/>
              <a:defRPr/>
            </a:lvl3pPr>
            <a:lvl4pPr marL="1600200" lvl="3" indent="-101600" algn="l" rtl="0">
              <a:spcBef>
                <a:spcPts val="400"/>
              </a:spcBef>
              <a:spcAft>
                <a:spcPts val="0"/>
              </a:spcAft>
              <a:buClr>
                <a:schemeClr val="dk1"/>
              </a:buClr>
              <a:buFont typeface="Arial"/>
              <a:buChar char="–"/>
              <a:defRPr/>
            </a:lvl4pPr>
            <a:lvl5pPr marL="2057400" lvl="4" indent="-101600" algn="l" rtl="0">
              <a:spcBef>
                <a:spcPts val="400"/>
              </a:spcBef>
              <a:spcAft>
                <a:spcPts val="0"/>
              </a:spcAft>
              <a:buClr>
                <a:schemeClr val="dk1"/>
              </a:buClr>
              <a:buFont typeface="Arial"/>
              <a:buChar char="»"/>
              <a:defRPr/>
            </a:lvl5pPr>
            <a:lvl6pPr marL="2514600" lvl="5" indent="-101600" algn="l" rtl="0">
              <a:spcBef>
                <a:spcPts val="400"/>
              </a:spcBef>
              <a:spcAft>
                <a:spcPts val="0"/>
              </a:spcAft>
              <a:buClr>
                <a:schemeClr val="dk1"/>
              </a:buClr>
              <a:buFont typeface="Arial"/>
              <a:buChar char="»"/>
              <a:defRPr/>
            </a:lvl6pPr>
            <a:lvl7pPr marL="2971800" lvl="6" indent="-101600" algn="l" rtl="0">
              <a:spcBef>
                <a:spcPts val="400"/>
              </a:spcBef>
              <a:spcAft>
                <a:spcPts val="0"/>
              </a:spcAft>
              <a:buClr>
                <a:schemeClr val="dk1"/>
              </a:buClr>
              <a:buFont typeface="Arial"/>
              <a:buChar char="»"/>
              <a:defRPr/>
            </a:lvl7pPr>
            <a:lvl8pPr marL="3429000" lvl="7" indent="-101600" algn="l" rtl="0">
              <a:spcBef>
                <a:spcPts val="400"/>
              </a:spcBef>
              <a:spcAft>
                <a:spcPts val="0"/>
              </a:spcAft>
              <a:buClr>
                <a:schemeClr val="dk1"/>
              </a:buClr>
              <a:buFont typeface="Arial"/>
              <a:buChar char="»"/>
              <a:defRPr/>
            </a:lvl8pPr>
            <a:lvl9pPr marL="3886200" lvl="8" indent="-101600" algn="l" rtl="0">
              <a:spcBef>
                <a:spcPts val="400"/>
              </a:spcBef>
              <a:spcAft>
                <a:spcPts val="0"/>
              </a:spcAft>
              <a:buClr>
                <a:schemeClr val="dk1"/>
              </a:buClr>
              <a:buFont typeface="Arial"/>
              <a:buChar char="»"/>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6310313" y="2895601"/>
            <a:ext cx="7800975" cy="2743198"/>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50" name="Shape 50"/>
          <p:cNvSpPr txBox="1">
            <a:spLocks noGrp="1"/>
          </p:cNvSpPr>
          <p:nvPr>
            <p:ph type="body" idx="1"/>
          </p:nvPr>
        </p:nvSpPr>
        <p:spPr>
          <a:xfrm rot="5400000">
            <a:off x="688448" y="287868"/>
            <a:ext cx="7800975" cy="7958665"/>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a:lvl1pPr>
            <a:lvl2pPr marL="742950" lvl="1" indent="-107950" algn="l" rtl="0">
              <a:spcBef>
                <a:spcPts val="560"/>
              </a:spcBef>
              <a:spcAft>
                <a:spcPts val="0"/>
              </a:spcAft>
              <a:buClr>
                <a:schemeClr val="dk1"/>
              </a:buClr>
              <a:buFont typeface="Arial"/>
              <a:buChar char="–"/>
              <a:defRPr/>
            </a:lvl2pPr>
            <a:lvl3pPr marL="1143000" lvl="2" indent="-76200" algn="l" rtl="0">
              <a:spcBef>
                <a:spcPts val="480"/>
              </a:spcBef>
              <a:spcAft>
                <a:spcPts val="0"/>
              </a:spcAft>
              <a:buClr>
                <a:schemeClr val="dk1"/>
              </a:buClr>
              <a:buFont typeface="Arial"/>
              <a:buChar char="•"/>
              <a:defRPr/>
            </a:lvl3pPr>
            <a:lvl4pPr marL="1600200" lvl="3" indent="-101600" algn="l" rtl="0">
              <a:spcBef>
                <a:spcPts val="400"/>
              </a:spcBef>
              <a:spcAft>
                <a:spcPts val="0"/>
              </a:spcAft>
              <a:buClr>
                <a:schemeClr val="dk1"/>
              </a:buClr>
              <a:buFont typeface="Arial"/>
              <a:buChar char="–"/>
              <a:defRPr/>
            </a:lvl4pPr>
            <a:lvl5pPr marL="2057400" lvl="4" indent="-101600" algn="l" rtl="0">
              <a:spcBef>
                <a:spcPts val="400"/>
              </a:spcBef>
              <a:spcAft>
                <a:spcPts val="0"/>
              </a:spcAft>
              <a:buClr>
                <a:schemeClr val="dk1"/>
              </a:buClr>
              <a:buFont typeface="Arial"/>
              <a:buChar char="»"/>
              <a:defRPr/>
            </a:lvl5pPr>
            <a:lvl6pPr marL="2514600" lvl="5" indent="-101600" algn="l" rtl="0">
              <a:spcBef>
                <a:spcPts val="400"/>
              </a:spcBef>
              <a:spcAft>
                <a:spcPts val="0"/>
              </a:spcAft>
              <a:buClr>
                <a:schemeClr val="dk1"/>
              </a:buClr>
              <a:buFont typeface="Arial"/>
              <a:buChar char="»"/>
              <a:defRPr/>
            </a:lvl6pPr>
            <a:lvl7pPr marL="2971800" lvl="6" indent="-101600" algn="l" rtl="0">
              <a:spcBef>
                <a:spcPts val="400"/>
              </a:spcBef>
              <a:spcAft>
                <a:spcPts val="0"/>
              </a:spcAft>
              <a:buClr>
                <a:schemeClr val="dk1"/>
              </a:buClr>
              <a:buFont typeface="Arial"/>
              <a:buChar char="»"/>
              <a:defRPr/>
            </a:lvl7pPr>
            <a:lvl8pPr marL="3429000" lvl="7" indent="-101600" algn="l" rtl="0">
              <a:spcBef>
                <a:spcPts val="400"/>
              </a:spcBef>
              <a:spcAft>
                <a:spcPts val="0"/>
              </a:spcAft>
              <a:buClr>
                <a:schemeClr val="dk1"/>
              </a:buClr>
              <a:buFont typeface="Arial"/>
              <a:buChar char="»"/>
              <a:defRPr/>
            </a:lvl8pPr>
            <a:lvl9pPr marL="3886200" lvl="8" indent="-101600" algn="l" rtl="0">
              <a:spcBef>
                <a:spcPts val="400"/>
              </a:spcBef>
              <a:spcAft>
                <a:spcPts val="0"/>
              </a:spcAft>
              <a:buClr>
                <a:schemeClr val="dk1"/>
              </a:buClr>
              <a:buFont typeface="Arial"/>
              <a:buChar char="»"/>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09601" y="366712"/>
            <a:ext cx="109727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09601" y="366712"/>
            <a:ext cx="109727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20" name="Shape 20"/>
          <p:cNvSpPr txBox="1">
            <a:spLocks noGrp="1"/>
          </p:cNvSpPr>
          <p:nvPr>
            <p:ph type="body" idx="1"/>
          </p:nvPr>
        </p:nvSpPr>
        <p:spPr>
          <a:xfrm>
            <a:off x="609601" y="2133600"/>
            <a:ext cx="10972798" cy="6034086"/>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a:lvl1pPr>
            <a:lvl2pPr marL="742950" lvl="1" indent="-107950" algn="l" rtl="0">
              <a:spcBef>
                <a:spcPts val="560"/>
              </a:spcBef>
              <a:spcAft>
                <a:spcPts val="0"/>
              </a:spcAft>
              <a:buClr>
                <a:schemeClr val="dk1"/>
              </a:buClr>
              <a:buFont typeface="Arial"/>
              <a:buChar char="–"/>
              <a:defRPr/>
            </a:lvl2pPr>
            <a:lvl3pPr marL="1143000" lvl="2" indent="-76200" algn="l" rtl="0">
              <a:spcBef>
                <a:spcPts val="480"/>
              </a:spcBef>
              <a:spcAft>
                <a:spcPts val="0"/>
              </a:spcAft>
              <a:buClr>
                <a:schemeClr val="dk1"/>
              </a:buClr>
              <a:buFont typeface="Arial"/>
              <a:buChar char="•"/>
              <a:defRPr/>
            </a:lvl3pPr>
            <a:lvl4pPr marL="1600200" lvl="3" indent="-101600" algn="l" rtl="0">
              <a:spcBef>
                <a:spcPts val="400"/>
              </a:spcBef>
              <a:spcAft>
                <a:spcPts val="0"/>
              </a:spcAft>
              <a:buClr>
                <a:schemeClr val="dk1"/>
              </a:buClr>
              <a:buFont typeface="Arial"/>
              <a:buChar char="–"/>
              <a:defRPr/>
            </a:lvl4pPr>
            <a:lvl5pPr marL="2057400" lvl="4" indent="-101600" algn="l" rtl="0">
              <a:spcBef>
                <a:spcPts val="400"/>
              </a:spcBef>
              <a:spcAft>
                <a:spcPts val="0"/>
              </a:spcAft>
              <a:buClr>
                <a:schemeClr val="dk1"/>
              </a:buClr>
              <a:buFont typeface="Arial"/>
              <a:buChar char="»"/>
              <a:defRPr/>
            </a:lvl5pPr>
            <a:lvl6pPr marL="2514600" lvl="5" indent="-101600" algn="l" rtl="0">
              <a:spcBef>
                <a:spcPts val="400"/>
              </a:spcBef>
              <a:spcAft>
                <a:spcPts val="0"/>
              </a:spcAft>
              <a:buClr>
                <a:schemeClr val="dk1"/>
              </a:buClr>
              <a:buFont typeface="Arial"/>
              <a:buChar char="»"/>
              <a:defRPr/>
            </a:lvl6pPr>
            <a:lvl7pPr marL="2971800" lvl="6" indent="-101600" algn="l" rtl="0">
              <a:spcBef>
                <a:spcPts val="400"/>
              </a:spcBef>
              <a:spcAft>
                <a:spcPts val="0"/>
              </a:spcAft>
              <a:buClr>
                <a:schemeClr val="dk1"/>
              </a:buClr>
              <a:buFont typeface="Arial"/>
              <a:buChar char="»"/>
              <a:defRPr/>
            </a:lvl7pPr>
            <a:lvl8pPr marL="3429000" lvl="7" indent="-101600" algn="l" rtl="0">
              <a:spcBef>
                <a:spcPts val="400"/>
              </a:spcBef>
              <a:spcAft>
                <a:spcPts val="0"/>
              </a:spcAft>
              <a:buClr>
                <a:schemeClr val="dk1"/>
              </a:buClr>
              <a:buFont typeface="Arial"/>
              <a:buChar char="»"/>
              <a:defRPr/>
            </a:lvl8pPr>
            <a:lvl9pPr marL="3886200" lvl="8" indent="-101600" algn="l" rtl="0">
              <a:spcBef>
                <a:spcPts val="400"/>
              </a:spcBef>
              <a:spcAft>
                <a:spcPts val="0"/>
              </a:spcAft>
              <a:buClr>
                <a:schemeClr val="dk1"/>
              </a:buClr>
              <a:buFont typeface="Arial"/>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962378" y="5875338"/>
            <a:ext cx="10363198" cy="1816099"/>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3" name="Shape 23"/>
          <p:cNvSpPr txBox="1">
            <a:spLocks noGrp="1"/>
          </p:cNvSpPr>
          <p:nvPr>
            <p:ph type="body" idx="1"/>
          </p:nvPr>
        </p:nvSpPr>
        <p:spPr>
          <a:xfrm>
            <a:off x="962378" y="3875087"/>
            <a:ext cx="10363198" cy="2000250"/>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09601" y="366712"/>
            <a:ext cx="109727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26" name="Shape 26"/>
          <p:cNvSpPr txBox="1">
            <a:spLocks noGrp="1"/>
          </p:cNvSpPr>
          <p:nvPr>
            <p:ph type="body" idx="1"/>
          </p:nvPr>
        </p:nvSpPr>
        <p:spPr>
          <a:xfrm>
            <a:off x="609601" y="2133601"/>
            <a:ext cx="5350932" cy="60340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7" name="Shape 27"/>
          <p:cNvSpPr txBox="1">
            <a:spLocks noGrp="1"/>
          </p:cNvSpPr>
          <p:nvPr>
            <p:ph type="body" idx="2"/>
          </p:nvPr>
        </p:nvSpPr>
        <p:spPr>
          <a:xfrm>
            <a:off x="6231467" y="2133601"/>
            <a:ext cx="5350932" cy="60340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09601" y="366712"/>
            <a:ext cx="10972798" cy="1524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0" name="Shape 30"/>
          <p:cNvSpPr txBox="1">
            <a:spLocks noGrp="1"/>
          </p:cNvSpPr>
          <p:nvPr>
            <p:ph type="body" idx="1"/>
          </p:nvPr>
        </p:nvSpPr>
        <p:spPr>
          <a:xfrm>
            <a:off x="609601" y="2046288"/>
            <a:ext cx="5387621" cy="854074"/>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dirty="0"/>
          </a:p>
        </p:txBody>
      </p:sp>
      <p:sp>
        <p:nvSpPr>
          <p:cNvPr id="31" name="Shape 31"/>
          <p:cNvSpPr txBox="1">
            <a:spLocks noGrp="1"/>
          </p:cNvSpPr>
          <p:nvPr>
            <p:ph type="body" idx="2"/>
          </p:nvPr>
        </p:nvSpPr>
        <p:spPr>
          <a:xfrm>
            <a:off x="609601" y="2900363"/>
            <a:ext cx="5387621" cy="526732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2" name="Shape 32"/>
          <p:cNvSpPr txBox="1">
            <a:spLocks noGrp="1"/>
          </p:cNvSpPr>
          <p:nvPr>
            <p:ph type="body" idx="3"/>
          </p:nvPr>
        </p:nvSpPr>
        <p:spPr>
          <a:xfrm>
            <a:off x="6194778" y="2046288"/>
            <a:ext cx="5387621" cy="854074"/>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dirty="0"/>
          </a:p>
        </p:txBody>
      </p:sp>
      <p:sp>
        <p:nvSpPr>
          <p:cNvPr id="33" name="Shape 33"/>
          <p:cNvSpPr txBox="1">
            <a:spLocks noGrp="1"/>
          </p:cNvSpPr>
          <p:nvPr>
            <p:ph type="body" idx="4"/>
          </p:nvPr>
        </p:nvSpPr>
        <p:spPr>
          <a:xfrm>
            <a:off x="6194778" y="2900363"/>
            <a:ext cx="5387621" cy="526732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1" y="366712"/>
            <a:ext cx="109727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09601" y="363537"/>
            <a:ext cx="4010377" cy="15494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9" name="Shape 39"/>
          <p:cNvSpPr txBox="1">
            <a:spLocks noGrp="1"/>
          </p:cNvSpPr>
          <p:nvPr>
            <p:ph type="body" idx="1"/>
          </p:nvPr>
        </p:nvSpPr>
        <p:spPr>
          <a:xfrm>
            <a:off x="4766735" y="363537"/>
            <a:ext cx="6815664" cy="780415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0" name="Shape 40"/>
          <p:cNvSpPr txBox="1">
            <a:spLocks noGrp="1"/>
          </p:cNvSpPr>
          <p:nvPr>
            <p:ph type="body" idx="2"/>
          </p:nvPr>
        </p:nvSpPr>
        <p:spPr>
          <a:xfrm>
            <a:off x="609601" y="1912939"/>
            <a:ext cx="4010377" cy="6254749"/>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2390421" y="6400801"/>
            <a:ext cx="7315200" cy="75564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3" name="Shape 43"/>
          <p:cNvSpPr>
            <a:spLocks noGrp="1"/>
          </p:cNvSpPr>
          <p:nvPr>
            <p:ph type="pic" idx="2"/>
          </p:nvPr>
        </p:nvSpPr>
        <p:spPr>
          <a:xfrm>
            <a:off x="2390421" y="817563"/>
            <a:ext cx="7315200" cy="5486399"/>
          </a:xfrm>
          <a:prstGeom prst="rect">
            <a:avLst/>
          </a:prstGeom>
          <a:noFill/>
          <a:ln>
            <a:noFill/>
          </a:ln>
        </p:spPr>
      </p:sp>
      <p:sp>
        <p:nvSpPr>
          <p:cNvPr id="44" name="Shape 44"/>
          <p:cNvSpPr txBox="1">
            <a:spLocks noGrp="1"/>
          </p:cNvSpPr>
          <p:nvPr>
            <p:ph type="body" idx="1"/>
          </p:nvPr>
        </p:nvSpPr>
        <p:spPr>
          <a:xfrm>
            <a:off x="2390421" y="7156450"/>
            <a:ext cx="7315200" cy="1073150"/>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1" y="366712"/>
            <a:ext cx="10972798" cy="15240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11" name="Shape 11"/>
          <p:cNvSpPr txBox="1">
            <a:spLocks noGrp="1"/>
          </p:cNvSpPr>
          <p:nvPr>
            <p:ph type="body" idx="1"/>
          </p:nvPr>
        </p:nvSpPr>
        <p:spPr>
          <a:xfrm>
            <a:off x="609601" y="2133600"/>
            <a:ext cx="10972798" cy="6034086"/>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Arial"/>
              <a:buChar char="•"/>
              <a:defRPr/>
            </a:lvl1pPr>
            <a:lvl2pPr marL="742950" marR="0" lvl="1" indent="-107950" algn="l" rtl="0">
              <a:spcBef>
                <a:spcPts val="560"/>
              </a:spcBef>
              <a:spcAft>
                <a:spcPts val="0"/>
              </a:spcAft>
              <a:buClr>
                <a:schemeClr val="dk1"/>
              </a:buClr>
              <a:buFont typeface="Arial"/>
              <a:buChar char="–"/>
              <a:defRPr/>
            </a:lvl2pPr>
            <a:lvl3pPr marL="1143000" marR="0" lvl="2" indent="-76200" algn="l" rtl="0">
              <a:spcBef>
                <a:spcPts val="480"/>
              </a:spcBef>
              <a:spcAft>
                <a:spcPts val="0"/>
              </a:spcAft>
              <a:buClr>
                <a:schemeClr val="dk1"/>
              </a:buClr>
              <a:buFont typeface="Arial"/>
              <a:buChar char="•"/>
              <a:defRPr/>
            </a:lvl3pPr>
            <a:lvl4pPr marL="1600200" marR="0" lvl="3" indent="-101600" algn="l" rtl="0">
              <a:spcBef>
                <a:spcPts val="400"/>
              </a:spcBef>
              <a:spcAft>
                <a:spcPts val="0"/>
              </a:spcAft>
              <a:buClr>
                <a:schemeClr val="dk1"/>
              </a:buClr>
              <a:buFont typeface="Arial"/>
              <a:buChar char="–"/>
              <a:defRPr/>
            </a:lvl4pPr>
            <a:lvl5pPr marL="2057400" marR="0" lvl="4" indent="-101600" algn="l" rtl="0">
              <a:spcBef>
                <a:spcPts val="400"/>
              </a:spcBef>
              <a:spcAft>
                <a:spcPts val="0"/>
              </a:spcAft>
              <a:buClr>
                <a:schemeClr val="dk1"/>
              </a:buClr>
              <a:buFont typeface="Arial"/>
              <a:buChar char="»"/>
              <a:defRPr/>
            </a:lvl5pPr>
            <a:lvl6pPr marL="2514600" marR="0" lvl="5" indent="-101600" algn="l" rtl="0">
              <a:spcBef>
                <a:spcPts val="400"/>
              </a:spcBef>
              <a:spcAft>
                <a:spcPts val="0"/>
              </a:spcAft>
              <a:buClr>
                <a:schemeClr val="dk1"/>
              </a:buClr>
              <a:buFont typeface="Arial"/>
              <a:buChar char="»"/>
              <a:defRPr/>
            </a:lvl6pPr>
            <a:lvl7pPr marL="2971800" marR="0" lvl="6" indent="-101600" algn="l" rtl="0">
              <a:spcBef>
                <a:spcPts val="400"/>
              </a:spcBef>
              <a:spcAft>
                <a:spcPts val="0"/>
              </a:spcAft>
              <a:buClr>
                <a:schemeClr val="dk1"/>
              </a:buClr>
              <a:buFont typeface="Arial"/>
              <a:buChar char="»"/>
              <a:defRPr/>
            </a:lvl7pPr>
            <a:lvl8pPr marL="3429000" marR="0" lvl="7" indent="-101600" algn="l" rtl="0">
              <a:spcBef>
                <a:spcPts val="400"/>
              </a:spcBef>
              <a:spcAft>
                <a:spcPts val="0"/>
              </a:spcAft>
              <a:buClr>
                <a:schemeClr val="dk1"/>
              </a:buClr>
              <a:buFont typeface="Arial"/>
              <a:buChar char="»"/>
              <a:defRPr/>
            </a:lvl8pPr>
            <a:lvl9pPr marL="3886200" marR="0" lvl="8" indent="-101600" algn="l" rtl="0">
              <a:spcBef>
                <a:spcPts val="400"/>
              </a:spcBef>
              <a:spcAft>
                <a:spcPts val="0"/>
              </a:spcAft>
              <a:buClr>
                <a:schemeClr val="dk1"/>
              </a:buClr>
              <a:buFont typeface="Arial"/>
              <a:buChar char="»"/>
              <a:defRPr/>
            </a:lvl9pPr>
          </a:lstStyle>
          <a:p>
            <a:endParaRPr dirty="0"/>
          </a:p>
        </p:txBody>
      </p:sp>
      <p:sp>
        <p:nvSpPr>
          <p:cNvPr id="12" name="Shape 12"/>
          <p:cNvSpPr txBox="1">
            <a:spLocks noGrp="1"/>
          </p:cNvSpPr>
          <p:nvPr>
            <p:ph type="dt" idx="10"/>
          </p:nvPr>
        </p:nvSpPr>
        <p:spPr>
          <a:xfrm>
            <a:off x="609601" y="8326436"/>
            <a:ext cx="2844798" cy="635000"/>
          </a:xfrm>
          <a:prstGeom prst="rect">
            <a:avLst/>
          </a:prstGeom>
          <a:noFill/>
          <a:ln>
            <a:noFill/>
          </a:ln>
        </p:spPr>
        <p:txBody>
          <a:bodyPr lIns="91425" tIns="91425" rIns="91425" bIns="91425" anchor="t" anchorCtr="0"/>
          <a:lstStyle>
            <a:lvl1pPr marL="0" marR="0" lvl="0" indent="0" algn="l" rtl="0">
              <a:spcBef>
                <a:spcPts val="0"/>
              </a:spcBef>
              <a:defRPr>
                <a:latin typeface="Candara" panose="020E0502030303020204" pitchFamily="34" charset="0"/>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lang="en-US" dirty="0"/>
          </a:p>
        </p:txBody>
      </p:sp>
      <p:sp>
        <p:nvSpPr>
          <p:cNvPr id="13" name="Shape 13"/>
          <p:cNvSpPr txBox="1">
            <a:spLocks noGrp="1"/>
          </p:cNvSpPr>
          <p:nvPr>
            <p:ph type="ftr" idx="11"/>
          </p:nvPr>
        </p:nvSpPr>
        <p:spPr>
          <a:xfrm>
            <a:off x="4165600" y="8326436"/>
            <a:ext cx="3860800" cy="635000"/>
          </a:xfrm>
          <a:prstGeom prst="rect">
            <a:avLst/>
          </a:prstGeom>
          <a:noFill/>
          <a:ln>
            <a:noFill/>
          </a:ln>
        </p:spPr>
        <p:txBody>
          <a:bodyPr lIns="91425" tIns="91425" rIns="91425" bIns="91425" anchor="t" anchorCtr="0"/>
          <a:lstStyle>
            <a:lvl1pPr marL="0" marR="0" lvl="0" indent="0" algn="l" rtl="0">
              <a:spcBef>
                <a:spcPts val="0"/>
              </a:spcBef>
              <a:defRPr>
                <a:latin typeface="Candara" panose="020E0502030303020204" pitchFamily="34" charset="0"/>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lang="en-US" dirty="0"/>
          </a:p>
        </p:txBody>
      </p:sp>
      <p:sp>
        <p:nvSpPr>
          <p:cNvPr id="14" name="Shape 14"/>
          <p:cNvSpPr txBox="1">
            <a:spLocks noGrp="1"/>
          </p:cNvSpPr>
          <p:nvPr>
            <p:ph type="sldNum" idx="12"/>
          </p:nvPr>
        </p:nvSpPr>
        <p:spPr>
          <a:xfrm>
            <a:off x="8737601" y="8326436"/>
            <a:ext cx="2844798" cy="635000"/>
          </a:xfrm>
          <a:prstGeom prst="rect">
            <a:avLst/>
          </a:prstGeom>
          <a:noFill/>
          <a:ln>
            <a:noFill/>
          </a:ln>
        </p:spPr>
        <p:txBody>
          <a:bodyPr lIns="91425" tIns="91425" rIns="91425" bIns="91425" anchor="t" anchorCtr="0">
            <a:noAutofit/>
          </a:bodyPr>
          <a:lstStyle/>
          <a:p>
            <a:pPr algn="r"/>
            <a:endParaRPr lang="en-US" dirty="0" smtClean="0">
              <a:latin typeface="Candara" panose="020E0502030303020204" pitchFamily="34" charset="0"/>
            </a:endParaRPr>
          </a:p>
          <a:p>
            <a:pPr marL="457200" lvl="1"/>
            <a:endParaRPr lang="en-US" dirty="0" smtClean="0">
              <a:latin typeface="Candara" panose="020E0502030303020204" pitchFamily="34" charset="0"/>
            </a:endParaRPr>
          </a:p>
          <a:p>
            <a:pPr marL="914400" lvl="2"/>
            <a:endParaRPr lang="en-US" dirty="0" smtClean="0">
              <a:latin typeface="Candara" panose="020E0502030303020204" pitchFamily="34" charset="0"/>
            </a:endParaRPr>
          </a:p>
          <a:p>
            <a:pPr marL="1371600" lvl="3"/>
            <a:endParaRPr lang="en-US" dirty="0" smtClean="0">
              <a:latin typeface="Candara" panose="020E0502030303020204" pitchFamily="34" charset="0"/>
            </a:endParaRPr>
          </a:p>
          <a:p>
            <a:pPr marL="1828800" lvl="4"/>
            <a:endParaRPr lang="en-US" dirty="0" smtClean="0">
              <a:latin typeface="Candara" panose="020E0502030303020204" pitchFamily="34" charset="0"/>
            </a:endParaRPr>
          </a:p>
          <a:p>
            <a:pPr marL="2286000" lvl="5"/>
            <a:endParaRPr lang="en-US" dirty="0" smtClean="0">
              <a:latin typeface="Candara" panose="020E0502030303020204" pitchFamily="34" charset="0"/>
            </a:endParaRPr>
          </a:p>
          <a:p>
            <a:pPr marL="2743200" lvl="6"/>
            <a:endParaRPr lang="en-US" dirty="0" smtClean="0">
              <a:latin typeface="Candara" panose="020E0502030303020204" pitchFamily="34" charset="0"/>
            </a:endParaRPr>
          </a:p>
          <a:p>
            <a:pPr marL="3200400" lvl="7"/>
            <a:endParaRPr lang="en-US" dirty="0" smtClean="0">
              <a:latin typeface="Candara" panose="020E0502030303020204" pitchFamily="34" charset="0"/>
            </a:endParaRPr>
          </a:p>
          <a:p>
            <a:pPr marL="3657600" lvl="8"/>
            <a:endParaRPr lang="en-US" dirty="0">
              <a:latin typeface="Candara" panose="020E0502030303020204" pitchFamily="34" charset="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420548" y="1766807"/>
            <a:ext cx="6858000" cy="5333999"/>
          </a:xfrm>
          <a:prstGeom prst="rect">
            <a:avLst/>
          </a:prstGeom>
          <a:noFill/>
          <a:ln>
            <a:noFill/>
          </a:ln>
        </p:spPr>
        <p:txBody>
          <a:bodyPr lIns="91425" tIns="45700" rIns="91425" bIns="45700" anchor="ctr" anchorCtr="0">
            <a:noAutofit/>
          </a:bodyPr>
          <a:lstStyle/>
          <a:p>
            <a:pPr>
              <a:buClr>
                <a:schemeClr val="dk1"/>
              </a:buClr>
              <a:buSzPct val="25000"/>
            </a:pPr>
            <a:r>
              <a:rPr lang="en-US" sz="6600" b="1" dirty="0" smtClean="0">
                <a:solidFill>
                  <a:srgbClr val="0070C0"/>
                </a:solidFill>
                <a:latin typeface="Candara" panose="020E0502030303020204" pitchFamily="34" charset="0"/>
              </a:rPr>
              <a:t>Broadband </a:t>
            </a:r>
            <a:r>
              <a:rPr lang="en-US" sz="6600" b="1" dirty="0">
                <a:solidFill>
                  <a:srgbClr val="0070C0"/>
                </a:solidFill>
                <a:latin typeface="Candara" panose="020E0502030303020204" pitchFamily="34" charset="0"/>
              </a:rPr>
              <a:t>Wireless</a:t>
            </a:r>
            <a:br>
              <a:rPr lang="en-US" sz="6600" b="1" dirty="0">
                <a:solidFill>
                  <a:srgbClr val="0070C0"/>
                </a:solidFill>
                <a:latin typeface="Candara" panose="020E0502030303020204" pitchFamily="34" charset="0"/>
              </a:rPr>
            </a:br>
            <a:r>
              <a:rPr lang="en-US" sz="6600" b="1" dirty="0">
                <a:solidFill>
                  <a:srgbClr val="0070C0"/>
                </a:solidFill>
                <a:latin typeface="Candara" panose="020E0502030303020204" pitchFamily="34" charset="0"/>
              </a:rPr>
              <a:t>Access Networks</a:t>
            </a:r>
          </a:p>
        </p:txBody>
      </p:sp>
      <p:sp>
        <p:nvSpPr>
          <p:cNvPr id="59" name="Shape 59"/>
          <p:cNvSpPr txBox="1"/>
          <p:nvPr/>
        </p:nvSpPr>
        <p:spPr>
          <a:xfrm>
            <a:off x="7467600" y="228600"/>
            <a:ext cx="227012"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a:t>
            </a:r>
          </a:p>
        </p:txBody>
      </p:sp>
      <p:cxnSp>
        <p:nvCxnSpPr>
          <p:cNvPr id="62" name="Shape 62"/>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63" name="Shape 63"/>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2" name="TextBox 1"/>
          <p:cNvSpPr txBox="1"/>
          <p:nvPr/>
        </p:nvSpPr>
        <p:spPr>
          <a:xfrm>
            <a:off x="1057835" y="1613647"/>
            <a:ext cx="2149948" cy="769441"/>
          </a:xfrm>
          <a:prstGeom prst="rect">
            <a:avLst/>
          </a:prstGeom>
          <a:noFill/>
        </p:spPr>
        <p:txBody>
          <a:bodyPr wrap="none" rtlCol="0">
            <a:spAutoFit/>
          </a:bodyPr>
          <a:lstStyle/>
          <a:p>
            <a:r>
              <a:rPr lang="en-US" sz="4400" b="1" dirty="0" smtClean="0">
                <a:latin typeface="Candara" panose="020E0502030303020204" pitchFamily="34" charset="0"/>
              </a:rPr>
              <a:t>Week 12</a:t>
            </a:r>
            <a:endParaRPr lang="en-US" sz="4400" b="1" dirty="0">
              <a:latin typeface="Candara" panose="020E0502030303020204" pitchFamily="34" charset="0"/>
            </a:endParaRPr>
          </a:p>
        </p:txBody>
      </p:sp>
      <p:sp>
        <p:nvSpPr>
          <p:cNvPr id="12" name="TextBox 11"/>
          <p:cNvSpPr txBox="1"/>
          <p:nvPr/>
        </p:nvSpPr>
        <p:spPr>
          <a:xfrm>
            <a:off x="1057835" y="844205"/>
            <a:ext cx="2725426" cy="769441"/>
          </a:xfrm>
          <a:prstGeom prst="rect">
            <a:avLst/>
          </a:prstGeom>
          <a:noFill/>
        </p:spPr>
        <p:txBody>
          <a:bodyPr wrap="none" rtlCol="0">
            <a:spAutoFit/>
          </a:bodyPr>
          <a:lstStyle/>
          <a:p>
            <a:r>
              <a:rPr lang="en-US" sz="4400" b="1" dirty="0" smtClean="0">
                <a:solidFill>
                  <a:srgbClr val="C00000"/>
                </a:solidFill>
                <a:latin typeface="Candara" panose="020E0502030303020204" pitchFamily="34" charset="0"/>
              </a:rPr>
              <a:t>Chapter 14</a:t>
            </a:r>
            <a:endParaRPr lang="en-US" sz="4400" b="1" dirty="0">
              <a:solidFill>
                <a:srgbClr val="C00000"/>
              </a:solidFill>
              <a:latin typeface="Candara" panose="020E0502030303020204" pitchFamily="34" charset="0"/>
            </a:endParaRPr>
          </a:p>
        </p:txBody>
      </p:sp>
      <p:sp>
        <p:nvSpPr>
          <p:cNvPr id="3" name="TextBox 2"/>
          <p:cNvSpPr txBox="1"/>
          <p:nvPr/>
        </p:nvSpPr>
        <p:spPr>
          <a:xfrm>
            <a:off x="627529" y="7315200"/>
            <a:ext cx="8711039" cy="1292662"/>
          </a:xfrm>
          <a:prstGeom prst="rect">
            <a:avLst/>
          </a:prstGeom>
          <a:noFill/>
        </p:spPr>
        <p:txBody>
          <a:bodyPr wrap="none" rtlCol="0">
            <a:spAutoFit/>
          </a:bodyPr>
          <a:lstStyle/>
          <a:p>
            <a:r>
              <a:rPr lang="en-US" sz="1800" b="1" u="sng" dirty="0">
                <a:latin typeface="Candara" panose="020E0502030303020204" pitchFamily="34" charset="0"/>
              </a:rPr>
              <a:t>Read the following to prepare for this week:</a:t>
            </a:r>
            <a:endParaRPr lang="en-US" sz="1800" dirty="0">
              <a:latin typeface="Candara" panose="020E0502030303020204" pitchFamily="34" charset="0"/>
            </a:endParaRPr>
          </a:p>
          <a:p>
            <a:r>
              <a:rPr lang="en-US" sz="1800" dirty="0">
                <a:latin typeface="Candara" panose="020E0502030303020204" pitchFamily="34" charset="0"/>
              </a:rPr>
              <a:t>Chapter 14 in Subramanian, Gonsalves &amp; Rani (2010). You ignore the slides </a:t>
            </a:r>
            <a:r>
              <a:rPr lang="en-US" sz="1800" b="1" dirty="0">
                <a:latin typeface="Candara" panose="020E0502030303020204" pitchFamily="34" charset="0"/>
              </a:rPr>
              <a:t>from 33 to 41.</a:t>
            </a:r>
          </a:p>
          <a:p>
            <a:r>
              <a:rPr lang="en-US" sz="1800" dirty="0">
                <a:latin typeface="Candara" panose="020E0502030303020204" pitchFamily="34" charset="0"/>
              </a:rPr>
              <a:t>Commercial examples</a:t>
            </a:r>
          </a:p>
          <a:p>
            <a:pPr algn="ctr"/>
            <a:r>
              <a:rPr lang="en-US" sz="2400" dirty="0" smtClean="0">
                <a:solidFill>
                  <a:srgbClr val="C00000"/>
                </a:solidFill>
                <a:latin typeface="Candara" panose="020E0502030303020204" pitchFamily="34" charset="0"/>
              </a:rPr>
              <a:t>8 slides removed  </a:t>
            </a:r>
            <a:r>
              <a:rPr lang="en-US" sz="2400" dirty="0" smtClean="0">
                <a:solidFill>
                  <a:srgbClr val="006600"/>
                </a:solidFill>
                <a:latin typeface="Candara" panose="020E0502030303020204" pitchFamily="34" charset="0"/>
              </a:rPr>
              <a:t>=  59</a:t>
            </a:r>
            <a:endParaRPr lang="en-US" sz="2400" dirty="0">
              <a:solidFill>
                <a:srgbClr val="006600"/>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47383" y="503236"/>
            <a:ext cx="5714999" cy="457200"/>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996633"/>
                </a:solidFill>
              </a:rPr>
              <a:t>Outdoor Propagation</a:t>
            </a:r>
          </a:p>
        </p:txBody>
      </p:sp>
      <p:sp>
        <p:nvSpPr>
          <p:cNvPr id="155" name="Shape 155"/>
          <p:cNvSpPr txBox="1"/>
          <p:nvPr/>
        </p:nvSpPr>
        <p:spPr>
          <a:xfrm>
            <a:off x="4652683" y="0"/>
            <a:ext cx="227012"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a:t>
            </a:r>
          </a:p>
        </p:txBody>
      </p:sp>
      <p:sp>
        <p:nvSpPr>
          <p:cNvPr id="156" name="Shape 156"/>
          <p:cNvSpPr txBox="1"/>
          <p:nvPr/>
        </p:nvSpPr>
        <p:spPr>
          <a:xfrm>
            <a:off x="423583" y="3853982"/>
            <a:ext cx="5829299" cy="1493836"/>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157" name="Shape 157"/>
          <p:cNvCxnSpPr/>
          <p:nvPr/>
        </p:nvCxnSpPr>
        <p:spPr>
          <a:xfrm>
            <a:off x="423582" y="5087470"/>
            <a:ext cx="5638800" cy="0"/>
          </a:xfrm>
          <a:prstGeom prst="straightConnector1">
            <a:avLst/>
          </a:prstGeom>
          <a:noFill/>
          <a:ln w="12700" cap="rnd" cmpd="sng">
            <a:solidFill>
              <a:schemeClr val="dk1"/>
            </a:solidFill>
            <a:prstDash val="solid"/>
            <a:miter/>
            <a:headEnd type="none" w="med" len="med"/>
            <a:tailEnd type="none" w="med" len="med"/>
          </a:ln>
        </p:spPr>
      </p:cxnSp>
      <p:sp>
        <p:nvSpPr>
          <p:cNvPr id="158" name="Shape 158"/>
          <p:cNvSpPr txBox="1"/>
          <p:nvPr/>
        </p:nvSpPr>
        <p:spPr>
          <a:xfrm>
            <a:off x="-186018" y="516367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159" name="Shape 159"/>
          <p:cNvPicPr preferRelativeResize="0"/>
          <p:nvPr/>
        </p:nvPicPr>
        <p:blipFill rotWithShape="1">
          <a:blip r:embed="rId3">
            <a:alphaModFix/>
          </a:blip>
          <a:srcRect/>
          <a:stretch/>
        </p:blipFill>
        <p:spPr>
          <a:xfrm>
            <a:off x="385483" y="960436"/>
            <a:ext cx="8444751" cy="4281020"/>
          </a:xfrm>
          <a:prstGeom prst="rect">
            <a:avLst/>
          </a:prstGeom>
          <a:noFill/>
          <a:ln>
            <a:noFill/>
          </a:ln>
        </p:spPr>
      </p:pic>
      <p:sp>
        <p:nvSpPr>
          <p:cNvPr id="160" name="Shape 160"/>
          <p:cNvSpPr txBox="1"/>
          <p:nvPr/>
        </p:nvSpPr>
        <p:spPr>
          <a:xfrm>
            <a:off x="127925" y="5523334"/>
            <a:ext cx="8394283" cy="3170236"/>
          </a:xfrm>
          <a:prstGeom prst="rect">
            <a:avLst/>
          </a:prstGeom>
          <a:noFill/>
          <a:ln>
            <a:noFill/>
          </a:ln>
        </p:spPr>
        <p:txBody>
          <a:bodyPr lIns="91425" tIns="45700" rIns="91425" bIns="45700" anchor="t" anchorCtr="0">
            <a:noAutofit/>
          </a:bodyPr>
          <a:lstStyle/>
          <a:p>
            <a:pPr>
              <a:spcAft>
                <a:spcPts val="600"/>
              </a:spcAft>
              <a:buClr>
                <a:schemeClr val="dk1"/>
              </a:buClr>
              <a:buSzPct val="111111"/>
              <a:buFont typeface="Arial"/>
              <a:buChar char="•"/>
            </a:pPr>
            <a:r>
              <a:rPr lang="en-US" sz="2000" b="1" dirty="0">
                <a:solidFill>
                  <a:srgbClr val="800000"/>
                </a:solidFill>
                <a:latin typeface="Candara" panose="020E0502030303020204" pitchFamily="34" charset="0"/>
              </a:rPr>
              <a:t> </a:t>
            </a:r>
            <a:r>
              <a:rPr lang="en-US" sz="2400" b="1" dirty="0">
                <a:solidFill>
                  <a:srgbClr val="002060"/>
                </a:solidFill>
                <a:latin typeface="Candara" panose="020E0502030303020204" pitchFamily="34" charset="0"/>
              </a:rPr>
              <a:t>Adverse </a:t>
            </a:r>
            <a:r>
              <a:rPr lang="en-US" sz="2400" b="1" dirty="0" smtClean="0">
                <a:solidFill>
                  <a:srgbClr val="002060"/>
                </a:solidFill>
                <a:latin typeface="Candara" panose="020E0502030303020204" pitchFamily="34" charset="0"/>
              </a:rPr>
              <a:t>Characteristics    </a:t>
            </a:r>
            <a:r>
              <a:rPr lang="ar-SA" sz="2400" b="1" dirty="0" smtClean="0">
                <a:solidFill>
                  <a:srgbClr val="002060"/>
                </a:solidFill>
                <a:latin typeface="Candara" panose="020E0502030303020204" pitchFamily="34" charset="0"/>
              </a:rPr>
              <a:t>الخصائص السلبية:</a:t>
            </a:r>
            <a:endParaRPr lang="en-US" sz="2400" b="1" dirty="0">
              <a:solidFill>
                <a:srgbClr val="002060"/>
              </a:solidFill>
              <a:latin typeface="Candara" panose="020E0502030303020204" pitchFamily="34" charset="0"/>
            </a:endParaRPr>
          </a:p>
          <a:p>
            <a:pPr marL="800100" lvl="1"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a:t>
            </a:r>
            <a:r>
              <a:rPr lang="en-US" sz="2000" b="1" dirty="0">
                <a:solidFill>
                  <a:srgbClr val="800000"/>
                </a:solidFill>
                <a:latin typeface="Candara" panose="020E0502030303020204" pitchFamily="34" charset="0"/>
              </a:rPr>
              <a:t>Attenuation</a:t>
            </a:r>
          </a:p>
          <a:p>
            <a:pPr marL="800100" lvl="1" indent="-342900">
              <a:spcAft>
                <a:spcPts val="600"/>
              </a:spcAft>
              <a:buClr>
                <a:schemeClr val="dk1"/>
              </a:buClr>
              <a:buSzPct val="100000"/>
              <a:buFont typeface="Wingdings" panose="05000000000000000000" pitchFamily="2" charset="2"/>
              <a:buChar char="§"/>
            </a:pPr>
            <a:r>
              <a:rPr lang="en-US" sz="2000" dirty="0">
                <a:solidFill>
                  <a:srgbClr val="800000"/>
                </a:solidFill>
                <a:latin typeface="Candara" panose="020E0502030303020204" pitchFamily="34" charset="0"/>
              </a:rPr>
              <a:t> </a:t>
            </a:r>
            <a:r>
              <a:rPr lang="en-US" sz="2000" b="1" dirty="0">
                <a:solidFill>
                  <a:srgbClr val="800000"/>
                </a:solidFill>
                <a:latin typeface="Candara" panose="020E0502030303020204" pitchFamily="34" charset="0"/>
              </a:rPr>
              <a:t>Dispersion</a:t>
            </a:r>
            <a:r>
              <a:rPr lang="en-US" sz="2000" dirty="0">
                <a:solidFill>
                  <a:srgbClr val="800000"/>
                </a:solidFill>
                <a:latin typeface="Candara" panose="020E0502030303020204" pitchFamily="34" charset="0"/>
              </a:rPr>
              <a:t>: Frequency and </a:t>
            </a:r>
            <a:r>
              <a:rPr lang="en-US" sz="2000" dirty="0" smtClean="0">
                <a:solidFill>
                  <a:srgbClr val="800000"/>
                </a:solidFill>
                <a:latin typeface="Candara" panose="020E0502030303020204" pitchFamily="34" charset="0"/>
              </a:rPr>
              <a:t>Phase </a:t>
            </a:r>
            <a:r>
              <a:rPr lang="en-US" sz="2000" dirty="0">
                <a:solidFill>
                  <a:srgbClr val="800000"/>
                </a:solidFill>
                <a:latin typeface="Candara" panose="020E0502030303020204" pitchFamily="34" charset="0"/>
              </a:rPr>
              <a:t>(independent of refractive index)</a:t>
            </a:r>
          </a:p>
          <a:p>
            <a:pPr marL="800100" lvl="1" indent="-342900">
              <a:spcAft>
                <a:spcPts val="600"/>
              </a:spcAft>
              <a:buClr>
                <a:schemeClr val="dk1"/>
              </a:buClr>
              <a:buSzPct val="100000"/>
              <a:buFont typeface="Wingdings" panose="05000000000000000000" pitchFamily="2" charset="2"/>
              <a:buChar char="§"/>
            </a:pPr>
            <a:r>
              <a:rPr lang="en-US" sz="2000" dirty="0">
                <a:solidFill>
                  <a:srgbClr val="800000"/>
                </a:solidFill>
                <a:latin typeface="Candara" panose="020E0502030303020204" pitchFamily="34" charset="0"/>
              </a:rPr>
              <a:t> </a:t>
            </a:r>
            <a:r>
              <a:rPr lang="en-US" sz="2000" b="1" dirty="0">
                <a:solidFill>
                  <a:srgbClr val="800000"/>
                </a:solidFill>
                <a:latin typeface="Candara" panose="020E0502030303020204" pitchFamily="34" charset="0"/>
              </a:rPr>
              <a:t>Dispersion </a:t>
            </a:r>
            <a:r>
              <a:rPr lang="en-US" sz="2000" dirty="0">
                <a:solidFill>
                  <a:srgbClr val="800000"/>
                </a:solidFill>
                <a:latin typeface="Candara" panose="020E0502030303020204" pitchFamily="34" charset="0"/>
              </a:rPr>
              <a:t>due to refractive index</a:t>
            </a:r>
          </a:p>
          <a:p>
            <a:pPr marL="800100" lvl="1" indent="-342900">
              <a:spcAft>
                <a:spcPts val="600"/>
              </a:spcAft>
              <a:buClr>
                <a:schemeClr val="dk1"/>
              </a:buClr>
              <a:buSzPct val="100000"/>
              <a:buFont typeface="Wingdings" panose="05000000000000000000" pitchFamily="2" charset="2"/>
              <a:buChar char="§"/>
            </a:pPr>
            <a:r>
              <a:rPr lang="en-US" sz="2000" dirty="0">
                <a:solidFill>
                  <a:srgbClr val="800000"/>
                </a:solidFill>
                <a:latin typeface="Candara" panose="020E0502030303020204" pitchFamily="34" charset="0"/>
              </a:rPr>
              <a:t> </a:t>
            </a:r>
            <a:r>
              <a:rPr lang="en-US" sz="2000" b="1" dirty="0">
                <a:solidFill>
                  <a:srgbClr val="800000"/>
                </a:solidFill>
                <a:latin typeface="Candara" panose="020E0502030303020204" pitchFamily="34" charset="0"/>
              </a:rPr>
              <a:t>Decreasing signal strength </a:t>
            </a:r>
            <a:r>
              <a:rPr lang="en-US" sz="2000" dirty="0">
                <a:solidFill>
                  <a:srgbClr val="800000"/>
                </a:solidFill>
                <a:latin typeface="Candara" panose="020E0502030303020204" pitchFamily="34" charset="0"/>
              </a:rPr>
              <a:t>due to beam </a:t>
            </a:r>
            <a:r>
              <a:rPr lang="en-US" sz="2000" dirty="0" smtClean="0">
                <a:solidFill>
                  <a:srgbClr val="800000"/>
                </a:solidFill>
                <a:latin typeface="Candara" panose="020E0502030303020204" pitchFamily="34" charset="0"/>
              </a:rPr>
              <a:t>pattern</a:t>
            </a:r>
            <a:endParaRPr lang="en-US" sz="2000" dirty="0">
              <a:solidFill>
                <a:srgbClr val="800000"/>
              </a:solidFill>
              <a:latin typeface="Candara" panose="020E0502030303020204" pitchFamily="34" charset="0"/>
            </a:endParaRPr>
          </a:p>
          <a:p>
            <a:pPr marL="800100" lvl="1" indent="-342900">
              <a:spcAft>
                <a:spcPts val="600"/>
              </a:spcAft>
              <a:buClr>
                <a:schemeClr val="dk1"/>
              </a:buClr>
              <a:buSzPct val="100000"/>
              <a:buFont typeface="Wingdings" panose="05000000000000000000" pitchFamily="2" charset="2"/>
              <a:buChar char="§"/>
            </a:pPr>
            <a:r>
              <a:rPr lang="en-US" sz="2000" dirty="0">
                <a:solidFill>
                  <a:srgbClr val="800000"/>
                </a:solidFill>
                <a:latin typeface="Candara" panose="020E0502030303020204" pitchFamily="34" charset="0"/>
              </a:rPr>
              <a:t> </a:t>
            </a:r>
            <a:r>
              <a:rPr lang="en-US" sz="2000" b="1" dirty="0">
                <a:solidFill>
                  <a:srgbClr val="800000"/>
                </a:solidFill>
                <a:latin typeface="Candara" panose="020E0502030303020204" pitchFamily="34" charset="0"/>
              </a:rPr>
              <a:t>Water absorption</a:t>
            </a:r>
          </a:p>
          <a:p>
            <a:pPr marL="800100" lvl="1" indent="-342900">
              <a:spcAft>
                <a:spcPts val="600"/>
              </a:spcAft>
              <a:buClr>
                <a:schemeClr val="dk1"/>
              </a:buClr>
              <a:buSzPct val="100000"/>
              <a:buFont typeface="Wingdings" panose="05000000000000000000" pitchFamily="2" charset="2"/>
              <a:buChar char="§"/>
            </a:pPr>
            <a:r>
              <a:rPr lang="en-US" sz="2000" dirty="0">
                <a:solidFill>
                  <a:srgbClr val="800000"/>
                </a:solidFill>
                <a:latin typeface="Candara" panose="020E0502030303020204" pitchFamily="34" charset="0"/>
              </a:rPr>
              <a:t> </a:t>
            </a:r>
            <a:r>
              <a:rPr lang="en-US" sz="2000" b="1" dirty="0">
                <a:solidFill>
                  <a:srgbClr val="800000"/>
                </a:solidFill>
                <a:latin typeface="Candara" panose="020E0502030303020204" pitchFamily="34" charset="0"/>
              </a:rPr>
              <a:t>Fading</a:t>
            </a:r>
            <a:r>
              <a:rPr lang="en-US" sz="2000" dirty="0">
                <a:solidFill>
                  <a:srgbClr val="800000"/>
                </a:solidFill>
                <a:latin typeface="Candara" panose="020E0502030303020204" pitchFamily="34" charset="0"/>
              </a:rPr>
              <a:t>: short and long</a:t>
            </a:r>
          </a:p>
          <a:p>
            <a:pPr marL="800100" lvl="1" indent="-342900">
              <a:spcAft>
                <a:spcPts val="600"/>
              </a:spcAft>
              <a:buClr>
                <a:schemeClr val="dk1"/>
              </a:buClr>
              <a:buSzPct val="100000"/>
              <a:buFont typeface="Wingdings" panose="05000000000000000000" pitchFamily="2" charset="2"/>
              <a:buChar char="§"/>
            </a:pPr>
            <a:r>
              <a:rPr lang="en-US" sz="2000" dirty="0">
                <a:solidFill>
                  <a:srgbClr val="800000"/>
                </a:solidFill>
                <a:latin typeface="Candara" panose="020E0502030303020204" pitchFamily="34" charset="0"/>
              </a:rPr>
              <a:t> </a:t>
            </a:r>
            <a:r>
              <a:rPr lang="en-US" sz="2000" b="1" dirty="0">
                <a:solidFill>
                  <a:srgbClr val="800000"/>
                </a:solidFill>
                <a:latin typeface="Candara" panose="020E0502030303020204" pitchFamily="34" charset="0"/>
              </a:rPr>
              <a:t>Doppler effect</a:t>
            </a:r>
          </a:p>
        </p:txBody>
      </p:sp>
      <p:cxnSp>
        <p:nvCxnSpPr>
          <p:cNvPr id="161" name="Shape 161"/>
          <p:cNvCxnSpPr/>
          <p:nvPr/>
        </p:nvCxnSpPr>
        <p:spPr>
          <a:xfrm>
            <a:off x="385483"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162" name="Shape 162"/>
          <p:cNvSpPr txBox="1"/>
          <p:nvPr/>
        </p:nvSpPr>
        <p:spPr>
          <a:xfrm>
            <a:off x="156884"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3" name="TextBox 2"/>
          <p:cNvSpPr txBox="1"/>
          <p:nvPr/>
        </p:nvSpPr>
        <p:spPr>
          <a:xfrm>
            <a:off x="8404492" y="6050846"/>
            <a:ext cx="3581494" cy="3093154"/>
          </a:xfrm>
          <a:prstGeom prst="rect">
            <a:avLst/>
          </a:prstGeom>
          <a:noFill/>
        </p:spPr>
        <p:txBody>
          <a:bodyPr wrap="none" rtlCol="1">
            <a:spAutoFit/>
          </a:bodyPr>
          <a:lstStyle/>
          <a:p>
            <a:pPr algn="r">
              <a:spcAft>
                <a:spcPts val="600"/>
              </a:spcAft>
            </a:pPr>
            <a:r>
              <a:rPr lang="ar-SA" sz="2000" b="1" dirty="0">
                <a:solidFill>
                  <a:srgbClr val="800000"/>
                </a:solidFill>
              </a:rPr>
              <a:t> </a:t>
            </a:r>
            <a:r>
              <a:rPr lang="ar-SA" sz="2000" b="1" dirty="0" smtClean="0">
                <a:solidFill>
                  <a:srgbClr val="800000"/>
                </a:solidFill>
              </a:rPr>
              <a:t> توهن</a:t>
            </a:r>
            <a:endParaRPr lang="ar-SA" sz="2000" b="1" dirty="0">
              <a:solidFill>
                <a:srgbClr val="800000"/>
              </a:solidFill>
            </a:endParaRPr>
          </a:p>
          <a:p>
            <a:pPr algn="r">
              <a:spcAft>
                <a:spcPts val="600"/>
              </a:spcAft>
            </a:pPr>
            <a:r>
              <a:rPr lang="ar-SA" sz="2000" b="1" dirty="0">
                <a:solidFill>
                  <a:srgbClr val="800000"/>
                </a:solidFill>
              </a:rPr>
              <a:t>  تشتت</a:t>
            </a:r>
          </a:p>
          <a:p>
            <a:pPr algn="r">
              <a:spcAft>
                <a:spcPts val="600"/>
              </a:spcAft>
            </a:pPr>
            <a:r>
              <a:rPr lang="ar-SA" sz="2000" b="1" dirty="0">
                <a:solidFill>
                  <a:srgbClr val="800000"/>
                </a:solidFill>
              </a:rPr>
              <a:t>  تشتت بسبب معامل الانكسار</a:t>
            </a:r>
          </a:p>
          <a:p>
            <a:pPr algn="r">
              <a:spcAft>
                <a:spcPts val="600"/>
              </a:spcAft>
            </a:pPr>
            <a:r>
              <a:rPr lang="ar-SA" sz="2000" b="1" dirty="0">
                <a:solidFill>
                  <a:srgbClr val="800000"/>
                </a:solidFill>
              </a:rPr>
              <a:t>  انخفاض قوة الإشارة بسبب نمط </a:t>
            </a:r>
            <a:r>
              <a:rPr lang="ar-SA" sz="2000" b="1" dirty="0" smtClean="0">
                <a:solidFill>
                  <a:srgbClr val="800000"/>
                </a:solidFill>
              </a:rPr>
              <a:t>الموجة</a:t>
            </a:r>
            <a:endParaRPr lang="ar-SA" sz="2000" b="1" dirty="0">
              <a:solidFill>
                <a:srgbClr val="800000"/>
              </a:solidFill>
            </a:endParaRPr>
          </a:p>
          <a:p>
            <a:pPr algn="r">
              <a:spcAft>
                <a:spcPts val="600"/>
              </a:spcAft>
            </a:pPr>
            <a:r>
              <a:rPr lang="ar-SA" sz="2000" b="1" dirty="0">
                <a:solidFill>
                  <a:srgbClr val="800000"/>
                </a:solidFill>
              </a:rPr>
              <a:t>  </a:t>
            </a:r>
            <a:r>
              <a:rPr lang="ar-SA" sz="2000" b="1" dirty="0" smtClean="0">
                <a:solidFill>
                  <a:srgbClr val="800000"/>
                </a:solidFill>
              </a:rPr>
              <a:t>امتصاص </a:t>
            </a:r>
            <a:r>
              <a:rPr lang="ar-SA" sz="2000" b="1" dirty="0">
                <a:solidFill>
                  <a:srgbClr val="800000"/>
                </a:solidFill>
              </a:rPr>
              <a:t>الماء</a:t>
            </a:r>
          </a:p>
          <a:p>
            <a:pPr algn="r">
              <a:spcAft>
                <a:spcPts val="600"/>
              </a:spcAft>
            </a:pPr>
            <a:r>
              <a:rPr lang="ar-SA" sz="2000" b="1" dirty="0">
                <a:solidFill>
                  <a:srgbClr val="800000"/>
                </a:solidFill>
              </a:rPr>
              <a:t>  يتلاشى: قصيرة وطويلة</a:t>
            </a:r>
          </a:p>
          <a:p>
            <a:pPr algn="r">
              <a:spcAft>
                <a:spcPts val="600"/>
              </a:spcAft>
            </a:pPr>
            <a:r>
              <a:rPr lang="ar-SA" sz="2000" b="1" dirty="0">
                <a:solidFill>
                  <a:srgbClr val="800000"/>
                </a:solidFill>
              </a:rPr>
              <a:t>  تأثير دوبلر</a:t>
            </a:r>
          </a:p>
          <a:p>
            <a:pPr algn="r">
              <a:spcAft>
                <a:spcPts val="600"/>
              </a:spcAft>
            </a:pPr>
            <a:endParaRPr lang="ar-SA" sz="2000" b="1" dirty="0">
              <a:solidFill>
                <a:srgbClr val="8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228599" y="304799"/>
            <a:ext cx="5638800" cy="946150"/>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0070C0"/>
                </a:solidFill>
              </a:rPr>
              <a:t>Isotropic </a:t>
            </a:r>
            <a:r>
              <a:rPr lang="en-US" sz="3200" b="1" dirty="0" smtClean="0">
                <a:solidFill>
                  <a:srgbClr val="0070C0"/>
                </a:solidFill>
              </a:rPr>
              <a:t>Propagation</a:t>
            </a:r>
            <a:r>
              <a:rPr lang="ar-SA" sz="3200" b="1" dirty="0" smtClean="0">
                <a:solidFill>
                  <a:srgbClr val="0070C0"/>
                </a:solidFill>
              </a:rPr>
              <a:t/>
            </a:r>
            <a:br>
              <a:rPr lang="ar-SA" sz="3200" b="1" dirty="0" smtClean="0">
                <a:solidFill>
                  <a:srgbClr val="0070C0"/>
                </a:solidFill>
              </a:rPr>
            </a:br>
            <a:r>
              <a:rPr lang="ar-SA" sz="3200" b="1" dirty="0" smtClean="0">
                <a:solidFill>
                  <a:srgbClr val="0070C0"/>
                </a:solidFill>
              </a:rPr>
              <a:t>متماثل</a:t>
            </a:r>
            <a:endParaRPr lang="en-US" sz="3200" b="1" dirty="0">
              <a:solidFill>
                <a:srgbClr val="0070C0"/>
              </a:solidFill>
            </a:endParaRPr>
          </a:p>
        </p:txBody>
      </p:sp>
      <p:sp>
        <p:nvSpPr>
          <p:cNvPr id="172" name="Shape 172"/>
          <p:cNvSpPr txBox="1"/>
          <p:nvPr/>
        </p:nvSpPr>
        <p:spPr>
          <a:xfrm>
            <a:off x="4495799" y="0"/>
            <a:ext cx="227012"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a:t>
            </a:r>
          </a:p>
        </p:txBody>
      </p:sp>
      <p:sp>
        <p:nvSpPr>
          <p:cNvPr id="174" name="Shape 174"/>
          <p:cNvSpPr txBox="1"/>
          <p:nvPr/>
        </p:nvSpPr>
        <p:spPr>
          <a:xfrm>
            <a:off x="304800" y="3262312"/>
            <a:ext cx="5829299" cy="1493836"/>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175" name="Shape 175"/>
          <p:cNvCxnSpPr/>
          <p:nvPr/>
        </p:nvCxnSpPr>
        <p:spPr>
          <a:xfrm>
            <a:off x="304799" y="5105400"/>
            <a:ext cx="5638800" cy="0"/>
          </a:xfrm>
          <a:prstGeom prst="straightConnector1">
            <a:avLst/>
          </a:prstGeom>
          <a:noFill/>
          <a:ln w="12700" cap="rnd" cmpd="sng">
            <a:solidFill>
              <a:schemeClr val="dk1"/>
            </a:solidFill>
            <a:prstDash val="solid"/>
            <a:miter/>
            <a:headEnd type="none" w="med" len="med"/>
            <a:tailEnd type="none" w="med" len="med"/>
          </a:ln>
        </p:spPr>
      </p:cxnSp>
      <p:sp>
        <p:nvSpPr>
          <p:cNvPr id="176" name="Shape 176"/>
          <p:cNvSpPr txBox="1"/>
          <p:nvPr/>
        </p:nvSpPr>
        <p:spPr>
          <a:xfrm>
            <a:off x="-304801" y="51816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177" name="Shape 177"/>
          <p:cNvPicPr preferRelativeResize="0"/>
          <p:nvPr/>
        </p:nvPicPr>
        <p:blipFill rotWithShape="1">
          <a:blip r:embed="rId3">
            <a:alphaModFix/>
          </a:blip>
          <a:srcRect/>
          <a:stretch/>
        </p:blipFill>
        <p:spPr>
          <a:xfrm>
            <a:off x="228599" y="1258707"/>
            <a:ext cx="5371768" cy="3645206"/>
          </a:xfrm>
          <a:prstGeom prst="rect">
            <a:avLst/>
          </a:prstGeom>
          <a:noFill/>
          <a:ln>
            <a:noFill/>
          </a:ln>
        </p:spPr>
      </p:pic>
      <p:sp>
        <p:nvSpPr>
          <p:cNvPr id="178" name="Shape 178"/>
          <p:cNvSpPr txBox="1"/>
          <p:nvPr/>
        </p:nvSpPr>
        <p:spPr>
          <a:xfrm>
            <a:off x="669924" y="5675312"/>
            <a:ext cx="5654674" cy="1190624"/>
          </a:xfrm>
          <a:prstGeom prst="rect">
            <a:avLst/>
          </a:prstGeom>
          <a:noFill/>
          <a:ln>
            <a:noFill/>
          </a:ln>
        </p:spPr>
        <p:txBody>
          <a:bodyPr lIns="91425" tIns="45700" rIns="91425" bIns="45700" anchor="t" anchorCtr="0">
            <a:noAutofit/>
          </a:bodyPr>
          <a:lstStyle/>
          <a:p>
            <a:pPr>
              <a:buClr>
                <a:schemeClr val="dk1"/>
              </a:buClr>
              <a:buSzPct val="25000"/>
            </a:pPr>
            <a:r>
              <a:rPr lang="en-US" sz="2400" dirty="0">
                <a:solidFill>
                  <a:srgbClr val="0070C0"/>
                </a:solidFill>
                <a:latin typeface="Candara" panose="020E0502030303020204" pitchFamily="34" charset="0"/>
              </a:rPr>
              <a:t>Pr = (PT / 4πd</a:t>
            </a:r>
            <a:r>
              <a:rPr lang="en-US" sz="2400" baseline="30000" dirty="0">
                <a:solidFill>
                  <a:srgbClr val="0070C0"/>
                </a:solidFill>
                <a:latin typeface="Candara" panose="020E0502030303020204" pitchFamily="34" charset="0"/>
              </a:rPr>
              <a:t>2</a:t>
            </a:r>
            <a:r>
              <a:rPr lang="en-US" sz="2400" dirty="0">
                <a:solidFill>
                  <a:srgbClr val="0070C0"/>
                </a:solidFill>
                <a:latin typeface="Candara" panose="020E0502030303020204" pitchFamily="34" charset="0"/>
              </a:rPr>
              <a:t>) watts /m</a:t>
            </a:r>
            <a:r>
              <a:rPr lang="en-US" sz="2400" baseline="30000" dirty="0">
                <a:solidFill>
                  <a:srgbClr val="0070C0"/>
                </a:solidFill>
                <a:latin typeface="Candara" panose="020E0502030303020204" pitchFamily="34" charset="0"/>
              </a:rPr>
              <a:t>2</a:t>
            </a:r>
            <a:r>
              <a:rPr lang="en-US" sz="1800" dirty="0">
                <a:solidFill>
                  <a:schemeClr val="dk1"/>
                </a:solidFill>
                <a:latin typeface="Candara" panose="020E0502030303020204" pitchFamily="34" charset="0"/>
              </a:rPr>
              <a:t>		</a:t>
            </a:r>
            <a:r>
              <a:rPr lang="en-US" sz="1800" dirty="0" smtClean="0">
                <a:solidFill>
                  <a:schemeClr val="dk1"/>
                </a:solidFill>
                <a:latin typeface="Candara" panose="020E0502030303020204" pitchFamily="34" charset="0"/>
              </a:rPr>
              <a:t>(</a:t>
            </a:r>
            <a:r>
              <a:rPr lang="en-US" sz="1800" dirty="0">
                <a:solidFill>
                  <a:schemeClr val="dk1"/>
                </a:solidFill>
                <a:latin typeface="Candara" panose="020E0502030303020204" pitchFamily="34" charset="0"/>
              </a:rPr>
              <a:t>14-1)</a:t>
            </a:r>
          </a:p>
          <a:p>
            <a:pPr>
              <a:buClr>
                <a:schemeClr val="dk1"/>
              </a:buClr>
            </a:pPr>
            <a:endParaRPr sz="1800" dirty="0">
              <a:solidFill>
                <a:schemeClr val="dk1"/>
              </a:solidFill>
              <a:latin typeface="Candara" panose="020E0502030303020204" pitchFamily="34" charset="0"/>
            </a:endParaRPr>
          </a:p>
          <a:p>
            <a:pPr>
              <a:buClr>
                <a:schemeClr val="dk1"/>
              </a:buClr>
              <a:buSzPct val="25000"/>
            </a:pPr>
            <a:r>
              <a:rPr lang="en-US" sz="1800" dirty="0">
                <a:solidFill>
                  <a:schemeClr val="dk1"/>
                </a:solidFill>
                <a:latin typeface="Candara" panose="020E0502030303020204" pitchFamily="34" charset="0"/>
              </a:rPr>
              <a:t>Pr = Received power per unit area and </a:t>
            </a:r>
          </a:p>
          <a:p>
            <a:pPr>
              <a:buClr>
                <a:schemeClr val="dk1"/>
              </a:buClr>
              <a:buSzPct val="25000"/>
            </a:pPr>
            <a:r>
              <a:rPr lang="en-US" sz="1800" dirty="0">
                <a:solidFill>
                  <a:schemeClr val="dk1"/>
                </a:solidFill>
                <a:latin typeface="Candara" panose="020E0502030303020204" pitchFamily="34" charset="0"/>
              </a:rPr>
              <a:t>PT = Total transmitted power.</a:t>
            </a:r>
          </a:p>
        </p:txBody>
      </p:sp>
      <p:cxnSp>
        <p:nvCxnSpPr>
          <p:cNvPr id="179" name="Shape 179"/>
          <p:cNvCxnSpPr/>
          <p:nvPr/>
        </p:nvCxnSpPr>
        <p:spPr>
          <a:xfrm>
            <a:off x="228599"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180" name="Shape 180"/>
          <p:cNvSpPr txBox="1"/>
          <p:nvPr/>
        </p:nvSpPr>
        <p:spPr>
          <a:xfrm>
            <a:off x="0"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2" name="Rectangle 1"/>
          <p:cNvSpPr/>
          <p:nvPr/>
        </p:nvSpPr>
        <p:spPr>
          <a:xfrm>
            <a:off x="669924" y="7665341"/>
            <a:ext cx="7186583" cy="369332"/>
          </a:xfrm>
          <a:prstGeom prst="rect">
            <a:avLst/>
          </a:prstGeom>
        </p:spPr>
        <p:txBody>
          <a:bodyPr wrap="none">
            <a:spAutoFit/>
          </a:bodyPr>
          <a:lstStyle/>
          <a:p>
            <a:r>
              <a:rPr lang="en-US" sz="1800" b="1" dirty="0">
                <a:solidFill>
                  <a:srgbClr val="0070C0"/>
                </a:solidFill>
              </a:rPr>
              <a:t>Isotropic </a:t>
            </a:r>
            <a:r>
              <a:rPr lang="en-US" sz="1800" dirty="0" smtClean="0">
                <a:solidFill>
                  <a:srgbClr val="222222"/>
                </a:solidFill>
                <a:latin typeface="arial" panose="020B0604020202020204" pitchFamily="34" charset="0"/>
              </a:rPr>
              <a:t>has </a:t>
            </a:r>
            <a:r>
              <a:rPr lang="en-US" sz="1800" dirty="0">
                <a:solidFill>
                  <a:srgbClr val="222222"/>
                </a:solidFill>
                <a:latin typeface="arial" panose="020B0604020202020204" pitchFamily="34" charset="0"/>
              </a:rPr>
              <a:t>the same value when measured in different directions.</a:t>
            </a:r>
            <a:endParaRPr lang="en-US" sz="1800" dirty="0"/>
          </a:p>
        </p:txBody>
      </p:sp>
      <p:sp>
        <p:nvSpPr>
          <p:cNvPr id="3" name="TextBox 2"/>
          <p:cNvSpPr txBox="1"/>
          <p:nvPr/>
        </p:nvSpPr>
        <p:spPr>
          <a:xfrm>
            <a:off x="5627685" y="1028700"/>
            <a:ext cx="6296838" cy="3662541"/>
          </a:xfrm>
          <a:prstGeom prst="rect">
            <a:avLst/>
          </a:prstGeom>
          <a:noFill/>
        </p:spPr>
        <p:txBody>
          <a:bodyPr wrap="square" rtlCol="0">
            <a:spAutoFit/>
          </a:bodyPr>
          <a:lstStyle/>
          <a:p>
            <a:r>
              <a:rPr lang="en-US" sz="2000" dirty="0">
                <a:latin typeface="Candara" panose="020E0502030303020204" pitchFamily="34" charset="0"/>
              </a:rPr>
              <a:t>Let us first consider the </a:t>
            </a:r>
            <a:r>
              <a:rPr lang="en-US" sz="2000" b="1" dirty="0">
                <a:solidFill>
                  <a:srgbClr val="0070C0"/>
                </a:solidFill>
                <a:latin typeface="Candara" panose="020E0502030303020204" pitchFamily="34" charset="0"/>
              </a:rPr>
              <a:t>signal strength</a:t>
            </a:r>
            <a:r>
              <a:rPr lang="en-US" sz="2000" dirty="0">
                <a:latin typeface="Candara" panose="020E0502030303020204" pitchFamily="34" charset="0"/>
              </a:rPr>
              <a:t>, which </a:t>
            </a:r>
            <a:r>
              <a:rPr lang="en-US" sz="2000" b="1" dirty="0">
                <a:latin typeface="Candara" panose="020E0502030303020204" pitchFamily="34" charset="0"/>
              </a:rPr>
              <a:t>varies</a:t>
            </a:r>
            <a:r>
              <a:rPr lang="en-US" sz="2000" dirty="0">
                <a:latin typeface="Candara" panose="020E0502030303020204" pitchFamily="34" charset="0"/>
              </a:rPr>
              <a:t> with </a:t>
            </a:r>
            <a:r>
              <a:rPr lang="en-US" sz="2000" b="1" dirty="0">
                <a:latin typeface="Candara" panose="020E0502030303020204" pitchFamily="34" charset="0"/>
              </a:rPr>
              <a:t>distance</a:t>
            </a:r>
            <a:r>
              <a:rPr lang="en-US" sz="2000" dirty="0">
                <a:latin typeface="Candara" panose="020E0502030303020204" pitchFamily="34" charset="0"/>
              </a:rPr>
              <a:t> from the source </a:t>
            </a:r>
            <a:r>
              <a:rPr lang="en-US" sz="2000" dirty="0" smtClean="0">
                <a:latin typeface="Candara" panose="020E0502030303020204" pitchFamily="34" charset="0"/>
              </a:rPr>
              <a:t>in free space</a:t>
            </a:r>
            <a:r>
              <a:rPr lang="en-US" sz="2000" dirty="0">
                <a:latin typeface="Candara" panose="020E0502030303020204" pitchFamily="34" charset="0"/>
              </a:rPr>
              <a:t>. </a:t>
            </a:r>
            <a:endParaRPr lang="en-US" sz="2000" dirty="0" smtClean="0">
              <a:latin typeface="Candara" panose="020E0502030303020204" pitchFamily="34" charset="0"/>
            </a:endParaRPr>
          </a:p>
          <a:p>
            <a:endParaRPr lang="en-US" sz="2000" dirty="0">
              <a:latin typeface="Candara" panose="020E0502030303020204" pitchFamily="34" charset="0"/>
            </a:endParaRPr>
          </a:p>
          <a:p>
            <a:r>
              <a:rPr lang="en-US" sz="2000" dirty="0" smtClean="0">
                <a:latin typeface="Candara" panose="020E0502030303020204" pitchFamily="34" charset="0"/>
              </a:rPr>
              <a:t>This </a:t>
            </a:r>
            <a:r>
              <a:rPr lang="en-US" sz="2000" dirty="0">
                <a:latin typeface="Candara" panose="020E0502030303020204" pitchFamily="34" charset="0"/>
              </a:rPr>
              <a:t>is shown </a:t>
            </a:r>
            <a:r>
              <a:rPr lang="en-US" sz="2000" dirty="0" smtClean="0">
                <a:latin typeface="Candara" panose="020E0502030303020204" pitchFamily="34" charset="0"/>
              </a:rPr>
              <a:t>in </a:t>
            </a:r>
            <a:r>
              <a:rPr lang="en-US" sz="2000" b="1" dirty="0" smtClean="0">
                <a:latin typeface="Candara" panose="020E0502030303020204" pitchFamily="34" charset="0"/>
              </a:rPr>
              <a:t>Figure </a:t>
            </a:r>
            <a:r>
              <a:rPr lang="en-US" sz="2000" b="1" dirty="0">
                <a:latin typeface="Candara" panose="020E0502030303020204" pitchFamily="34" charset="0"/>
              </a:rPr>
              <a:t>14.3 </a:t>
            </a:r>
            <a:r>
              <a:rPr lang="en-US" sz="2000" dirty="0">
                <a:latin typeface="Candara" panose="020E0502030303020204" pitchFamily="34" charset="0"/>
              </a:rPr>
              <a:t>for an </a:t>
            </a:r>
            <a:r>
              <a:rPr lang="en-US" sz="2000" b="1" dirty="0">
                <a:solidFill>
                  <a:srgbClr val="0070C0"/>
                </a:solidFill>
                <a:latin typeface="Candara" panose="020E0502030303020204" pitchFamily="34" charset="0"/>
              </a:rPr>
              <a:t>isotropic antenna</a:t>
            </a:r>
            <a:r>
              <a:rPr lang="en-US" sz="2000" dirty="0">
                <a:latin typeface="Candara" panose="020E0502030303020204" pitchFamily="34" charset="0"/>
              </a:rPr>
              <a:t>.</a:t>
            </a:r>
          </a:p>
          <a:p>
            <a:r>
              <a:rPr lang="en-US" sz="2000" dirty="0">
                <a:latin typeface="Candara" panose="020E0502030303020204" pitchFamily="34" charset="0"/>
              </a:rPr>
              <a:t>The power at </a:t>
            </a:r>
            <a:r>
              <a:rPr lang="en-US" sz="2000" b="1" dirty="0">
                <a:solidFill>
                  <a:srgbClr val="996633"/>
                </a:solidFill>
                <a:latin typeface="Candara" panose="020E0502030303020204" pitchFamily="34" charset="0"/>
              </a:rPr>
              <a:t>distance d </a:t>
            </a:r>
            <a:r>
              <a:rPr lang="en-US" sz="2000" dirty="0">
                <a:latin typeface="Candara" panose="020E0502030303020204" pitchFamily="34" charset="0"/>
              </a:rPr>
              <a:t>from the source is given </a:t>
            </a:r>
            <a:r>
              <a:rPr lang="en-US" sz="2000" dirty="0" smtClean="0">
                <a:latin typeface="Candara" panose="020E0502030303020204" pitchFamily="34" charset="0"/>
              </a:rPr>
              <a:t>by</a:t>
            </a:r>
            <a:endParaRPr lang="ar-SA" sz="2000" dirty="0" smtClean="0">
              <a:latin typeface="Candara" panose="020E0502030303020204" pitchFamily="34" charset="0"/>
            </a:endParaRPr>
          </a:p>
          <a:p>
            <a:pPr>
              <a:buClr>
                <a:schemeClr val="dk1"/>
              </a:buClr>
              <a:buSzPct val="25000"/>
            </a:pPr>
            <a:endParaRPr lang="en-US" sz="2000" dirty="0" smtClean="0">
              <a:solidFill>
                <a:schemeClr val="dk1"/>
              </a:solidFill>
              <a:latin typeface="Candara" panose="020E0502030303020204" pitchFamily="34" charset="0"/>
            </a:endParaRPr>
          </a:p>
          <a:p>
            <a:pPr>
              <a:buClr>
                <a:schemeClr val="dk1"/>
              </a:buClr>
              <a:buSzPct val="25000"/>
            </a:pPr>
            <a:r>
              <a:rPr lang="en-US" sz="3200" dirty="0" smtClean="0">
                <a:solidFill>
                  <a:srgbClr val="0070C0"/>
                </a:solidFill>
                <a:latin typeface="Candara" panose="020E0502030303020204" pitchFamily="34" charset="0"/>
              </a:rPr>
              <a:t>P</a:t>
            </a:r>
            <a:r>
              <a:rPr lang="en-US" sz="3200" baseline="-25000" dirty="0" smtClean="0">
                <a:solidFill>
                  <a:srgbClr val="0070C0"/>
                </a:solidFill>
                <a:latin typeface="Candara" panose="020E0502030303020204" pitchFamily="34" charset="0"/>
              </a:rPr>
              <a:t>r</a:t>
            </a:r>
            <a:r>
              <a:rPr lang="en-US" sz="3200" dirty="0" smtClean="0">
                <a:solidFill>
                  <a:srgbClr val="0070C0"/>
                </a:solidFill>
                <a:latin typeface="Candara" panose="020E0502030303020204" pitchFamily="34" charset="0"/>
              </a:rPr>
              <a:t> </a:t>
            </a:r>
            <a:r>
              <a:rPr lang="en-US" sz="3200" dirty="0">
                <a:solidFill>
                  <a:srgbClr val="0070C0"/>
                </a:solidFill>
                <a:latin typeface="Candara" panose="020E0502030303020204" pitchFamily="34" charset="0"/>
              </a:rPr>
              <a:t>= (P</a:t>
            </a:r>
            <a:r>
              <a:rPr lang="en-US" sz="3200" baseline="-25000" dirty="0">
                <a:solidFill>
                  <a:srgbClr val="0070C0"/>
                </a:solidFill>
                <a:latin typeface="Candara" panose="020E0502030303020204" pitchFamily="34" charset="0"/>
              </a:rPr>
              <a:t>T</a:t>
            </a:r>
            <a:r>
              <a:rPr lang="en-US" sz="3200" dirty="0">
                <a:solidFill>
                  <a:srgbClr val="0070C0"/>
                </a:solidFill>
                <a:latin typeface="Candara" panose="020E0502030303020204" pitchFamily="34" charset="0"/>
              </a:rPr>
              <a:t> / 4πd</a:t>
            </a:r>
            <a:r>
              <a:rPr lang="en-US" sz="3200" baseline="30000" dirty="0">
                <a:solidFill>
                  <a:srgbClr val="0070C0"/>
                </a:solidFill>
                <a:latin typeface="Candara" panose="020E0502030303020204" pitchFamily="34" charset="0"/>
              </a:rPr>
              <a:t>2</a:t>
            </a:r>
            <a:r>
              <a:rPr lang="en-US" sz="3200" dirty="0">
                <a:solidFill>
                  <a:srgbClr val="0070C0"/>
                </a:solidFill>
                <a:latin typeface="Candara" panose="020E0502030303020204" pitchFamily="34" charset="0"/>
              </a:rPr>
              <a:t>) watts /m</a:t>
            </a:r>
            <a:r>
              <a:rPr lang="en-US" sz="3200" baseline="30000" dirty="0">
                <a:solidFill>
                  <a:srgbClr val="0070C0"/>
                </a:solidFill>
                <a:latin typeface="Candara" panose="020E0502030303020204" pitchFamily="34" charset="0"/>
              </a:rPr>
              <a:t>2</a:t>
            </a:r>
            <a:r>
              <a:rPr lang="en-US" sz="3200" dirty="0">
                <a:solidFill>
                  <a:srgbClr val="0070C0"/>
                </a:solidFill>
                <a:latin typeface="Candara" panose="020E0502030303020204" pitchFamily="34" charset="0"/>
              </a:rPr>
              <a:t>	</a:t>
            </a:r>
            <a:r>
              <a:rPr lang="en-US" sz="2000" dirty="0" smtClean="0">
                <a:solidFill>
                  <a:schemeClr val="dk1"/>
                </a:solidFill>
                <a:latin typeface="Candara" panose="020E0502030303020204" pitchFamily="34" charset="0"/>
              </a:rPr>
              <a:t>(</a:t>
            </a:r>
            <a:r>
              <a:rPr lang="en-US" sz="2000" dirty="0">
                <a:solidFill>
                  <a:schemeClr val="dk1"/>
                </a:solidFill>
                <a:latin typeface="Candara" panose="020E0502030303020204" pitchFamily="34" charset="0"/>
              </a:rPr>
              <a:t>14-1)</a:t>
            </a:r>
          </a:p>
          <a:p>
            <a:pPr>
              <a:buClr>
                <a:schemeClr val="dk1"/>
              </a:buClr>
            </a:pPr>
            <a:endParaRPr lang="en-US" sz="2000" dirty="0">
              <a:solidFill>
                <a:schemeClr val="dk1"/>
              </a:solidFill>
              <a:latin typeface="Candara" panose="020E0502030303020204" pitchFamily="34" charset="0"/>
            </a:endParaRPr>
          </a:p>
          <a:p>
            <a:pPr>
              <a:buClr>
                <a:schemeClr val="dk1"/>
              </a:buClr>
              <a:buSzPct val="25000"/>
            </a:pPr>
            <a:r>
              <a:rPr lang="en-US" sz="2000" b="1" dirty="0">
                <a:solidFill>
                  <a:srgbClr val="0070C0"/>
                </a:solidFill>
                <a:latin typeface="Candara" panose="020E0502030303020204" pitchFamily="34" charset="0"/>
              </a:rPr>
              <a:t>P</a:t>
            </a:r>
            <a:r>
              <a:rPr lang="en-US" sz="2000" b="1" baseline="-25000" dirty="0">
                <a:solidFill>
                  <a:srgbClr val="0070C0"/>
                </a:solidFill>
                <a:latin typeface="Candara" panose="020E0502030303020204" pitchFamily="34" charset="0"/>
              </a:rPr>
              <a:t>r</a:t>
            </a:r>
            <a:r>
              <a:rPr lang="en-US" sz="2000" dirty="0">
                <a:solidFill>
                  <a:schemeClr val="dk1"/>
                </a:solidFill>
                <a:latin typeface="Candara" panose="020E0502030303020204" pitchFamily="34" charset="0"/>
              </a:rPr>
              <a:t> = Received power per unit </a:t>
            </a:r>
            <a:r>
              <a:rPr lang="en-US" sz="2000" dirty="0" smtClean="0">
                <a:solidFill>
                  <a:schemeClr val="dk1"/>
                </a:solidFill>
                <a:latin typeface="Candara" panose="020E0502030303020204" pitchFamily="34" charset="0"/>
              </a:rPr>
              <a:t>area</a:t>
            </a:r>
            <a:endParaRPr lang="en-US" sz="2000" dirty="0">
              <a:solidFill>
                <a:schemeClr val="dk1"/>
              </a:solidFill>
              <a:latin typeface="Candara" panose="020E0502030303020204" pitchFamily="34" charset="0"/>
            </a:endParaRPr>
          </a:p>
          <a:p>
            <a:pPr>
              <a:buClr>
                <a:schemeClr val="dk1"/>
              </a:buClr>
              <a:buSzPct val="25000"/>
            </a:pPr>
            <a:r>
              <a:rPr lang="en-US" sz="2000" b="1" dirty="0">
                <a:solidFill>
                  <a:srgbClr val="0070C0"/>
                </a:solidFill>
                <a:latin typeface="Candara" panose="020E0502030303020204" pitchFamily="34" charset="0"/>
              </a:rPr>
              <a:t>P</a:t>
            </a:r>
            <a:r>
              <a:rPr lang="en-US" sz="2000" b="1" baseline="-25000" dirty="0">
                <a:solidFill>
                  <a:srgbClr val="0070C0"/>
                </a:solidFill>
                <a:latin typeface="Candara" panose="020E0502030303020204" pitchFamily="34" charset="0"/>
              </a:rPr>
              <a:t>T</a:t>
            </a:r>
            <a:r>
              <a:rPr lang="en-US" sz="2000" dirty="0">
                <a:solidFill>
                  <a:schemeClr val="dk1"/>
                </a:solidFill>
                <a:latin typeface="Candara" panose="020E0502030303020204" pitchFamily="34" charset="0"/>
              </a:rPr>
              <a:t> = Total transmitted power.</a:t>
            </a:r>
          </a:p>
          <a:p>
            <a:endParaRPr lang="en-US" sz="20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85482" y="385762"/>
            <a:ext cx="5638800" cy="457200"/>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0070C0"/>
                </a:solidFill>
              </a:rPr>
              <a:t>Non-Isotropic Propagation</a:t>
            </a:r>
          </a:p>
        </p:txBody>
      </p:sp>
      <p:sp>
        <p:nvSpPr>
          <p:cNvPr id="190" name="Shape 190"/>
          <p:cNvSpPr txBox="1"/>
          <p:nvPr/>
        </p:nvSpPr>
        <p:spPr>
          <a:xfrm>
            <a:off x="4652682" y="0"/>
            <a:ext cx="227012"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a:t>
            </a:r>
          </a:p>
        </p:txBody>
      </p:sp>
      <p:cxnSp>
        <p:nvCxnSpPr>
          <p:cNvPr id="193" name="Shape 193"/>
          <p:cNvCxnSpPr/>
          <p:nvPr/>
        </p:nvCxnSpPr>
        <p:spPr>
          <a:xfrm>
            <a:off x="461682" y="4343400"/>
            <a:ext cx="5638800" cy="0"/>
          </a:xfrm>
          <a:prstGeom prst="straightConnector1">
            <a:avLst/>
          </a:prstGeom>
          <a:noFill/>
          <a:ln w="12700" cap="rnd" cmpd="sng">
            <a:solidFill>
              <a:schemeClr val="dk1"/>
            </a:solidFill>
            <a:prstDash val="solid"/>
            <a:miter/>
            <a:headEnd type="none" w="med" len="med"/>
            <a:tailEnd type="none" w="med" len="med"/>
          </a:ln>
        </p:spPr>
      </p:cxnSp>
      <p:sp>
        <p:nvSpPr>
          <p:cNvPr id="194" name="Shape 194"/>
          <p:cNvSpPr txBox="1"/>
          <p:nvPr/>
        </p:nvSpPr>
        <p:spPr>
          <a:xfrm>
            <a:off x="-147918" y="43434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195" name="Shape 195"/>
          <p:cNvPicPr preferRelativeResize="0"/>
          <p:nvPr/>
        </p:nvPicPr>
        <p:blipFill rotWithShape="1">
          <a:blip r:embed="rId3">
            <a:alphaModFix/>
          </a:blip>
          <a:srcRect/>
          <a:stretch/>
        </p:blipFill>
        <p:spPr>
          <a:xfrm>
            <a:off x="461682" y="1341440"/>
            <a:ext cx="5108574" cy="2432049"/>
          </a:xfrm>
          <a:prstGeom prst="rect">
            <a:avLst/>
          </a:prstGeom>
          <a:noFill/>
          <a:ln>
            <a:noFill/>
          </a:ln>
        </p:spPr>
      </p:pic>
      <p:sp>
        <p:nvSpPr>
          <p:cNvPr id="196" name="Shape 196"/>
          <p:cNvSpPr txBox="1"/>
          <p:nvPr/>
        </p:nvSpPr>
        <p:spPr>
          <a:xfrm>
            <a:off x="826808" y="4913312"/>
            <a:ext cx="5642572" cy="2289174"/>
          </a:xfrm>
          <a:prstGeom prst="rect">
            <a:avLst/>
          </a:prstGeom>
          <a:noFill/>
          <a:ln>
            <a:noFill/>
          </a:ln>
        </p:spPr>
        <p:txBody>
          <a:bodyPr lIns="91425" tIns="45700" rIns="91425" bIns="45700" anchor="t" anchorCtr="0">
            <a:noAutofit/>
          </a:bodyPr>
          <a:lstStyle/>
          <a:p>
            <a:pPr>
              <a:buClr>
                <a:schemeClr val="dk1"/>
              </a:buClr>
              <a:buSzPct val="25000"/>
            </a:pPr>
            <a:r>
              <a:rPr lang="en-US" sz="2800" dirty="0">
                <a:solidFill>
                  <a:srgbClr val="0070C0"/>
                </a:solidFill>
                <a:latin typeface="Candara" panose="020E0502030303020204" pitchFamily="34" charset="0"/>
              </a:rPr>
              <a:t>P</a:t>
            </a:r>
            <a:r>
              <a:rPr lang="en-US" sz="2800" baseline="-25000" dirty="0">
                <a:solidFill>
                  <a:srgbClr val="0070C0"/>
                </a:solidFill>
                <a:latin typeface="Candara" panose="020E0502030303020204" pitchFamily="34" charset="0"/>
              </a:rPr>
              <a:t>R</a:t>
            </a:r>
            <a:r>
              <a:rPr lang="en-US" sz="2800" dirty="0">
                <a:solidFill>
                  <a:srgbClr val="0070C0"/>
                </a:solidFill>
                <a:latin typeface="Candara" panose="020E0502030303020204" pitchFamily="34" charset="0"/>
              </a:rPr>
              <a:t> = P</a:t>
            </a:r>
            <a:r>
              <a:rPr lang="en-US" sz="2800" baseline="-25000" dirty="0">
                <a:solidFill>
                  <a:srgbClr val="0070C0"/>
                </a:solidFill>
                <a:latin typeface="Candara" panose="020E0502030303020204" pitchFamily="34" charset="0"/>
              </a:rPr>
              <a:t>T</a:t>
            </a:r>
            <a:r>
              <a:rPr lang="en-US" sz="2800" dirty="0">
                <a:solidFill>
                  <a:srgbClr val="0070C0"/>
                </a:solidFill>
                <a:latin typeface="Candara" panose="020E0502030303020204" pitchFamily="34" charset="0"/>
              </a:rPr>
              <a:t>G</a:t>
            </a:r>
            <a:r>
              <a:rPr lang="en-US" sz="2800" baseline="-25000" dirty="0">
                <a:solidFill>
                  <a:srgbClr val="0070C0"/>
                </a:solidFill>
                <a:latin typeface="Candara" panose="020E0502030303020204" pitchFamily="34" charset="0"/>
              </a:rPr>
              <a:t>T</a:t>
            </a:r>
            <a:r>
              <a:rPr lang="en-US" sz="2800" dirty="0">
                <a:solidFill>
                  <a:srgbClr val="0070C0"/>
                </a:solidFill>
                <a:latin typeface="Candara" panose="020E0502030303020204" pitchFamily="34" charset="0"/>
              </a:rPr>
              <a:t>G</a:t>
            </a:r>
            <a:r>
              <a:rPr lang="en-US" sz="2800" baseline="-25000" dirty="0">
                <a:solidFill>
                  <a:srgbClr val="0070C0"/>
                </a:solidFill>
                <a:latin typeface="Candara" panose="020E0502030303020204" pitchFamily="34" charset="0"/>
              </a:rPr>
              <a:t>R</a:t>
            </a:r>
            <a:r>
              <a:rPr lang="en-US" sz="2800" dirty="0">
                <a:solidFill>
                  <a:srgbClr val="0070C0"/>
                </a:solidFill>
                <a:latin typeface="Candara" panose="020E0502030303020204" pitchFamily="34" charset="0"/>
              </a:rPr>
              <a:t> (λ / 4d)</a:t>
            </a:r>
            <a:r>
              <a:rPr lang="en-US" sz="2800" baseline="30000" dirty="0">
                <a:solidFill>
                  <a:srgbClr val="0070C0"/>
                </a:solidFill>
                <a:latin typeface="Candara" panose="020E0502030303020204" pitchFamily="34" charset="0"/>
              </a:rPr>
              <a:t>2</a:t>
            </a:r>
            <a:r>
              <a:rPr lang="en-US" sz="1800" dirty="0">
                <a:solidFill>
                  <a:schemeClr val="dk1"/>
                </a:solidFill>
                <a:latin typeface="Candara" panose="020E0502030303020204" pitchFamily="34" charset="0"/>
              </a:rPr>
              <a:t>	</a:t>
            </a:r>
            <a:r>
              <a:rPr lang="en-US" sz="1800" dirty="0" smtClean="0">
                <a:solidFill>
                  <a:schemeClr val="dk1"/>
                </a:solidFill>
                <a:latin typeface="Candara" panose="020E0502030303020204" pitchFamily="34" charset="0"/>
              </a:rPr>
              <a:t>(</a:t>
            </a:r>
            <a:r>
              <a:rPr lang="en-US" sz="1800" dirty="0">
                <a:solidFill>
                  <a:schemeClr val="dk1"/>
                </a:solidFill>
                <a:latin typeface="Candara" panose="020E0502030303020204" pitchFamily="34" charset="0"/>
              </a:rPr>
              <a:t>14-5)</a:t>
            </a:r>
          </a:p>
          <a:p>
            <a:pPr>
              <a:buClr>
                <a:schemeClr val="dk1"/>
              </a:buClr>
            </a:pPr>
            <a:endParaRPr sz="1800" dirty="0">
              <a:solidFill>
                <a:schemeClr val="dk1"/>
              </a:solidFill>
              <a:latin typeface="Candara" panose="020E0502030303020204" pitchFamily="34" charset="0"/>
            </a:endParaRPr>
          </a:p>
          <a:p>
            <a:pPr>
              <a:buClr>
                <a:schemeClr val="dk1"/>
              </a:buClr>
              <a:buSzPct val="25000"/>
            </a:pPr>
            <a:r>
              <a:rPr lang="en-US" sz="18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P</a:t>
            </a:r>
            <a:r>
              <a:rPr lang="en-US" sz="2000" b="1" baseline="-25000" dirty="0">
                <a:solidFill>
                  <a:srgbClr val="0070C0"/>
                </a:solidFill>
                <a:latin typeface="Candara" panose="020E0502030303020204" pitchFamily="34" charset="0"/>
              </a:rPr>
              <a:t>R </a:t>
            </a:r>
            <a:r>
              <a:rPr lang="en-US" sz="2000" dirty="0">
                <a:solidFill>
                  <a:schemeClr val="dk1"/>
                </a:solidFill>
                <a:latin typeface="Candara" panose="020E0502030303020204" pitchFamily="34" charset="0"/>
              </a:rPr>
              <a:t>=</a:t>
            </a:r>
            <a:r>
              <a:rPr lang="en-US" sz="2000" baseline="-25000"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Received power</a:t>
            </a:r>
          </a:p>
          <a:p>
            <a:pPr>
              <a:buClr>
                <a:schemeClr val="dk1"/>
              </a:buClr>
              <a:buSzPct val="25000"/>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P</a:t>
            </a:r>
            <a:r>
              <a:rPr lang="en-US" sz="2000" b="1" baseline="-25000" dirty="0">
                <a:solidFill>
                  <a:srgbClr val="0070C0"/>
                </a:solidFill>
                <a:latin typeface="Candara" panose="020E0502030303020204" pitchFamily="34" charset="0"/>
              </a:rPr>
              <a:t>T</a:t>
            </a:r>
            <a:r>
              <a:rPr lang="en-US" sz="2000" baseline="-25000"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 Transmitted power</a:t>
            </a:r>
          </a:p>
          <a:p>
            <a:pPr>
              <a:buClr>
                <a:schemeClr val="dk1"/>
              </a:buClr>
              <a:buSzPct val="25000"/>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G</a:t>
            </a:r>
            <a:r>
              <a:rPr lang="en-US" sz="2000" b="1" baseline="-25000" dirty="0">
                <a:solidFill>
                  <a:srgbClr val="0070C0"/>
                </a:solidFill>
                <a:latin typeface="Candara" panose="020E0502030303020204" pitchFamily="34" charset="0"/>
              </a:rPr>
              <a:t>T </a:t>
            </a:r>
            <a:r>
              <a:rPr lang="en-US" sz="2000" dirty="0">
                <a:solidFill>
                  <a:schemeClr val="dk1"/>
                </a:solidFill>
                <a:latin typeface="Candara" panose="020E0502030303020204" pitchFamily="34" charset="0"/>
              </a:rPr>
              <a:t>= Transmitter</a:t>
            </a:r>
            <a:r>
              <a:rPr lang="en-US" sz="2000" baseline="-25000"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antenna gain</a:t>
            </a:r>
          </a:p>
          <a:p>
            <a:pPr>
              <a:buClr>
                <a:schemeClr val="dk1"/>
              </a:buClr>
              <a:buSzPct val="25000"/>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G</a:t>
            </a:r>
            <a:r>
              <a:rPr lang="en-US" sz="2000" b="1" baseline="-25000" dirty="0">
                <a:solidFill>
                  <a:srgbClr val="0070C0"/>
                </a:solidFill>
                <a:latin typeface="Candara" panose="020E0502030303020204" pitchFamily="34" charset="0"/>
              </a:rPr>
              <a:t>R</a:t>
            </a:r>
            <a:r>
              <a:rPr lang="en-US" sz="2000" dirty="0">
                <a:solidFill>
                  <a:schemeClr val="dk1"/>
                </a:solidFill>
                <a:latin typeface="Candara" panose="020E0502030303020204" pitchFamily="34" charset="0"/>
              </a:rPr>
              <a:t> = Receiver antenna gain</a:t>
            </a:r>
          </a:p>
          <a:p>
            <a:pPr>
              <a:buClr>
                <a:schemeClr val="dk1"/>
              </a:buClr>
              <a:buSzPct val="25000"/>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λ</a:t>
            </a:r>
            <a:r>
              <a:rPr lang="en-US" sz="2000" dirty="0">
                <a:solidFill>
                  <a:schemeClr val="dk1"/>
                </a:solidFill>
                <a:latin typeface="Candara" panose="020E0502030303020204" pitchFamily="34" charset="0"/>
              </a:rPr>
              <a:t>  =  Wavelength</a:t>
            </a:r>
          </a:p>
          <a:p>
            <a:endParaRPr sz="1800" dirty="0">
              <a:solidFill>
                <a:schemeClr val="dk1"/>
              </a:solidFill>
              <a:latin typeface="Candara" panose="020E0502030303020204" pitchFamily="34" charset="0"/>
            </a:endParaRPr>
          </a:p>
        </p:txBody>
      </p:sp>
      <p:cxnSp>
        <p:nvCxnSpPr>
          <p:cNvPr id="200" name="Shape 200"/>
          <p:cNvCxnSpPr/>
          <p:nvPr/>
        </p:nvCxnSpPr>
        <p:spPr>
          <a:xfrm>
            <a:off x="385482"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201" name="Shape 201"/>
          <p:cNvSpPr txBox="1"/>
          <p:nvPr/>
        </p:nvSpPr>
        <p:spPr>
          <a:xfrm>
            <a:off x="156883"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2" name="TextBox 1"/>
          <p:cNvSpPr txBox="1"/>
          <p:nvPr/>
        </p:nvSpPr>
        <p:spPr>
          <a:xfrm>
            <a:off x="6100482" y="842962"/>
            <a:ext cx="5776951" cy="2554545"/>
          </a:xfrm>
          <a:prstGeom prst="rect">
            <a:avLst/>
          </a:prstGeom>
          <a:noFill/>
        </p:spPr>
        <p:txBody>
          <a:bodyPr wrap="square" rtlCol="0">
            <a:spAutoFit/>
          </a:bodyPr>
          <a:lstStyle/>
          <a:p>
            <a:r>
              <a:rPr lang="en-US" sz="2000" b="1" dirty="0">
                <a:latin typeface="Candara" panose="020E0502030303020204" pitchFamily="34" charset="0"/>
              </a:rPr>
              <a:t>Figure 14.4 </a:t>
            </a:r>
            <a:r>
              <a:rPr lang="en-US" sz="2000" dirty="0">
                <a:latin typeface="Candara" panose="020E0502030303020204" pitchFamily="34" charset="0"/>
              </a:rPr>
              <a:t>shows configuration of </a:t>
            </a:r>
            <a:r>
              <a:rPr lang="en-US" sz="2000" b="1" dirty="0">
                <a:solidFill>
                  <a:srgbClr val="0070C0"/>
                </a:solidFill>
                <a:latin typeface="Candara" panose="020E0502030303020204" pitchFamily="34" charset="0"/>
              </a:rPr>
              <a:t>non-isotropic</a:t>
            </a:r>
            <a:r>
              <a:rPr lang="en-US" sz="2000" dirty="0">
                <a:latin typeface="Candara" panose="020E0502030303020204" pitchFamily="34" charset="0"/>
              </a:rPr>
              <a:t> </a:t>
            </a:r>
            <a:r>
              <a:rPr lang="en-US" sz="2000" b="1" dirty="0">
                <a:solidFill>
                  <a:srgbClr val="0070C0"/>
                </a:solidFill>
                <a:latin typeface="Candara" panose="020E0502030303020204" pitchFamily="34" charset="0"/>
              </a:rPr>
              <a:t>propagation</a:t>
            </a:r>
            <a:r>
              <a:rPr lang="en-US" sz="2000" dirty="0">
                <a:latin typeface="Candara" panose="020E0502030303020204" pitchFamily="34" charset="0"/>
              </a:rPr>
              <a:t> between the </a:t>
            </a:r>
            <a:r>
              <a:rPr lang="en-US" sz="2000" b="1" dirty="0">
                <a:latin typeface="Candara" panose="020E0502030303020204" pitchFamily="34" charset="0"/>
              </a:rPr>
              <a:t>transmitter </a:t>
            </a:r>
            <a:r>
              <a:rPr lang="en-US" sz="2000" dirty="0" smtClean="0">
                <a:latin typeface="Candara" panose="020E0502030303020204" pitchFamily="34" charset="0"/>
              </a:rPr>
              <a:t>and the </a:t>
            </a:r>
            <a:r>
              <a:rPr lang="en-US" sz="2000" b="1" dirty="0">
                <a:latin typeface="Candara" panose="020E0502030303020204" pitchFamily="34" charset="0"/>
              </a:rPr>
              <a:t>receiver antenna </a:t>
            </a:r>
            <a:r>
              <a:rPr lang="en-US" sz="2000" dirty="0">
                <a:latin typeface="Candara" panose="020E0502030303020204" pitchFamily="34" charset="0"/>
              </a:rPr>
              <a:t>of </a:t>
            </a:r>
            <a:r>
              <a:rPr lang="en-US" sz="2000" b="1" dirty="0">
                <a:latin typeface="Candara" panose="020E0502030303020204" pitchFamily="34" charset="0"/>
              </a:rPr>
              <a:t>finite size</a:t>
            </a:r>
            <a:r>
              <a:rPr lang="en-US" sz="2000" dirty="0">
                <a:latin typeface="Candara" panose="020E0502030303020204" pitchFamily="34" charset="0"/>
              </a:rPr>
              <a:t>.</a:t>
            </a:r>
          </a:p>
          <a:p>
            <a:endParaRPr lang="en-US" sz="2000" dirty="0">
              <a:latin typeface="Candara" panose="020E0502030303020204" pitchFamily="34" charset="0"/>
            </a:endParaRPr>
          </a:p>
          <a:p>
            <a:r>
              <a:rPr lang="en-US" sz="2000" dirty="0">
                <a:latin typeface="Candara" panose="020E0502030303020204" pitchFamily="34" charset="0"/>
              </a:rPr>
              <a:t>For a given effective receiver antenna size, </a:t>
            </a:r>
            <a:r>
              <a:rPr lang="en-US" sz="2000" dirty="0" err="1">
                <a:latin typeface="Candara" panose="020E0502030303020204" pitchFamily="34" charset="0"/>
              </a:rPr>
              <a:t>Ar</a:t>
            </a:r>
            <a:r>
              <a:rPr lang="en-US" sz="2000" dirty="0">
                <a:latin typeface="Candara" panose="020E0502030303020204" pitchFamily="34" charset="0"/>
              </a:rPr>
              <a:t>, and receiver efficiency, //r, the total </a:t>
            </a:r>
            <a:r>
              <a:rPr lang="en-US" sz="2000" dirty="0" smtClean="0">
                <a:latin typeface="Candara" panose="020E0502030303020204" pitchFamily="34" charset="0"/>
              </a:rPr>
              <a:t>received power</a:t>
            </a:r>
            <a:r>
              <a:rPr lang="en-US" sz="2000" dirty="0">
                <a:latin typeface="Candara" panose="020E0502030303020204" pitchFamily="34" charset="0"/>
              </a:rPr>
              <a:t>, Pr</a:t>
            </a:r>
            <a:r>
              <a:rPr lang="en-US" sz="2000" dirty="0" smtClean="0">
                <a:latin typeface="Candara" panose="020E0502030303020204" pitchFamily="34" charset="0"/>
              </a:rPr>
              <a:t>, for </a:t>
            </a:r>
            <a:r>
              <a:rPr lang="en-US" sz="2000" dirty="0">
                <a:latin typeface="Candara" panose="020E0502030303020204" pitchFamily="34" charset="0"/>
              </a:rPr>
              <a:t>an isotropic transmitter antenna </a:t>
            </a:r>
            <a:r>
              <a:rPr lang="en-US" sz="2000" dirty="0" smtClean="0">
                <a:latin typeface="Candara" panose="020E0502030303020204" pitchFamily="34" charset="0"/>
              </a:rPr>
              <a:t>is</a:t>
            </a:r>
            <a:endParaRPr lang="ar-SA" sz="2000" dirty="0" smtClean="0">
              <a:latin typeface="Candara" panose="020E0502030303020204" pitchFamily="34" charset="0"/>
            </a:endParaRPr>
          </a:p>
          <a:p>
            <a:endParaRPr lang="en-US" sz="2000" dirty="0">
              <a:latin typeface="Candara" panose="020E0502030303020204" pitchFamily="34" charset="0"/>
            </a:endParaRPr>
          </a:p>
        </p:txBody>
      </p:sp>
      <p:pic>
        <p:nvPicPr>
          <p:cNvPr id="4" name="Picture 3"/>
          <p:cNvPicPr>
            <a:picLocks noChangeAspect="1"/>
          </p:cNvPicPr>
          <p:nvPr/>
        </p:nvPicPr>
        <p:blipFill>
          <a:blip r:embed="rId4"/>
          <a:stretch>
            <a:fillRect/>
          </a:stretch>
        </p:blipFill>
        <p:spPr>
          <a:xfrm>
            <a:off x="6960117" y="3397507"/>
            <a:ext cx="3763480" cy="140467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43840" y="304800"/>
            <a:ext cx="6858000" cy="457200"/>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0070C0"/>
                </a:solidFill>
              </a:rPr>
              <a:t>Satellite Free Space Propagation</a:t>
            </a:r>
          </a:p>
        </p:txBody>
      </p:sp>
      <p:sp>
        <p:nvSpPr>
          <p:cNvPr id="211" name="Shape 211"/>
          <p:cNvSpPr txBox="1"/>
          <p:nvPr/>
        </p:nvSpPr>
        <p:spPr>
          <a:xfrm>
            <a:off x="5044440" y="0"/>
            <a:ext cx="227012"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a:t>
            </a:r>
          </a:p>
        </p:txBody>
      </p:sp>
      <p:sp>
        <p:nvSpPr>
          <p:cNvPr id="213" name="Shape 213"/>
          <p:cNvSpPr txBox="1"/>
          <p:nvPr/>
        </p:nvSpPr>
        <p:spPr>
          <a:xfrm>
            <a:off x="853441" y="3262312"/>
            <a:ext cx="5829299" cy="1493836"/>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214" name="Shape 214"/>
          <p:cNvCxnSpPr/>
          <p:nvPr/>
        </p:nvCxnSpPr>
        <p:spPr>
          <a:xfrm>
            <a:off x="853440" y="5334000"/>
            <a:ext cx="5638800" cy="0"/>
          </a:xfrm>
          <a:prstGeom prst="straightConnector1">
            <a:avLst/>
          </a:prstGeom>
          <a:noFill/>
          <a:ln w="12700" cap="rnd" cmpd="sng">
            <a:solidFill>
              <a:schemeClr val="dk1"/>
            </a:solidFill>
            <a:prstDash val="solid"/>
            <a:miter/>
            <a:headEnd type="none" w="med" len="med"/>
            <a:tailEnd type="none" w="med" len="med"/>
          </a:ln>
        </p:spPr>
      </p:cxnSp>
      <p:sp>
        <p:nvSpPr>
          <p:cNvPr id="215" name="Shape 215"/>
          <p:cNvSpPr txBox="1"/>
          <p:nvPr/>
        </p:nvSpPr>
        <p:spPr>
          <a:xfrm>
            <a:off x="243840" y="53340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216" name="Shape 216"/>
          <p:cNvPicPr preferRelativeResize="0"/>
          <p:nvPr/>
        </p:nvPicPr>
        <p:blipFill rotWithShape="1">
          <a:blip r:embed="rId3">
            <a:alphaModFix/>
          </a:blip>
          <a:srcRect/>
          <a:stretch/>
        </p:blipFill>
        <p:spPr>
          <a:xfrm>
            <a:off x="1234440" y="990600"/>
            <a:ext cx="4637086" cy="4395786"/>
          </a:xfrm>
          <a:prstGeom prst="rect">
            <a:avLst/>
          </a:prstGeom>
          <a:noFill/>
          <a:ln>
            <a:noFill/>
          </a:ln>
        </p:spPr>
      </p:pic>
      <p:sp>
        <p:nvSpPr>
          <p:cNvPr id="217" name="Shape 217"/>
          <p:cNvSpPr txBox="1"/>
          <p:nvPr/>
        </p:nvSpPr>
        <p:spPr>
          <a:xfrm>
            <a:off x="548641" y="5867401"/>
            <a:ext cx="7018019" cy="1160459"/>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Define P0 = power received at the first meter (d = lm). </a:t>
            </a:r>
            <a:r>
              <a:rPr lang="en-US" sz="2000" dirty="0" smtClean="0">
                <a:solidFill>
                  <a:schemeClr val="dk1"/>
                </a:solidFill>
                <a:latin typeface="Candara" panose="020E0502030303020204" pitchFamily="34" charset="0"/>
              </a:rPr>
              <a:t>Then:</a:t>
            </a:r>
            <a:endParaRPr lang="en-US" sz="2000" dirty="0">
              <a:solidFill>
                <a:schemeClr val="dk1"/>
              </a:solidFill>
              <a:latin typeface="Candara" panose="020E0502030303020204" pitchFamily="34" charset="0"/>
            </a:endParaRPr>
          </a:p>
          <a:p>
            <a:pPr>
              <a:buClr>
                <a:schemeClr val="dk1"/>
              </a:buClr>
              <a:buSzPct val="25000"/>
            </a:pPr>
            <a:r>
              <a:rPr lang="en-US" sz="2800" b="1" dirty="0" smtClean="0">
                <a:solidFill>
                  <a:srgbClr val="0070C0"/>
                </a:solidFill>
                <a:latin typeface="Candara" panose="020E0502030303020204" pitchFamily="34" charset="0"/>
              </a:rPr>
              <a:t> </a:t>
            </a:r>
            <a:r>
              <a:rPr lang="en-US" sz="2800" b="1" dirty="0">
                <a:solidFill>
                  <a:srgbClr val="0070C0"/>
                </a:solidFill>
                <a:latin typeface="Candara" panose="020E0502030303020204" pitchFamily="34" charset="0"/>
              </a:rPr>
              <a:t>P</a:t>
            </a:r>
            <a:r>
              <a:rPr lang="en-US" sz="2800" b="1" baseline="-25000" dirty="0">
                <a:solidFill>
                  <a:srgbClr val="0070C0"/>
                </a:solidFill>
                <a:latin typeface="Candara" panose="020E0502030303020204" pitchFamily="34" charset="0"/>
              </a:rPr>
              <a:t>R  </a:t>
            </a:r>
            <a:r>
              <a:rPr lang="en-US" sz="2800" b="1" dirty="0" smtClean="0">
                <a:solidFill>
                  <a:srgbClr val="0070C0"/>
                </a:solidFill>
                <a:latin typeface="Candara" panose="020E0502030303020204" pitchFamily="34" charset="0"/>
              </a:rPr>
              <a:t>=  </a:t>
            </a:r>
            <a:r>
              <a:rPr lang="en-US" sz="2800" b="1" dirty="0">
                <a:solidFill>
                  <a:srgbClr val="0070C0"/>
                </a:solidFill>
                <a:latin typeface="Candara" panose="020E0502030303020204" pitchFamily="34" charset="0"/>
              </a:rPr>
              <a:t>1/d</a:t>
            </a:r>
            <a:r>
              <a:rPr lang="en-US" sz="2800" b="1" baseline="30000" dirty="0">
                <a:solidFill>
                  <a:srgbClr val="0070C0"/>
                </a:solidFill>
                <a:latin typeface="Candara" panose="020E0502030303020204" pitchFamily="34" charset="0"/>
              </a:rPr>
              <a:t>2</a:t>
            </a:r>
          </a:p>
        </p:txBody>
      </p:sp>
      <p:cxnSp>
        <p:nvCxnSpPr>
          <p:cNvPr id="218" name="Shape 218"/>
          <p:cNvCxnSpPr/>
          <p:nvPr/>
        </p:nvCxnSpPr>
        <p:spPr>
          <a:xfrm>
            <a:off x="777240"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219" name="Shape 219"/>
          <p:cNvSpPr txBox="1"/>
          <p:nvPr/>
        </p:nvSpPr>
        <p:spPr>
          <a:xfrm>
            <a:off x="548641"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pic>
        <p:nvPicPr>
          <p:cNvPr id="2" name="Picture 1"/>
          <p:cNvPicPr>
            <a:picLocks noChangeAspect="1"/>
          </p:cNvPicPr>
          <p:nvPr/>
        </p:nvPicPr>
        <p:blipFill>
          <a:blip r:embed="rId4"/>
          <a:stretch>
            <a:fillRect/>
          </a:stretch>
        </p:blipFill>
        <p:spPr>
          <a:xfrm>
            <a:off x="1234440" y="7346920"/>
            <a:ext cx="5181866" cy="53977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04801" y="415922"/>
            <a:ext cx="56769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smtClean="0">
                <a:solidFill>
                  <a:srgbClr val="0070C0"/>
                </a:solidFill>
              </a:rPr>
              <a:t> </a:t>
            </a:r>
            <a:r>
              <a:rPr lang="ar-SA" sz="3200" b="1" dirty="0">
                <a:solidFill>
                  <a:srgbClr val="0070C0"/>
                </a:solidFill>
              </a:rPr>
              <a:t>أرضي </a:t>
            </a:r>
            <a:r>
              <a:rPr lang="en-US" sz="3200" b="1" dirty="0" smtClean="0">
                <a:solidFill>
                  <a:srgbClr val="0070C0"/>
                </a:solidFill>
              </a:rPr>
              <a:t> Terrestrial Propagation </a:t>
            </a:r>
            <a:endParaRPr lang="en-US" sz="3200" b="1" dirty="0">
              <a:solidFill>
                <a:srgbClr val="0070C0"/>
              </a:solidFill>
            </a:endParaRPr>
          </a:p>
        </p:txBody>
      </p:sp>
      <p:sp>
        <p:nvSpPr>
          <p:cNvPr id="229" name="Shape 229"/>
          <p:cNvSpPr txBox="1"/>
          <p:nvPr/>
        </p:nvSpPr>
        <p:spPr>
          <a:xfrm>
            <a:off x="4800600" y="0"/>
            <a:ext cx="227012"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a:t>
            </a:r>
          </a:p>
        </p:txBody>
      </p:sp>
      <p:sp>
        <p:nvSpPr>
          <p:cNvPr id="231" name="Shape 231"/>
          <p:cNvSpPr txBox="1"/>
          <p:nvPr/>
        </p:nvSpPr>
        <p:spPr>
          <a:xfrm>
            <a:off x="609601" y="3262312"/>
            <a:ext cx="5829299" cy="1493836"/>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232" name="Shape 232"/>
          <p:cNvCxnSpPr/>
          <p:nvPr/>
        </p:nvCxnSpPr>
        <p:spPr>
          <a:xfrm>
            <a:off x="609600" y="4343400"/>
            <a:ext cx="5638800" cy="0"/>
          </a:xfrm>
          <a:prstGeom prst="straightConnector1">
            <a:avLst/>
          </a:prstGeom>
          <a:noFill/>
          <a:ln w="12700" cap="rnd" cmpd="sng">
            <a:solidFill>
              <a:schemeClr val="dk1"/>
            </a:solidFill>
            <a:prstDash val="solid"/>
            <a:miter/>
            <a:headEnd type="none" w="med" len="med"/>
            <a:tailEnd type="none" w="med" len="med"/>
          </a:ln>
        </p:spPr>
      </p:cxnSp>
      <p:pic>
        <p:nvPicPr>
          <p:cNvPr id="233" name="Shape 233"/>
          <p:cNvPicPr preferRelativeResize="0"/>
          <p:nvPr/>
        </p:nvPicPr>
        <p:blipFill rotWithShape="1">
          <a:blip r:embed="rId3">
            <a:alphaModFix/>
          </a:blip>
          <a:srcRect/>
          <a:stretch/>
        </p:blipFill>
        <p:spPr>
          <a:xfrm>
            <a:off x="381001" y="1676401"/>
            <a:ext cx="6172199" cy="2339975"/>
          </a:xfrm>
          <a:prstGeom prst="rect">
            <a:avLst/>
          </a:prstGeom>
          <a:noFill/>
          <a:ln>
            <a:noFill/>
          </a:ln>
        </p:spPr>
      </p:pic>
      <p:cxnSp>
        <p:nvCxnSpPr>
          <p:cNvPr id="234" name="Shape 234"/>
          <p:cNvCxnSpPr/>
          <p:nvPr/>
        </p:nvCxnSpPr>
        <p:spPr>
          <a:xfrm>
            <a:off x="533400"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235" name="Shape 235"/>
          <p:cNvSpPr txBox="1"/>
          <p:nvPr/>
        </p:nvSpPr>
        <p:spPr>
          <a:xfrm>
            <a:off x="304801"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239" name="Shape 239"/>
          <p:cNvSpPr txBox="1"/>
          <p:nvPr/>
        </p:nvSpPr>
        <p:spPr>
          <a:xfrm>
            <a:off x="0" y="43434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40" name="Shape 240"/>
          <p:cNvSpPr txBox="1"/>
          <p:nvPr/>
        </p:nvSpPr>
        <p:spPr>
          <a:xfrm>
            <a:off x="990600" y="4876801"/>
            <a:ext cx="1255712" cy="366711"/>
          </a:xfrm>
          <a:prstGeom prst="rect">
            <a:avLst/>
          </a:prstGeom>
          <a:noFill/>
          <a:ln>
            <a:noFill/>
          </a:ln>
        </p:spPr>
        <p:txBody>
          <a:bodyPr lIns="91425" tIns="45700" rIns="91425" bIns="45700" anchor="t" anchorCtr="0">
            <a:noAutofit/>
          </a:bodyPr>
          <a:lstStyle/>
          <a:p>
            <a:pPr>
              <a:buClr>
                <a:schemeClr val="dk1"/>
              </a:buClr>
              <a:buSzPct val="25000"/>
            </a:pPr>
            <a:r>
              <a:rPr lang="en-US" sz="1800" dirty="0">
                <a:solidFill>
                  <a:schemeClr val="dk1"/>
                </a:solidFill>
                <a:latin typeface="Candara" panose="020E0502030303020204" pitchFamily="34" charset="0"/>
              </a:rPr>
              <a:t> P</a:t>
            </a:r>
            <a:r>
              <a:rPr lang="en-US" sz="1800" baseline="-25000" dirty="0">
                <a:solidFill>
                  <a:schemeClr val="dk1"/>
                </a:solidFill>
                <a:latin typeface="Candara" panose="020E0502030303020204" pitchFamily="34" charset="0"/>
              </a:rPr>
              <a:t>R  </a:t>
            </a:r>
            <a:r>
              <a:rPr lang="en-US" sz="1800" dirty="0">
                <a:solidFill>
                  <a:schemeClr val="dk1"/>
                </a:solidFill>
                <a:latin typeface="Candara" panose="020E0502030303020204" pitchFamily="34" charset="0"/>
              </a:rPr>
              <a:t>ά  1/d</a:t>
            </a:r>
            <a:r>
              <a:rPr lang="en-US" sz="1800" baseline="30000" dirty="0">
                <a:solidFill>
                  <a:schemeClr val="dk1"/>
                </a:solidFill>
                <a:latin typeface="Candara" panose="020E0502030303020204" pitchFamily="34" charset="0"/>
              </a:rPr>
              <a:t>2</a:t>
            </a:r>
          </a:p>
        </p:txBody>
      </p:sp>
      <p:sp>
        <p:nvSpPr>
          <p:cNvPr id="2" name="TextBox 1"/>
          <p:cNvSpPr txBox="1"/>
          <p:nvPr/>
        </p:nvSpPr>
        <p:spPr>
          <a:xfrm>
            <a:off x="7048501" y="724877"/>
            <a:ext cx="4914900" cy="7791044"/>
          </a:xfrm>
          <a:prstGeom prst="rect">
            <a:avLst/>
          </a:prstGeom>
          <a:noFill/>
        </p:spPr>
        <p:txBody>
          <a:bodyPr wrap="square" rtlCol="0">
            <a:spAutoFit/>
          </a:bodyPr>
          <a:lstStyle/>
          <a:p>
            <a:pPr>
              <a:lnSpc>
                <a:spcPct val="150000"/>
              </a:lnSpc>
            </a:pPr>
            <a:r>
              <a:rPr lang="en-US" sz="2400" b="1" dirty="0">
                <a:solidFill>
                  <a:srgbClr val="0070C0"/>
                </a:solidFill>
                <a:latin typeface="Candara" panose="020E0502030303020204" pitchFamily="34" charset="0"/>
              </a:rPr>
              <a:t>Two-Ray </a:t>
            </a:r>
            <a:r>
              <a:rPr lang="en-US" sz="2400" b="1" dirty="0" smtClean="0">
                <a:solidFill>
                  <a:srgbClr val="0070C0"/>
                </a:solidFill>
                <a:latin typeface="Candara" panose="020E0502030303020204" pitchFamily="34" charset="0"/>
              </a:rPr>
              <a:t>Propagation:</a:t>
            </a:r>
            <a:endParaRPr lang="en-US" sz="2400" b="1" dirty="0">
              <a:solidFill>
                <a:srgbClr val="0070C0"/>
              </a:solidFill>
              <a:latin typeface="Candara" panose="020E0502030303020204" pitchFamily="34" charset="0"/>
            </a:endParaRPr>
          </a:p>
          <a:p>
            <a:pPr>
              <a:lnSpc>
                <a:spcPct val="150000"/>
              </a:lnSpc>
            </a:pPr>
            <a:r>
              <a:rPr lang="en-US" sz="2400" dirty="0" smtClean="0">
                <a:latin typeface="Candara" panose="020E0502030303020204" pitchFamily="34" charset="0"/>
              </a:rPr>
              <a:t>The </a:t>
            </a:r>
            <a:r>
              <a:rPr lang="en-US" sz="2400" dirty="0">
                <a:latin typeface="Candara" panose="020E0502030303020204" pitchFamily="34" charset="0"/>
              </a:rPr>
              <a:t>free-space propagation model derived in Section 14.1.1can be applied to </a:t>
            </a:r>
            <a:r>
              <a:rPr lang="en-US" sz="2400" dirty="0" smtClean="0">
                <a:latin typeface="Candara" panose="020E0502030303020204" pitchFamily="34" charset="0"/>
              </a:rPr>
              <a:t>satellite propagation</a:t>
            </a:r>
            <a:r>
              <a:rPr lang="en-US" sz="2400" dirty="0">
                <a:latin typeface="Candara" panose="020E0502030303020204" pitchFamily="34" charset="0"/>
              </a:rPr>
              <a:t>. However, it does not apply to the terrestrial propagation model. Figure </a:t>
            </a:r>
            <a:r>
              <a:rPr lang="en-US" sz="2400" dirty="0" smtClean="0">
                <a:latin typeface="Candara" panose="020E0502030303020204" pitchFamily="34" charset="0"/>
              </a:rPr>
              <a:t>14.6 shows </a:t>
            </a:r>
            <a:r>
              <a:rPr lang="en-US" sz="2400" dirty="0">
                <a:latin typeface="Candara" panose="020E0502030303020204" pitchFamily="34" charset="0"/>
              </a:rPr>
              <a:t>a simple terrestrial propagation model. The signal travels from the transmitter to </a:t>
            </a:r>
            <a:r>
              <a:rPr lang="en-US" sz="2400" dirty="0" smtClean="0">
                <a:latin typeface="Candara" panose="020E0502030303020204" pitchFamily="34" charset="0"/>
              </a:rPr>
              <a:t>the receiver </a:t>
            </a:r>
            <a:r>
              <a:rPr lang="en-US" sz="2400" dirty="0">
                <a:latin typeface="Candara" panose="020E0502030303020204" pitchFamily="34" charset="0"/>
              </a:rPr>
              <a:t>along two paths. The first is a direct path and the other an indirect path caused </a:t>
            </a:r>
            <a:r>
              <a:rPr lang="en-US" sz="2400" dirty="0" smtClean="0">
                <a:latin typeface="Candara" panose="020E0502030303020204" pitchFamily="34" charset="0"/>
              </a:rPr>
              <a:t>by ground </a:t>
            </a:r>
            <a:r>
              <a:rPr lang="en-US" sz="2400" dirty="0">
                <a:latin typeface="Candara" panose="020E0502030303020204" pitchFamily="34" charset="0"/>
              </a:rPr>
              <a:t>reflection</a:t>
            </a:r>
            <a:r>
              <a:rPr lang="en-US" sz="2400" dirty="0" smtClean="0">
                <a:latin typeface="Candara" panose="020E0502030303020204" pitchFamily="34" charset="0"/>
              </a:rPr>
              <a:t>.</a:t>
            </a:r>
          </a:p>
          <a:p>
            <a:pPr>
              <a:lnSpc>
                <a:spcPct val="150000"/>
              </a:lnSpc>
            </a:pPr>
            <a:endParaRPr lang="en-US" sz="24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533401" y="404813"/>
            <a:ext cx="5714999"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Path Loss Dependency</a:t>
            </a:r>
          </a:p>
        </p:txBody>
      </p:sp>
      <p:sp>
        <p:nvSpPr>
          <p:cNvPr id="247" name="Shape 247"/>
          <p:cNvSpPr txBox="1"/>
          <p:nvPr/>
        </p:nvSpPr>
        <p:spPr>
          <a:xfrm>
            <a:off x="4800600" y="0"/>
            <a:ext cx="227012"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a:t>
            </a:r>
          </a:p>
        </p:txBody>
      </p:sp>
      <p:sp>
        <p:nvSpPr>
          <p:cNvPr id="249" name="Shape 249"/>
          <p:cNvSpPr txBox="1"/>
          <p:nvPr/>
        </p:nvSpPr>
        <p:spPr>
          <a:xfrm>
            <a:off x="609601" y="3262312"/>
            <a:ext cx="5829299" cy="1493836"/>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250" name="Shape 250"/>
          <p:cNvCxnSpPr/>
          <p:nvPr/>
        </p:nvCxnSpPr>
        <p:spPr>
          <a:xfrm>
            <a:off x="609600" y="5943600"/>
            <a:ext cx="5638800" cy="0"/>
          </a:xfrm>
          <a:prstGeom prst="straightConnector1">
            <a:avLst/>
          </a:prstGeom>
          <a:noFill/>
          <a:ln w="12700" cap="rnd" cmpd="sng">
            <a:solidFill>
              <a:schemeClr val="dk1"/>
            </a:solidFill>
            <a:prstDash val="solid"/>
            <a:miter/>
            <a:headEnd type="none" w="med" len="med"/>
            <a:tailEnd type="none" w="med" len="med"/>
          </a:ln>
        </p:spPr>
      </p:cxnSp>
      <p:sp>
        <p:nvSpPr>
          <p:cNvPr id="251" name="Shape 251"/>
          <p:cNvSpPr txBox="1"/>
          <p:nvPr/>
        </p:nvSpPr>
        <p:spPr>
          <a:xfrm>
            <a:off x="0" y="59436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252" name="Shape 252"/>
          <p:cNvPicPr preferRelativeResize="0"/>
          <p:nvPr/>
        </p:nvPicPr>
        <p:blipFill rotWithShape="1">
          <a:blip r:embed="rId3">
            <a:alphaModFix/>
          </a:blip>
          <a:srcRect/>
          <a:stretch/>
        </p:blipFill>
        <p:spPr>
          <a:xfrm>
            <a:off x="304801" y="1143001"/>
            <a:ext cx="6172199" cy="4819649"/>
          </a:xfrm>
          <a:prstGeom prst="rect">
            <a:avLst/>
          </a:prstGeom>
          <a:noFill/>
          <a:ln>
            <a:noFill/>
          </a:ln>
        </p:spPr>
      </p:pic>
      <p:cxnSp>
        <p:nvCxnSpPr>
          <p:cNvPr id="253" name="Shape 253"/>
          <p:cNvCxnSpPr/>
          <p:nvPr/>
        </p:nvCxnSpPr>
        <p:spPr>
          <a:xfrm>
            <a:off x="533400"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254" name="Shape 254"/>
          <p:cNvSpPr txBox="1"/>
          <p:nvPr/>
        </p:nvSpPr>
        <p:spPr>
          <a:xfrm>
            <a:off x="304801"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2" name="TextBox 1"/>
          <p:cNvSpPr txBox="1"/>
          <p:nvPr/>
        </p:nvSpPr>
        <p:spPr>
          <a:xfrm>
            <a:off x="6438900" y="1974057"/>
            <a:ext cx="5539740" cy="1891287"/>
          </a:xfrm>
          <a:prstGeom prst="rect">
            <a:avLst/>
          </a:prstGeom>
          <a:noFill/>
        </p:spPr>
        <p:txBody>
          <a:bodyPr wrap="square" rtlCol="0">
            <a:spAutoFit/>
          </a:bodyPr>
          <a:lstStyle/>
          <a:p>
            <a:pPr>
              <a:lnSpc>
                <a:spcPct val="150000"/>
              </a:lnSpc>
            </a:pPr>
            <a:r>
              <a:rPr lang="en-US" sz="2000" dirty="0" smtClean="0">
                <a:latin typeface="Candara" panose="020E0502030303020204" pitchFamily="34" charset="0"/>
              </a:rPr>
              <a:t>Figure 14.7 </a:t>
            </a:r>
            <a:r>
              <a:rPr lang="en-US" sz="2000" dirty="0">
                <a:latin typeface="Candara" panose="020E0502030303020204" pitchFamily="34" charset="0"/>
              </a:rPr>
              <a:t>shows the two cases. </a:t>
            </a:r>
            <a:r>
              <a:rPr lang="en-US" sz="2000" dirty="0" smtClean="0">
                <a:latin typeface="Candara" panose="020E0502030303020204" pitchFamily="34" charset="0"/>
              </a:rPr>
              <a:t>In the </a:t>
            </a:r>
            <a:r>
              <a:rPr lang="en-US" sz="2000" dirty="0">
                <a:latin typeface="Candara" panose="020E0502030303020204" pitchFamily="34" charset="0"/>
              </a:rPr>
              <a:t>real world, distance dependency would transition </a:t>
            </a:r>
            <a:r>
              <a:rPr lang="en-US" sz="2000" dirty="0" smtClean="0">
                <a:latin typeface="Candara" panose="020E0502030303020204" pitchFamily="34" charset="0"/>
              </a:rPr>
              <a:t>between the </a:t>
            </a:r>
            <a:r>
              <a:rPr lang="en-US" sz="2000" dirty="0">
                <a:latin typeface="Candara" panose="020E0502030303020204" pitchFamily="34" charset="0"/>
              </a:rPr>
              <a:t>two cases as either the distance is increased or the height of the antenna is varied.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92740" y="434975"/>
            <a:ext cx="5638800" cy="457200"/>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0070C0"/>
                </a:solidFill>
              </a:rPr>
              <a:t>Shadow Fading</a:t>
            </a:r>
          </a:p>
        </p:txBody>
      </p:sp>
      <p:sp>
        <p:nvSpPr>
          <p:cNvPr id="264" name="Shape 264"/>
          <p:cNvSpPr txBox="1"/>
          <p:nvPr/>
        </p:nvSpPr>
        <p:spPr>
          <a:xfrm>
            <a:off x="4495799" y="0"/>
            <a:ext cx="227012"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a:t>
            </a:r>
          </a:p>
        </p:txBody>
      </p:sp>
      <p:sp>
        <p:nvSpPr>
          <p:cNvPr id="266" name="Shape 266"/>
          <p:cNvSpPr txBox="1"/>
          <p:nvPr/>
        </p:nvSpPr>
        <p:spPr>
          <a:xfrm>
            <a:off x="304800" y="3262312"/>
            <a:ext cx="5829299" cy="1493836"/>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267" name="Shape 267"/>
          <p:cNvCxnSpPr/>
          <p:nvPr/>
        </p:nvCxnSpPr>
        <p:spPr>
          <a:xfrm>
            <a:off x="304799" y="5145087"/>
            <a:ext cx="5414683" cy="0"/>
          </a:xfrm>
          <a:prstGeom prst="straightConnector1">
            <a:avLst/>
          </a:prstGeom>
          <a:noFill/>
          <a:ln w="12700" cap="rnd" cmpd="sng">
            <a:solidFill>
              <a:schemeClr val="dk1"/>
            </a:solidFill>
            <a:prstDash val="solid"/>
            <a:miter/>
            <a:headEnd type="none" w="med" len="med"/>
            <a:tailEnd type="none" w="med" len="med"/>
          </a:ln>
        </p:spPr>
      </p:cxnSp>
      <p:sp>
        <p:nvSpPr>
          <p:cNvPr id="268" name="Shape 268"/>
          <p:cNvSpPr txBox="1"/>
          <p:nvPr/>
        </p:nvSpPr>
        <p:spPr>
          <a:xfrm>
            <a:off x="-304801" y="5221287"/>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269" name="Shape 269"/>
          <p:cNvPicPr preferRelativeResize="0"/>
          <p:nvPr/>
        </p:nvPicPr>
        <p:blipFill rotWithShape="1">
          <a:blip r:embed="rId3">
            <a:alphaModFix/>
          </a:blip>
          <a:srcRect/>
          <a:stretch/>
        </p:blipFill>
        <p:spPr>
          <a:xfrm>
            <a:off x="457199" y="805424"/>
            <a:ext cx="5243513" cy="4301564"/>
          </a:xfrm>
          <a:prstGeom prst="rect">
            <a:avLst/>
          </a:prstGeom>
          <a:noFill/>
          <a:ln>
            <a:noFill/>
          </a:ln>
        </p:spPr>
      </p:pic>
      <p:sp>
        <p:nvSpPr>
          <p:cNvPr id="270" name="Shape 270"/>
          <p:cNvSpPr txBox="1"/>
          <p:nvPr/>
        </p:nvSpPr>
        <p:spPr>
          <a:xfrm>
            <a:off x="228599" y="5638801"/>
            <a:ext cx="5883274" cy="3276599"/>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400" b="1" dirty="0">
                <a:solidFill>
                  <a:srgbClr val="002060"/>
                </a:solidFill>
                <a:latin typeface="Candara" panose="020E0502030303020204" pitchFamily="34" charset="0"/>
              </a:rPr>
              <a:t> Large-scale fading</a:t>
            </a:r>
          </a:p>
          <a:p>
            <a:pPr marL="457200" lvl="1">
              <a:lnSpc>
                <a:spcPct val="150000"/>
              </a:lnSpc>
              <a:buClr>
                <a:schemeClr val="dk1"/>
              </a:buClr>
              <a:buSzPct val="100000"/>
              <a:buFont typeface="Arial"/>
              <a:buChar char="•"/>
            </a:pPr>
            <a:r>
              <a:rPr lang="en-US" sz="2000" dirty="0">
                <a:solidFill>
                  <a:schemeClr val="dk1"/>
                </a:solidFill>
                <a:latin typeface="Candara" panose="020E0502030303020204" pitchFamily="34" charset="0"/>
              </a:rPr>
              <a:t> Slow spatial rate compared to wavelength</a:t>
            </a:r>
          </a:p>
          <a:p>
            <a:pPr marL="457200" lvl="1">
              <a:lnSpc>
                <a:spcPct val="150000"/>
              </a:lnSpc>
              <a:buClr>
                <a:schemeClr val="dk1"/>
              </a:buClr>
              <a:buSzPct val="100000"/>
              <a:buFont typeface="Arial"/>
              <a:buChar char="•"/>
            </a:pPr>
            <a:r>
              <a:rPr lang="en-US" sz="2000" dirty="0">
                <a:solidFill>
                  <a:schemeClr val="dk1"/>
                </a:solidFill>
                <a:latin typeface="Candara" panose="020E0502030303020204" pitchFamily="34" charset="0"/>
              </a:rPr>
              <a:t> Slow rate of change</a:t>
            </a:r>
          </a:p>
          <a:p>
            <a:pPr>
              <a:lnSpc>
                <a:spcPct val="150000"/>
              </a:lnSpc>
              <a:buClr>
                <a:schemeClr val="dk1"/>
              </a:buClr>
              <a:buSzPct val="100000"/>
              <a:buFont typeface="Arial"/>
              <a:buChar char="•"/>
            </a:pPr>
            <a:r>
              <a:rPr lang="en-US" sz="2400" b="1" dirty="0">
                <a:solidFill>
                  <a:srgbClr val="002060"/>
                </a:solidFill>
                <a:latin typeface="Candara" panose="020E0502030303020204" pitchFamily="34" charset="0"/>
              </a:rPr>
              <a:t> Small-scale fading or Shadow fading</a:t>
            </a:r>
          </a:p>
          <a:p>
            <a:pPr marL="457200" lvl="1">
              <a:lnSpc>
                <a:spcPct val="150000"/>
              </a:lnSpc>
              <a:buClr>
                <a:schemeClr val="dk1"/>
              </a:buClr>
              <a:buSzPct val="100000"/>
              <a:buFont typeface="Arial"/>
              <a:buChar char="•"/>
            </a:pPr>
            <a:r>
              <a:rPr lang="en-US" sz="2000" dirty="0">
                <a:solidFill>
                  <a:schemeClr val="dk1"/>
                </a:solidFill>
                <a:latin typeface="Candara" panose="020E0502030303020204" pitchFamily="34" charset="0"/>
              </a:rPr>
              <a:t> Spatial dimension comparable to wavelength</a:t>
            </a:r>
          </a:p>
          <a:p>
            <a:pPr marL="457200" lvl="1">
              <a:lnSpc>
                <a:spcPct val="150000"/>
              </a:lnSpc>
              <a:buClr>
                <a:schemeClr val="dk1"/>
              </a:buClr>
              <a:buSzPct val="100000"/>
              <a:buFont typeface="Arial"/>
              <a:buChar char="•"/>
            </a:pPr>
            <a:r>
              <a:rPr lang="en-US" sz="2000" dirty="0">
                <a:solidFill>
                  <a:schemeClr val="dk1"/>
                </a:solidFill>
                <a:latin typeface="Candara" panose="020E0502030303020204" pitchFamily="34" charset="0"/>
              </a:rPr>
              <a:t> Rapid rate of change</a:t>
            </a:r>
          </a:p>
          <a:p>
            <a:pPr>
              <a:lnSpc>
                <a:spcPct val="150000"/>
              </a:lnSpc>
            </a:pPr>
            <a:endParaRPr sz="2000" dirty="0">
              <a:solidFill>
                <a:schemeClr val="dk1"/>
              </a:solidFill>
              <a:latin typeface="Candara" panose="020E0502030303020204" pitchFamily="34" charset="0"/>
            </a:endParaRPr>
          </a:p>
        </p:txBody>
      </p:sp>
      <p:cxnSp>
        <p:nvCxnSpPr>
          <p:cNvPr id="271" name="Shape 271"/>
          <p:cNvCxnSpPr/>
          <p:nvPr/>
        </p:nvCxnSpPr>
        <p:spPr>
          <a:xfrm>
            <a:off x="228599"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272" name="Shape 272"/>
          <p:cNvSpPr txBox="1"/>
          <p:nvPr/>
        </p:nvSpPr>
        <p:spPr>
          <a:xfrm>
            <a:off x="0"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2" name="TextBox 1"/>
          <p:cNvSpPr txBox="1"/>
          <p:nvPr/>
        </p:nvSpPr>
        <p:spPr>
          <a:xfrm>
            <a:off x="5943599" y="304800"/>
            <a:ext cx="6160764" cy="7848302"/>
          </a:xfrm>
          <a:prstGeom prst="rect">
            <a:avLst/>
          </a:prstGeom>
          <a:noFill/>
        </p:spPr>
        <p:txBody>
          <a:bodyPr wrap="square" rtlCol="0">
            <a:spAutoFit/>
          </a:bodyPr>
          <a:lstStyle/>
          <a:p>
            <a:r>
              <a:rPr lang="en-US" sz="1800" b="1" dirty="0" smtClean="0">
                <a:solidFill>
                  <a:srgbClr val="0070C0"/>
                </a:solidFill>
                <a:latin typeface="Candara" panose="020E0502030303020204" pitchFamily="34" charset="0"/>
              </a:rPr>
              <a:t>Fading</a:t>
            </a:r>
            <a:r>
              <a:rPr lang="en-US" sz="1800" dirty="0" smtClean="0">
                <a:solidFill>
                  <a:srgbClr val="0070C0"/>
                </a:solidFill>
                <a:latin typeface="Candara" panose="020E0502030303020204" pitchFamily="34" charset="0"/>
              </a:rPr>
              <a:t> </a:t>
            </a:r>
            <a:r>
              <a:rPr lang="en-US" sz="1800" dirty="0" smtClean="0">
                <a:latin typeface="Candara" panose="020E0502030303020204" pitchFamily="34" charset="0"/>
              </a:rPr>
              <a:t>Various </a:t>
            </a:r>
            <a:r>
              <a:rPr lang="en-US" sz="1800" dirty="0">
                <a:latin typeface="Candara" panose="020E0502030303020204" pitchFamily="34" charset="0"/>
              </a:rPr>
              <a:t>factors contributing to </a:t>
            </a:r>
            <a:r>
              <a:rPr lang="en-US" sz="1800" b="1" dirty="0">
                <a:latin typeface="Candara" panose="020E0502030303020204" pitchFamily="34" charset="0"/>
              </a:rPr>
              <a:t>fading phenomena </a:t>
            </a:r>
            <a:r>
              <a:rPr lang="en-US" sz="1800" dirty="0" smtClean="0">
                <a:latin typeface="Candara" panose="020E0502030303020204" pitchFamily="34" charset="0"/>
              </a:rPr>
              <a:t>in </a:t>
            </a:r>
            <a:r>
              <a:rPr lang="en-US" sz="1800" dirty="0" smtClean="0">
                <a:solidFill>
                  <a:srgbClr val="0070C0"/>
                </a:solidFill>
                <a:latin typeface="Candara" panose="020E0502030303020204" pitchFamily="34" charset="0"/>
              </a:rPr>
              <a:t>outdoor </a:t>
            </a:r>
            <a:r>
              <a:rPr lang="en-US" sz="1800" dirty="0">
                <a:solidFill>
                  <a:srgbClr val="0070C0"/>
                </a:solidFill>
                <a:latin typeface="Candara" panose="020E0502030303020204" pitchFamily="34" charset="0"/>
              </a:rPr>
              <a:t>wireless propagation </a:t>
            </a:r>
            <a:r>
              <a:rPr lang="en-US" sz="1800" dirty="0" smtClean="0">
                <a:latin typeface="Candara" panose="020E0502030303020204" pitchFamily="34" charset="0"/>
              </a:rPr>
              <a:t>were presented </a:t>
            </a:r>
            <a:r>
              <a:rPr lang="en-US" sz="1800" dirty="0">
                <a:latin typeface="Candara" panose="020E0502030303020204" pitchFamily="34" charset="0"/>
              </a:rPr>
              <a:t>in </a:t>
            </a:r>
            <a:r>
              <a:rPr lang="en-US" sz="1800" b="1" dirty="0">
                <a:latin typeface="Candara" panose="020E0502030303020204" pitchFamily="34" charset="0"/>
              </a:rPr>
              <a:t>Figure 14.2</a:t>
            </a:r>
            <a:r>
              <a:rPr lang="en-US" sz="1800" dirty="0">
                <a:latin typeface="Candara" panose="020E0502030303020204" pitchFamily="34" charset="0"/>
              </a:rPr>
              <a:t>. All of them </a:t>
            </a:r>
            <a:r>
              <a:rPr lang="en-US" sz="1800" b="1" dirty="0">
                <a:latin typeface="Candara" panose="020E0502030303020204" pitchFamily="34" charset="0"/>
              </a:rPr>
              <a:t>impact</a:t>
            </a:r>
            <a:r>
              <a:rPr lang="en-US" sz="1800" dirty="0">
                <a:latin typeface="Candara" panose="020E0502030303020204" pitchFamily="34" charset="0"/>
              </a:rPr>
              <a:t> the instantaneous </a:t>
            </a:r>
            <a:r>
              <a:rPr lang="en-US" sz="1800" b="1" dirty="0">
                <a:latin typeface="Candara" panose="020E0502030303020204" pitchFamily="34" charset="0"/>
              </a:rPr>
              <a:t>value of the received </a:t>
            </a:r>
            <a:r>
              <a:rPr lang="en-US" sz="1800" b="1" dirty="0" smtClean="0">
                <a:latin typeface="Candara" panose="020E0502030303020204" pitchFamily="34" charset="0"/>
              </a:rPr>
              <a:t>signal</a:t>
            </a:r>
            <a:r>
              <a:rPr lang="en-US" sz="1800" dirty="0" smtClean="0">
                <a:latin typeface="Candara" panose="020E0502030303020204" pitchFamily="34" charset="0"/>
              </a:rPr>
              <a:t> that </a:t>
            </a:r>
            <a:r>
              <a:rPr lang="en-US" sz="1800" dirty="0">
                <a:latin typeface="Candara" panose="020E0502030303020204" pitchFamily="34" charset="0"/>
              </a:rPr>
              <a:t>is </a:t>
            </a:r>
            <a:r>
              <a:rPr lang="en-US" sz="1800" dirty="0">
                <a:solidFill>
                  <a:srgbClr val="996633"/>
                </a:solidFill>
                <a:latin typeface="Candara" panose="020E0502030303020204" pitchFamily="34" charset="0"/>
              </a:rPr>
              <a:t>varying temporally and spatially</a:t>
            </a:r>
            <a:r>
              <a:rPr lang="en-US" sz="1800" dirty="0">
                <a:latin typeface="Candara" panose="020E0502030303020204" pitchFamily="34" charset="0"/>
              </a:rPr>
              <a:t>. </a:t>
            </a:r>
            <a:endParaRPr lang="en-US" sz="1800" dirty="0" smtClean="0">
              <a:latin typeface="Candara" panose="020E0502030303020204" pitchFamily="34" charset="0"/>
            </a:endParaRPr>
          </a:p>
          <a:p>
            <a:r>
              <a:rPr lang="en-US" sz="1800" dirty="0" smtClean="0">
                <a:latin typeface="Candara" panose="020E0502030303020204" pitchFamily="34" charset="0"/>
              </a:rPr>
              <a:t>The </a:t>
            </a:r>
            <a:r>
              <a:rPr lang="en-US" sz="1800" b="1" dirty="0">
                <a:latin typeface="Candara" panose="020E0502030303020204" pitchFamily="34" charset="0"/>
              </a:rPr>
              <a:t>magnitude</a:t>
            </a:r>
            <a:r>
              <a:rPr lang="en-US" sz="1800" dirty="0">
                <a:latin typeface="Candara" panose="020E0502030303020204" pitchFamily="34" charset="0"/>
              </a:rPr>
              <a:t> of the received power fluctuation </a:t>
            </a:r>
            <a:r>
              <a:rPr lang="en-US" sz="1800" dirty="0" smtClean="0">
                <a:latin typeface="Candara" panose="020E0502030303020204" pitchFamily="34" charset="0"/>
              </a:rPr>
              <a:t>is caused </a:t>
            </a:r>
            <a:r>
              <a:rPr lang="en-US" sz="1800" dirty="0">
                <a:latin typeface="Candara" panose="020E0502030303020204" pitchFamily="34" charset="0"/>
              </a:rPr>
              <a:t>primarily either by </a:t>
            </a:r>
            <a:r>
              <a:rPr lang="en-US" sz="1800" b="1" dirty="0">
                <a:solidFill>
                  <a:srgbClr val="996633"/>
                </a:solidFill>
                <a:latin typeface="Candara" panose="020E0502030303020204" pitchFamily="34" charset="0"/>
              </a:rPr>
              <a:t>path loss </a:t>
            </a:r>
            <a:r>
              <a:rPr lang="en-US" sz="1800" dirty="0">
                <a:latin typeface="Candara" panose="020E0502030303020204" pitchFamily="34" charset="0"/>
              </a:rPr>
              <a:t>due to absorption and scattering, or due to </a:t>
            </a:r>
            <a:r>
              <a:rPr lang="en-US" sz="1800" dirty="0" smtClean="0">
                <a:solidFill>
                  <a:srgbClr val="0070C0"/>
                </a:solidFill>
                <a:latin typeface="Candara" panose="020E0502030303020204" pitchFamily="34" charset="0"/>
              </a:rPr>
              <a:t>multipath fading </a:t>
            </a:r>
            <a:r>
              <a:rPr lang="en-US" sz="1800" dirty="0">
                <a:latin typeface="Candara" panose="020E0502030303020204" pitchFamily="34" charset="0"/>
              </a:rPr>
              <a:t>caused by the </a:t>
            </a:r>
            <a:r>
              <a:rPr lang="en-US" sz="1800" dirty="0">
                <a:solidFill>
                  <a:srgbClr val="996633"/>
                </a:solidFill>
                <a:latin typeface="Candara" panose="020E0502030303020204" pitchFamily="34" charset="0"/>
              </a:rPr>
              <a:t>interference</a:t>
            </a:r>
            <a:r>
              <a:rPr lang="en-US" sz="1800" dirty="0">
                <a:latin typeface="Candara" panose="020E0502030303020204" pitchFamily="34" charset="0"/>
              </a:rPr>
              <a:t> of direct wave with reflected, diffracted, or scattered waves.</a:t>
            </a:r>
          </a:p>
          <a:p>
            <a:endParaRPr lang="en-US" sz="1800" dirty="0">
              <a:latin typeface="Candara" panose="020E0502030303020204" pitchFamily="34" charset="0"/>
            </a:endParaRPr>
          </a:p>
          <a:p>
            <a:r>
              <a:rPr lang="en-US" sz="1800" dirty="0">
                <a:latin typeface="Candara" panose="020E0502030303020204" pitchFamily="34" charset="0"/>
              </a:rPr>
              <a:t>The </a:t>
            </a:r>
            <a:r>
              <a:rPr lang="en-US" sz="1800" dirty="0">
                <a:solidFill>
                  <a:srgbClr val="0070C0"/>
                </a:solidFill>
                <a:latin typeface="Candara" panose="020E0502030303020204" pitchFamily="34" charset="0"/>
              </a:rPr>
              <a:t>fading phenomenon </a:t>
            </a:r>
            <a:r>
              <a:rPr lang="en-US" sz="1800" dirty="0">
                <a:latin typeface="Candara" panose="020E0502030303020204" pitchFamily="34" charset="0"/>
              </a:rPr>
              <a:t>has both </a:t>
            </a:r>
            <a:r>
              <a:rPr lang="en-US" sz="1800" b="1" dirty="0">
                <a:solidFill>
                  <a:srgbClr val="996633"/>
                </a:solidFill>
                <a:latin typeface="Candara" panose="020E0502030303020204" pitchFamily="34" charset="0"/>
              </a:rPr>
              <a:t>spatial</a:t>
            </a:r>
            <a:r>
              <a:rPr lang="en-US" sz="1800" dirty="0">
                <a:solidFill>
                  <a:srgbClr val="996633"/>
                </a:solidFill>
                <a:latin typeface="Candara" panose="020E0502030303020204" pitchFamily="34" charset="0"/>
              </a:rPr>
              <a:t> </a:t>
            </a:r>
            <a:r>
              <a:rPr lang="en-US" sz="1800" dirty="0">
                <a:latin typeface="Candara" panose="020E0502030303020204" pitchFamily="34" charset="0"/>
              </a:rPr>
              <a:t>and </a:t>
            </a:r>
            <a:r>
              <a:rPr lang="en-US" sz="1800" b="1" dirty="0">
                <a:solidFill>
                  <a:srgbClr val="996633"/>
                </a:solidFill>
                <a:latin typeface="Candara" panose="020E0502030303020204" pitchFamily="34" charset="0"/>
              </a:rPr>
              <a:t>temporal</a:t>
            </a:r>
            <a:r>
              <a:rPr lang="en-US" sz="1800" dirty="0">
                <a:solidFill>
                  <a:srgbClr val="996633"/>
                </a:solidFill>
                <a:latin typeface="Candara" panose="020E0502030303020204" pitchFamily="34" charset="0"/>
              </a:rPr>
              <a:t> </a:t>
            </a:r>
            <a:r>
              <a:rPr lang="en-US" sz="1800" b="1" dirty="0">
                <a:solidFill>
                  <a:srgbClr val="996633"/>
                </a:solidFill>
                <a:latin typeface="Candara" panose="020E0502030303020204" pitchFamily="34" charset="0"/>
              </a:rPr>
              <a:t>dependencies</a:t>
            </a:r>
            <a:r>
              <a:rPr lang="en-US" sz="1800" dirty="0">
                <a:latin typeface="Candara" panose="020E0502030303020204" pitchFamily="34" charset="0"/>
              </a:rPr>
              <a:t>. We can classify </a:t>
            </a:r>
            <a:r>
              <a:rPr lang="en-US" sz="1800" dirty="0" smtClean="0">
                <a:latin typeface="Candara" panose="020E0502030303020204" pitchFamily="34" charset="0"/>
              </a:rPr>
              <a:t>them into </a:t>
            </a:r>
            <a:r>
              <a:rPr lang="en-US" sz="1800" dirty="0">
                <a:solidFill>
                  <a:srgbClr val="002060"/>
                </a:solidFill>
                <a:latin typeface="Candara" panose="020E0502030303020204" pitchFamily="34" charset="0"/>
              </a:rPr>
              <a:t>large-scale fading </a:t>
            </a:r>
            <a:r>
              <a:rPr lang="en-US" sz="1800" dirty="0">
                <a:latin typeface="Candara" panose="020E0502030303020204" pitchFamily="34" charset="0"/>
              </a:rPr>
              <a:t>and </a:t>
            </a:r>
            <a:r>
              <a:rPr lang="en-US" sz="1800" dirty="0">
                <a:solidFill>
                  <a:srgbClr val="002060"/>
                </a:solidFill>
                <a:latin typeface="Candara" panose="020E0502030303020204" pitchFamily="34" charset="0"/>
              </a:rPr>
              <a:t>small-scale fading</a:t>
            </a:r>
            <a:r>
              <a:rPr lang="en-US" sz="1800" dirty="0">
                <a:latin typeface="Candara" panose="020E0502030303020204" pitchFamily="34" charset="0"/>
              </a:rPr>
              <a:t>. The former occurs at a </a:t>
            </a:r>
            <a:r>
              <a:rPr lang="en-US" sz="1800" dirty="0" smtClean="0">
                <a:latin typeface="Candara" panose="020E0502030303020204" pitchFamily="34" charset="0"/>
              </a:rPr>
              <a:t>slow </a:t>
            </a:r>
            <a:r>
              <a:rPr lang="en-US" sz="1800" dirty="0">
                <a:latin typeface="Candara" panose="020E0502030303020204" pitchFamily="34" charset="0"/>
              </a:rPr>
              <a:t>spatial </a:t>
            </a:r>
            <a:r>
              <a:rPr lang="en-US" sz="1800" dirty="0" smtClean="0">
                <a:latin typeface="Candara" panose="020E0502030303020204" pitchFamily="34" charset="0"/>
              </a:rPr>
              <a:t>rate compared </a:t>
            </a:r>
            <a:r>
              <a:rPr lang="en-US" sz="1800" dirty="0">
                <a:latin typeface="Candara" panose="020E0502030303020204" pitchFamily="34" charset="0"/>
              </a:rPr>
              <a:t>to the wavelength and is generally slow in temporal variation. The latter, </a:t>
            </a:r>
            <a:r>
              <a:rPr lang="en-US" sz="1800" dirty="0" smtClean="0">
                <a:latin typeface="Candara" panose="020E0502030303020204" pitchFamily="34" charset="0"/>
              </a:rPr>
              <a:t>namely small-scale </a:t>
            </a:r>
            <a:r>
              <a:rPr lang="en-US" sz="1800" dirty="0">
                <a:latin typeface="Candara" panose="020E0502030303020204" pitchFamily="34" charset="0"/>
              </a:rPr>
              <a:t>fading, occurs at spatial dimension comparable to the wavelength and </a:t>
            </a:r>
            <a:r>
              <a:rPr lang="en-US" sz="1800" dirty="0" smtClean="0">
                <a:latin typeface="Candara" panose="020E0502030303020204" pitchFamily="34" charset="0"/>
              </a:rPr>
              <a:t>generally occurs </a:t>
            </a:r>
            <a:r>
              <a:rPr lang="en-US" sz="1800" dirty="0">
                <a:latin typeface="Candara" panose="020E0502030303020204" pitchFamily="34" charset="0"/>
              </a:rPr>
              <a:t>at a more spatially rapid rate compared to large-scale fading. </a:t>
            </a:r>
            <a:endParaRPr lang="en-US" sz="1800" dirty="0" smtClean="0">
              <a:latin typeface="Candara" panose="020E0502030303020204" pitchFamily="34" charset="0"/>
            </a:endParaRPr>
          </a:p>
          <a:p>
            <a:r>
              <a:rPr lang="en-US" sz="1800" dirty="0" smtClean="0">
                <a:latin typeface="Candara" panose="020E0502030303020204" pitchFamily="34" charset="0"/>
              </a:rPr>
              <a:t>In addition </a:t>
            </a:r>
            <a:r>
              <a:rPr lang="en-US" sz="1800" dirty="0">
                <a:latin typeface="Candara" panose="020E0502030303020204" pitchFamily="34" charset="0"/>
              </a:rPr>
              <a:t>to the </a:t>
            </a:r>
            <a:r>
              <a:rPr lang="en-US" sz="1800" dirty="0" smtClean="0">
                <a:latin typeface="Candara" panose="020E0502030303020204" pitchFamily="34" charset="0"/>
              </a:rPr>
              <a:t>above two </a:t>
            </a:r>
            <a:r>
              <a:rPr lang="en-US" sz="1800" dirty="0">
                <a:latin typeface="Candara" panose="020E0502030303020204" pitchFamily="34" charset="0"/>
              </a:rPr>
              <a:t>classifications, there is </a:t>
            </a:r>
            <a:r>
              <a:rPr lang="en-US" sz="1800" dirty="0">
                <a:solidFill>
                  <a:srgbClr val="0070C0"/>
                </a:solidFill>
                <a:latin typeface="Candara" panose="020E0502030303020204" pitchFamily="34" charset="0"/>
              </a:rPr>
              <a:t>fading</a:t>
            </a:r>
            <a:r>
              <a:rPr lang="en-US" sz="1800" dirty="0">
                <a:latin typeface="Candara" panose="020E0502030303020204" pitchFamily="34" charset="0"/>
              </a:rPr>
              <a:t> due to </a:t>
            </a:r>
            <a:r>
              <a:rPr lang="en-US" sz="1800" dirty="0">
                <a:solidFill>
                  <a:srgbClr val="996633"/>
                </a:solidFill>
                <a:latin typeface="Candara" panose="020E0502030303020204" pitchFamily="34" charset="0"/>
              </a:rPr>
              <a:t>Doppler effect </a:t>
            </a:r>
            <a:r>
              <a:rPr lang="en-US" sz="1800" dirty="0" smtClean="0">
                <a:latin typeface="Candara" panose="020E0502030303020204" pitchFamily="34" charset="0"/>
              </a:rPr>
              <a:t>in fast-moving </a:t>
            </a:r>
            <a:r>
              <a:rPr lang="en-US" sz="1800" dirty="0">
                <a:latin typeface="Candara" panose="020E0502030303020204" pitchFamily="34" charset="0"/>
              </a:rPr>
              <a:t>mobile units.</a:t>
            </a:r>
          </a:p>
          <a:p>
            <a:endParaRPr lang="en-US" sz="1800" dirty="0">
              <a:latin typeface="Candara" panose="020E0502030303020204" pitchFamily="34" charset="0"/>
            </a:endParaRPr>
          </a:p>
          <a:p>
            <a:r>
              <a:rPr lang="en-US" sz="1800" b="1" dirty="0">
                <a:solidFill>
                  <a:srgbClr val="0070C0"/>
                </a:solidFill>
                <a:latin typeface="Candara" panose="020E0502030303020204" pitchFamily="34" charset="0"/>
              </a:rPr>
              <a:t>Shadow Fading</a:t>
            </a:r>
            <a:r>
              <a:rPr lang="en-US" sz="1800" dirty="0">
                <a:latin typeface="Candara" panose="020E0502030303020204" pitchFamily="34" charset="0"/>
              </a:rPr>
              <a:t>. </a:t>
            </a:r>
            <a:r>
              <a:rPr lang="en-US" sz="1800" dirty="0">
                <a:solidFill>
                  <a:srgbClr val="002060"/>
                </a:solidFill>
                <a:latin typeface="Candara" panose="020E0502030303020204" pitchFamily="34" charset="0"/>
              </a:rPr>
              <a:t>Large-scale fading</a:t>
            </a:r>
            <a:r>
              <a:rPr lang="en-US" sz="1800" dirty="0">
                <a:latin typeface="Candara" panose="020E0502030303020204" pitchFamily="34" charset="0"/>
              </a:rPr>
              <a:t>, which occurs at relatively </a:t>
            </a:r>
            <a:r>
              <a:rPr lang="en-US" sz="1800" b="1" dirty="0">
                <a:latin typeface="Candara" panose="020E0502030303020204" pitchFamily="34" charset="0"/>
              </a:rPr>
              <a:t>long distances </a:t>
            </a:r>
            <a:r>
              <a:rPr lang="en-US" sz="1800" dirty="0">
                <a:latin typeface="Candara" panose="020E0502030303020204" pitchFamily="34" charset="0"/>
              </a:rPr>
              <a:t>compared </a:t>
            </a:r>
            <a:r>
              <a:rPr lang="en-US" sz="1800" dirty="0" smtClean="0">
                <a:latin typeface="Candara" panose="020E0502030303020204" pitchFamily="34" charset="0"/>
              </a:rPr>
              <a:t>to </a:t>
            </a:r>
            <a:r>
              <a:rPr lang="en-US" sz="1800" b="1" dirty="0" smtClean="0">
                <a:latin typeface="Candara" panose="020E0502030303020204" pitchFamily="34" charset="0"/>
              </a:rPr>
              <a:t>wavelength</a:t>
            </a:r>
            <a:r>
              <a:rPr lang="en-US" sz="1800" dirty="0">
                <a:latin typeface="Candara" panose="020E0502030303020204" pitchFamily="34" charset="0"/>
              </a:rPr>
              <a:t>, is also called shadow fading. It is caused due to </a:t>
            </a:r>
            <a:r>
              <a:rPr lang="en-US" sz="1800" dirty="0">
                <a:solidFill>
                  <a:srgbClr val="669900"/>
                </a:solidFill>
                <a:latin typeface="Candara" panose="020E0502030303020204" pitchFamily="34" charset="0"/>
              </a:rPr>
              <a:t>reflection</a:t>
            </a:r>
            <a:r>
              <a:rPr lang="en-US" sz="1800" dirty="0">
                <a:latin typeface="Candara" panose="020E0502030303020204" pitchFamily="34" charset="0"/>
              </a:rPr>
              <a:t>, </a:t>
            </a:r>
            <a:r>
              <a:rPr lang="en-US" sz="1800" dirty="0">
                <a:solidFill>
                  <a:srgbClr val="669900"/>
                </a:solidFill>
                <a:latin typeface="Candara" panose="020E0502030303020204" pitchFamily="34" charset="0"/>
              </a:rPr>
              <a:t>scattering</a:t>
            </a:r>
            <a:r>
              <a:rPr lang="en-US" sz="1800" dirty="0">
                <a:latin typeface="Candara" panose="020E0502030303020204" pitchFamily="34" charset="0"/>
              </a:rPr>
              <a:t>, </a:t>
            </a:r>
            <a:r>
              <a:rPr lang="en-US" sz="1800" dirty="0" smtClean="0">
                <a:solidFill>
                  <a:srgbClr val="669900"/>
                </a:solidFill>
                <a:latin typeface="Candara" panose="020E0502030303020204" pitchFamily="34" charset="0"/>
              </a:rPr>
              <a:t>diffraction</a:t>
            </a:r>
            <a:r>
              <a:rPr lang="en-US" sz="1800" dirty="0" smtClean="0">
                <a:latin typeface="Candara" panose="020E0502030303020204" pitchFamily="34" charset="0"/>
              </a:rPr>
              <a:t>, </a:t>
            </a:r>
            <a:r>
              <a:rPr lang="en-US" sz="1800" dirty="0" smtClean="0">
                <a:solidFill>
                  <a:srgbClr val="669900"/>
                </a:solidFill>
                <a:latin typeface="Candara" panose="020E0502030303020204" pitchFamily="34" charset="0"/>
              </a:rPr>
              <a:t>meteorological</a:t>
            </a:r>
            <a:r>
              <a:rPr lang="en-US" sz="1800" dirty="0" smtClean="0">
                <a:latin typeface="Candara" panose="020E0502030303020204" pitchFamily="34" charset="0"/>
              </a:rPr>
              <a:t> </a:t>
            </a:r>
            <a:r>
              <a:rPr lang="en-US" sz="1800" dirty="0">
                <a:latin typeface="Candara" panose="020E0502030303020204" pitchFamily="34" charset="0"/>
              </a:rPr>
              <a:t>change such as </a:t>
            </a:r>
            <a:r>
              <a:rPr lang="en-US" sz="1800" dirty="0">
                <a:solidFill>
                  <a:srgbClr val="669900"/>
                </a:solidFill>
                <a:latin typeface="Candara" panose="020E0502030303020204" pitchFamily="34" charset="0"/>
              </a:rPr>
              <a:t>absorption</a:t>
            </a:r>
            <a:r>
              <a:rPr lang="en-US" sz="1800" dirty="0">
                <a:latin typeface="Candara" panose="020E0502030303020204" pitchFamily="34" charset="0"/>
              </a:rPr>
              <a:t>, etc. </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dirty="0" smtClean="0">
                <a:latin typeface="Candara" panose="020E0502030303020204" pitchFamily="34" charset="0"/>
              </a:rPr>
              <a:t>The </a:t>
            </a:r>
            <a:r>
              <a:rPr lang="en-US" sz="1800" dirty="0">
                <a:latin typeface="Candara" panose="020E0502030303020204" pitchFamily="34" charset="0"/>
              </a:rPr>
              <a:t>fading follows a log-normal (</a:t>
            </a:r>
            <a:r>
              <a:rPr lang="en-US" sz="1800" dirty="0" smtClean="0">
                <a:latin typeface="Candara" panose="020E0502030303020204" pitchFamily="34" charset="0"/>
              </a:rPr>
              <a:t>Gaussian) distribution </a:t>
            </a:r>
            <a:r>
              <a:rPr lang="en-US" sz="1800" dirty="0">
                <a:latin typeface="Candara" panose="020E0502030303020204" pitchFamily="34" charset="0"/>
              </a:rPr>
              <a:t>with a </a:t>
            </a:r>
            <a:r>
              <a:rPr lang="en-US" sz="1800" b="1" dirty="0">
                <a:latin typeface="Candara" panose="020E0502030303020204" pitchFamily="34" charset="0"/>
              </a:rPr>
              <a:t>standard deviation </a:t>
            </a:r>
            <a:r>
              <a:rPr lang="en-US" sz="1800" dirty="0">
                <a:latin typeface="Candara" panose="020E0502030303020204" pitchFamily="34" charset="0"/>
              </a:rPr>
              <a:t>of 6-10 dB around average power, as shown </a:t>
            </a:r>
            <a:r>
              <a:rPr lang="en-US" sz="1800" dirty="0" smtClean="0">
                <a:latin typeface="Candara" panose="020E0502030303020204" pitchFamily="34" charset="0"/>
              </a:rPr>
              <a:t>in Figure 14.8</a:t>
            </a:r>
            <a:r>
              <a:rPr lang="en-US" sz="1800" dirty="0">
                <a:latin typeface="Candara" panose="020E0502030303020204"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386" y="189174"/>
            <a:ext cx="11658507" cy="8156079"/>
          </a:xfrm>
          <a:prstGeom prst="rect">
            <a:avLst/>
          </a:prstGeom>
          <a:noFill/>
        </p:spPr>
        <p:txBody>
          <a:bodyPr wrap="square" rtlCol="0">
            <a:spAutoFit/>
          </a:bodyPr>
          <a:lstStyle/>
          <a:p>
            <a:r>
              <a:rPr lang="en-US" sz="2000" b="1" dirty="0">
                <a:solidFill>
                  <a:srgbClr val="0070C0"/>
                </a:solidFill>
                <a:latin typeface="Candara" panose="020E0502030303020204" pitchFamily="34" charset="0"/>
              </a:rPr>
              <a:t>Cellular Configuration </a:t>
            </a:r>
            <a:r>
              <a:rPr lang="en-US" sz="2000" dirty="0" smtClean="0">
                <a:solidFill>
                  <a:srgbClr val="0070C0"/>
                </a:solidFill>
                <a:latin typeface="Candara" panose="020E0502030303020204" pitchFamily="34" charset="0"/>
              </a:rPr>
              <a:t>in a </a:t>
            </a:r>
            <a:r>
              <a:rPr lang="en-US" sz="2000" dirty="0">
                <a:solidFill>
                  <a:srgbClr val="0070C0"/>
                </a:solidFill>
                <a:latin typeface="Candara" panose="020E0502030303020204" pitchFamily="34" charset="0"/>
              </a:rPr>
              <a:t>Wireless System. </a:t>
            </a:r>
            <a:endParaRPr lang="en-US" sz="2000" dirty="0" smtClean="0">
              <a:solidFill>
                <a:srgbClr val="0070C0"/>
              </a:solidFill>
              <a:latin typeface="Candara" panose="020E0502030303020204" pitchFamily="34" charset="0"/>
            </a:endParaRPr>
          </a:p>
          <a:p>
            <a:endParaRPr lang="en-US" sz="1800" dirty="0">
              <a:latin typeface="Candara" panose="020E0502030303020204" pitchFamily="34" charset="0"/>
            </a:endParaRPr>
          </a:p>
          <a:p>
            <a:r>
              <a:rPr lang="en-US" sz="1800" b="1" dirty="0" smtClean="0">
                <a:latin typeface="Candara" panose="020E0502030303020204" pitchFamily="34" charset="0"/>
              </a:rPr>
              <a:t>Wireless </a:t>
            </a:r>
            <a:r>
              <a:rPr lang="en-US" sz="1800" b="1" dirty="0">
                <a:latin typeface="Candara" panose="020E0502030303020204" pitchFamily="34" charset="0"/>
              </a:rPr>
              <a:t>propagation</a:t>
            </a:r>
            <a:r>
              <a:rPr lang="en-US" sz="1800" dirty="0">
                <a:latin typeface="Candara" panose="020E0502030303020204" pitchFamily="34" charset="0"/>
              </a:rPr>
              <a:t> environment </a:t>
            </a:r>
            <a:r>
              <a:rPr lang="en-US" sz="1800" dirty="0" smtClean="0">
                <a:latin typeface="Candara" panose="020E0502030303020204" pitchFamily="34" charset="0"/>
              </a:rPr>
              <a:t>can be </a:t>
            </a:r>
            <a:r>
              <a:rPr lang="en-US" sz="1800" dirty="0">
                <a:latin typeface="Candara" panose="020E0502030303020204" pitchFamily="34" charset="0"/>
              </a:rPr>
              <a:t>classified based on the </a:t>
            </a:r>
            <a:r>
              <a:rPr lang="en-US" sz="1800" b="1" dirty="0">
                <a:latin typeface="Candara" panose="020E0502030303020204" pitchFamily="34" charset="0"/>
              </a:rPr>
              <a:t>range</a:t>
            </a:r>
            <a:r>
              <a:rPr lang="en-US" sz="1800" dirty="0">
                <a:latin typeface="Candara" panose="020E0502030303020204" pitchFamily="34" charset="0"/>
              </a:rPr>
              <a:t> and </a:t>
            </a:r>
            <a:r>
              <a:rPr lang="en-US" sz="1800" b="1" dirty="0">
                <a:latin typeface="Candara" panose="020E0502030303020204" pitchFamily="34" charset="0"/>
              </a:rPr>
              <a:t>range dependency</a:t>
            </a:r>
            <a:r>
              <a:rPr lang="en-US" sz="1800" dirty="0">
                <a:latin typeface="Candara" panose="020E0502030303020204" pitchFamily="34" charset="0"/>
              </a:rPr>
              <a:t> of the </a:t>
            </a:r>
            <a:r>
              <a:rPr lang="en-US" sz="1800" b="1" dirty="0">
                <a:solidFill>
                  <a:srgbClr val="0070C0"/>
                </a:solidFill>
                <a:latin typeface="Candara" panose="020E0502030303020204" pitchFamily="34" charset="0"/>
              </a:rPr>
              <a:t>BS</a:t>
            </a:r>
            <a:r>
              <a:rPr lang="en-US" sz="1800" dirty="0">
                <a:latin typeface="Candara" panose="020E0502030303020204" pitchFamily="34" charset="0"/>
              </a:rPr>
              <a:t>. An area served by a BS </a:t>
            </a:r>
            <a:r>
              <a:rPr lang="en-US" sz="1800" dirty="0" smtClean="0">
                <a:latin typeface="Candara" panose="020E0502030303020204" pitchFamily="34" charset="0"/>
              </a:rPr>
              <a:t>is called </a:t>
            </a:r>
            <a:r>
              <a:rPr lang="en-US" sz="1800" dirty="0">
                <a:latin typeface="Candara" panose="020E0502030303020204" pitchFamily="34" charset="0"/>
              </a:rPr>
              <a:t>a </a:t>
            </a:r>
            <a:r>
              <a:rPr lang="en-US" sz="1800" dirty="0">
                <a:solidFill>
                  <a:srgbClr val="996633"/>
                </a:solidFill>
                <a:latin typeface="Candara" panose="020E0502030303020204" pitchFamily="34" charset="0"/>
              </a:rPr>
              <a:t>cell</a:t>
            </a:r>
            <a:r>
              <a:rPr lang="en-US" sz="1800" dirty="0" smtClean="0">
                <a:latin typeface="Candara" panose="020E0502030303020204" pitchFamily="34" charset="0"/>
              </a:rPr>
              <a:t>, and </a:t>
            </a:r>
            <a:r>
              <a:rPr lang="en-US" sz="1800" dirty="0">
                <a:latin typeface="Candara" panose="020E0502030303020204" pitchFamily="34" charset="0"/>
              </a:rPr>
              <a:t>a </a:t>
            </a:r>
            <a:r>
              <a:rPr lang="en-US" sz="1800" b="1" dirty="0">
                <a:latin typeface="Candara" panose="020E0502030303020204" pitchFamily="34" charset="0"/>
              </a:rPr>
              <a:t>total wireless system </a:t>
            </a:r>
            <a:r>
              <a:rPr lang="en-US" sz="1800" dirty="0">
                <a:latin typeface="Candara" panose="020E0502030303020204" pitchFamily="34" charset="0"/>
              </a:rPr>
              <a:t>is designed using multiple </a:t>
            </a:r>
            <a:r>
              <a:rPr lang="en-US" sz="1800" dirty="0" smtClean="0">
                <a:solidFill>
                  <a:srgbClr val="996633"/>
                </a:solidFill>
                <a:latin typeface="Candara" panose="020E0502030303020204" pitchFamily="34" charset="0"/>
              </a:rPr>
              <a:t>cells</a:t>
            </a:r>
            <a:r>
              <a:rPr lang="en-US" sz="1800" dirty="0">
                <a:latin typeface="Candara" panose="020E0502030303020204" pitchFamily="34" charset="0"/>
              </a:rPr>
              <a:t>.</a:t>
            </a:r>
          </a:p>
          <a:p>
            <a:endParaRPr lang="en-US" sz="1800" dirty="0">
              <a:latin typeface="Candara" panose="020E0502030303020204" pitchFamily="34" charset="0"/>
            </a:endParaRPr>
          </a:p>
          <a:p>
            <a:r>
              <a:rPr lang="en-US" sz="1800" b="1" dirty="0" smtClean="0">
                <a:solidFill>
                  <a:srgbClr val="0070C0"/>
                </a:solidFill>
                <a:latin typeface="Candara" panose="020E0502030303020204" pitchFamily="34" charset="0"/>
              </a:rPr>
              <a:t>Free-space propagation </a:t>
            </a:r>
            <a:r>
              <a:rPr lang="en-US" sz="1800" dirty="0" smtClean="0">
                <a:latin typeface="Candara" panose="020E0502030303020204" pitchFamily="34" charset="0"/>
              </a:rPr>
              <a:t>described </a:t>
            </a:r>
            <a:r>
              <a:rPr lang="en-US" sz="1800" dirty="0">
                <a:latin typeface="Candara" panose="020E0502030303020204" pitchFamily="34" charset="0"/>
              </a:rPr>
              <a:t>earlier, which is applicable to </a:t>
            </a:r>
            <a:r>
              <a:rPr lang="en-US" sz="1800" dirty="0">
                <a:solidFill>
                  <a:srgbClr val="0070C0"/>
                </a:solidFill>
                <a:latin typeface="Candara" panose="020E0502030303020204" pitchFamily="34" charset="0"/>
              </a:rPr>
              <a:t>satellite wireless</a:t>
            </a:r>
            <a:r>
              <a:rPr lang="en-US" sz="1800" dirty="0">
                <a:latin typeface="Candara" panose="020E0502030303020204" pitchFamily="34" charset="0"/>
              </a:rPr>
              <a:t>, could </a:t>
            </a:r>
            <a:r>
              <a:rPr lang="en-US" sz="1800" dirty="0" smtClean="0">
                <a:latin typeface="Candara" panose="020E0502030303020204" pitchFamily="34" charset="0"/>
              </a:rPr>
              <a:t>cover a </a:t>
            </a:r>
            <a:r>
              <a:rPr lang="en-US" sz="1800" dirty="0">
                <a:latin typeface="Candara" panose="020E0502030303020204" pitchFamily="34" charset="0"/>
              </a:rPr>
              <a:t>very </a:t>
            </a:r>
            <a:r>
              <a:rPr lang="en-US" sz="1800" b="1" dirty="0">
                <a:latin typeface="Candara" panose="020E0502030303020204" pitchFamily="34" charset="0"/>
              </a:rPr>
              <a:t>large </a:t>
            </a:r>
            <a:r>
              <a:rPr lang="en-US" sz="1800" b="1" dirty="0" smtClean="0">
                <a:latin typeface="Candara" panose="020E0502030303020204" pitchFamily="34" charset="0"/>
              </a:rPr>
              <a:t>area </a:t>
            </a:r>
            <a:r>
              <a:rPr lang="en-US" sz="1800" dirty="0" smtClean="0">
                <a:latin typeface="Candara" panose="020E0502030303020204" pitchFamily="34" charset="0"/>
              </a:rPr>
              <a:t>depending </a:t>
            </a:r>
            <a:r>
              <a:rPr lang="en-US" sz="1800" dirty="0">
                <a:latin typeface="Candara" panose="020E0502030303020204" pitchFamily="34" charset="0"/>
              </a:rPr>
              <a:t>on the powder of the </a:t>
            </a:r>
            <a:r>
              <a:rPr lang="en-US" sz="1800" dirty="0" smtClean="0">
                <a:latin typeface="Candara" panose="020E0502030303020204" pitchFamily="34" charset="0"/>
              </a:rPr>
              <a:t>transmitter, </a:t>
            </a:r>
            <a:r>
              <a:rPr lang="en-US" sz="1800" b="1" dirty="0" smtClean="0">
                <a:latin typeface="Candara" panose="020E0502030303020204" pitchFamily="34" charset="0"/>
              </a:rPr>
              <a:t>height</a:t>
            </a:r>
            <a:r>
              <a:rPr lang="en-US" sz="1800" dirty="0" smtClean="0">
                <a:latin typeface="Candara" panose="020E0502030303020204" pitchFamily="34" charset="0"/>
              </a:rPr>
              <a:t> </a:t>
            </a:r>
            <a:r>
              <a:rPr lang="en-US" sz="1800" dirty="0">
                <a:latin typeface="Candara" panose="020E0502030303020204" pitchFamily="34" charset="0"/>
              </a:rPr>
              <a:t>and </a:t>
            </a:r>
            <a:r>
              <a:rPr lang="en-US" sz="1800" b="1" dirty="0">
                <a:latin typeface="Candara" panose="020E0502030303020204" pitchFamily="34" charset="0"/>
              </a:rPr>
              <a:t>distance</a:t>
            </a:r>
            <a:r>
              <a:rPr lang="en-US" sz="1800" dirty="0">
                <a:latin typeface="Candara" panose="020E0502030303020204" pitchFamily="34" charset="0"/>
              </a:rPr>
              <a:t> of the </a:t>
            </a:r>
            <a:r>
              <a:rPr lang="en-US" sz="1800" b="1" dirty="0">
                <a:latin typeface="Candara" panose="020E0502030303020204" pitchFamily="34" charset="0"/>
              </a:rPr>
              <a:t>satellite</a:t>
            </a:r>
            <a:r>
              <a:rPr lang="en-US" sz="1800" dirty="0">
                <a:latin typeface="Candara" panose="020E0502030303020204" pitchFamily="34" charset="0"/>
              </a:rPr>
              <a:t>, and the </a:t>
            </a:r>
            <a:r>
              <a:rPr lang="en-US" sz="1800" b="1" dirty="0">
                <a:latin typeface="Candara" panose="020E0502030303020204" pitchFamily="34" charset="0"/>
              </a:rPr>
              <a:t>beam</a:t>
            </a:r>
            <a:r>
              <a:rPr lang="en-US" sz="1800" dirty="0">
                <a:latin typeface="Candara" panose="020E0502030303020204" pitchFamily="34" charset="0"/>
              </a:rPr>
              <a:t> width of the </a:t>
            </a:r>
            <a:r>
              <a:rPr lang="en-US" sz="1800" b="1" dirty="0">
                <a:latin typeface="Candara" panose="020E0502030303020204" pitchFamily="34" charset="0"/>
              </a:rPr>
              <a:t>antennae</a:t>
            </a:r>
            <a:r>
              <a:rPr lang="en-US" sz="1800" dirty="0">
                <a:latin typeface="Candara" panose="020E0502030303020204" pitchFamily="34" charset="0"/>
              </a:rPr>
              <a:t> of the </a:t>
            </a:r>
            <a:r>
              <a:rPr lang="en-US" sz="1800" b="1" dirty="0" smtClean="0">
                <a:latin typeface="Candara" panose="020E0502030303020204" pitchFamily="34" charset="0"/>
              </a:rPr>
              <a:t>transmitter</a:t>
            </a:r>
            <a:r>
              <a:rPr lang="en-US" sz="1800" dirty="0" smtClean="0">
                <a:latin typeface="Candara" panose="020E0502030303020204" pitchFamily="34" charset="0"/>
              </a:rPr>
              <a:t> and </a:t>
            </a:r>
            <a:r>
              <a:rPr lang="en-US" sz="1800" dirty="0">
                <a:latin typeface="Candara" panose="020E0502030303020204" pitchFamily="34" charset="0"/>
              </a:rPr>
              <a:t>the </a:t>
            </a:r>
            <a:r>
              <a:rPr lang="en-US" sz="1800" b="1" dirty="0">
                <a:latin typeface="Candara" panose="020E0502030303020204" pitchFamily="34" charset="0"/>
              </a:rPr>
              <a:t>receiver</a:t>
            </a:r>
            <a:r>
              <a:rPr lang="en-US" sz="1800" dirty="0">
                <a:latin typeface="Candara" panose="020E0502030303020204" pitchFamily="34" charset="0"/>
              </a:rPr>
              <a:t>.</a:t>
            </a:r>
          </a:p>
          <a:p>
            <a:endParaRPr lang="en-US" sz="1800" dirty="0">
              <a:latin typeface="Candara" panose="020E0502030303020204" pitchFamily="34" charset="0"/>
            </a:endParaRPr>
          </a:p>
          <a:p>
            <a:r>
              <a:rPr lang="en-US" sz="1800" b="1" dirty="0">
                <a:solidFill>
                  <a:srgbClr val="0070C0"/>
                </a:solidFill>
                <a:latin typeface="Candara" panose="020E0502030303020204" pitchFamily="34" charset="0"/>
              </a:rPr>
              <a:t>Terrestrial wireless propagation </a:t>
            </a:r>
            <a:r>
              <a:rPr lang="en-US" sz="1800" dirty="0">
                <a:latin typeface="Candara" panose="020E0502030303020204" pitchFamily="34" charset="0"/>
              </a:rPr>
              <a:t>can be broadly </a:t>
            </a:r>
            <a:r>
              <a:rPr lang="en-US" sz="1800" b="1" dirty="0">
                <a:latin typeface="Candara" panose="020E0502030303020204" pitchFamily="34" charset="0"/>
              </a:rPr>
              <a:t>split</a:t>
            </a:r>
            <a:r>
              <a:rPr lang="en-US" sz="1800" dirty="0">
                <a:latin typeface="Candara" panose="020E0502030303020204" pitchFamily="34" charset="0"/>
              </a:rPr>
              <a:t> into </a:t>
            </a:r>
            <a:r>
              <a:rPr lang="en-US" sz="1800" b="1" dirty="0">
                <a:solidFill>
                  <a:srgbClr val="0070C0"/>
                </a:solidFill>
                <a:latin typeface="Candara" panose="020E0502030303020204" pitchFamily="34" charset="0"/>
              </a:rPr>
              <a:t>macrocellular areas</a:t>
            </a:r>
            <a:r>
              <a:rPr lang="en-US" sz="1800" dirty="0" smtClean="0">
                <a:solidFill>
                  <a:srgbClr val="0070C0"/>
                </a:solidFill>
                <a:latin typeface="Candara" panose="020E0502030303020204" pitchFamily="34" charset="0"/>
              </a:rPr>
              <a:t> </a:t>
            </a:r>
            <a:r>
              <a:rPr lang="en-US" sz="1800" dirty="0" smtClean="0">
                <a:latin typeface="Candara" panose="020E0502030303020204" pitchFamily="34" charset="0"/>
              </a:rPr>
              <a:t>and </a:t>
            </a:r>
            <a:r>
              <a:rPr lang="en-US" sz="1800" b="1" dirty="0" smtClean="0">
                <a:solidFill>
                  <a:srgbClr val="0070C0"/>
                </a:solidFill>
                <a:latin typeface="Candara" panose="020E0502030303020204" pitchFamily="34" charset="0"/>
              </a:rPr>
              <a:t>microcellular</a:t>
            </a:r>
            <a:r>
              <a:rPr lang="en-US" sz="1800" dirty="0" smtClean="0">
                <a:solidFill>
                  <a:srgbClr val="0070C0"/>
                </a:solidFill>
                <a:latin typeface="Candara" panose="020E0502030303020204" pitchFamily="34" charset="0"/>
              </a:rPr>
              <a:t> </a:t>
            </a:r>
            <a:r>
              <a:rPr lang="en-US" sz="1800" b="1" dirty="0">
                <a:solidFill>
                  <a:srgbClr val="0070C0"/>
                </a:solidFill>
                <a:latin typeface="Candara" panose="020E0502030303020204" pitchFamily="34" charset="0"/>
              </a:rPr>
              <a:t>areas</a:t>
            </a:r>
            <a:r>
              <a:rPr lang="en-US" sz="1800" dirty="0">
                <a:latin typeface="Candara" panose="020E0502030303020204" pitchFamily="34" charset="0"/>
              </a:rPr>
              <a:t>.</a:t>
            </a:r>
          </a:p>
          <a:p>
            <a:r>
              <a:rPr lang="en-US" sz="1800" b="1" dirty="0">
                <a:solidFill>
                  <a:srgbClr val="0070C0"/>
                </a:solidFill>
                <a:latin typeface="Candara" panose="020E0502030303020204" pitchFamily="34" charset="0"/>
              </a:rPr>
              <a:t>macrocellular </a:t>
            </a:r>
            <a:r>
              <a:rPr lang="en-US" sz="1800" dirty="0" smtClean="0">
                <a:latin typeface="Candara" panose="020E0502030303020204" pitchFamily="34" charset="0"/>
              </a:rPr>
              <a:t>cover </a:t>
            </a:r>
            <a:r>
              <a:rPr lang="en-US" sz="1800" dirty="0">
                <a:latin typeface="Candara" panose="020E0502030303020204" pitchFamily="34" charset="0"/>
              </a:rPr>
              <a:t>an area of a </a:t>
            </a:r>
            <a:r>
              <a:rPr lang="en-US" sz="1800" dirty="0">
                <a:solidFill>
                  <a:srgbClr val="996633"/>
                </a:solidFill>
                <a:latin typeface="Candara" panose="020E0502030303020204" pitchFamily="34" charset="0"/>
              </a:rPr>
              <a:t>few kilometers to tens of kilometers</a:t>
            </a:r>
            <a:r>
              <a:rPr lang="en-US" sz="1800" dirty="0">
                <a:latin typeface="Candara" panose="020E0502030303020204" pitchFamily="34" charset="0"/>
              </a:rPr>
              <a:t>. </a:t>
            </a:r>
            <a:r>
              <a:rPr lang="en-US" sz="1800" dirty="0" smtClean="0">
                <a:latin typeface="Candara" panose="020E0502030303020204" pitchFamily="34" charset="0"/>
              </a:rPr>
              <a:t>Small-scale </a:t>
            </a:r>
            <a:r>
              <a:rPr lang="en-US" sz="1800" dirty="0">
                <a:latin typeface="Candara" panose="020E0502030303020204" pitchFamily="34" charset="0"/>
              </a:rPr>
              <a:t>fading </a:t>
            </a:r>
            <a:r>
              <a:rPr lang="en-US" sz="1800" dirty="0" smtClean="0">
                <a:latin typeface="Candara" panose="020E0502030303020204" pitchFamily="34" charset="0"/>
              </a:rPr>
              <a:t>in the macrocell </a:t>
            </a:r>
            <a:r>
              <a:rPr lang="en-US" sz="1800" dirty="0">
                <a:latin typeface="Candara" panose="020E0502030303020204" pitchFamily="34" charset="0"/>
              </a:rPr>
              <a:t>is empirically found to follow* Raleigh distribution.</a:t>
            </a:r>
          </a:p>
          <a:p>
            <a:endParaRPr lang="en-US" sz="1800" dirty="0">
              <a:latin typeface="Candara" panose="020E0502030303020204" pitchFamily="34" charset="0"/>
            </a:endParaRPr>
          </a:p>
          <a:p>
            <a:r>
              <a:rPr lang="en-US" sz="1800" b="1" dirty="0">
                <a:solidFill>
                  <a:srgbClr val="0070C0"/>
                </a:solidFill>
                <a:latin typeface="Candara" panose="020E0502030303020204" pitchFamily="34" charset="0"/>
              </a:rPr>
              <a:t>Microcells</a:t>
            </a:r>
            <a:r>
              <a:rPr lang="en-US" sz="1800" dirty="0">
                <a:solidFill>
                  <a:srgbClr val="0070C0"/>
                </a:solidFill>
                <a:latin typeface="Candara" panose="020E0502030303020204" pitchFamily="34" charset="0"/>
              </a:rPr>
              <a:t> </a:t>
            </a:r>
            <a:r>
              <a:rPr lang="en-US" sz="1800" dirty="0">
                <a:latin typeface="Candara" panose="020E0502030303020204" pitchFamily="34" charset="0"/>
              </a:rPr>
              <a:t>typically cover a </a:t>
            </a:r>
            <a:r>
              <a:rPr lang="en-US" sz="1800" dirty="0">
                <a:solidFill>
                  <a:srgbClr val="996633"/>
                </a:solidFill>
                <a:latin typeface="Candara" panose="020E0502030303020204" pitchFamily="34" charset="0"/>
              </a:rPr>
              <a:t>range of up to a kilometer </a:t>
            </a:r>
            <a:r>
              <a:rPr lang="en-US" sz="1800" dirty="0">
                <a:latin typeface="Candara" panose="020E0502030303020204" pitchFamily="34" charset="0"/>
              </a:rPr>
              <a:t>and operate in the frequency </a:t>
            </a:r>
            <a:r>
              <a:rPr lang="en-US" sz="1800" dirty="0" smtClean="0">
                <a:latin typeface="Candara" panose="020E0502030303020204" pitchFamily="34" charset="0"/>
              </a:rPr>
              <a:t>spectrum of </a:t>
            </a:r>
            <a:r>
              <a:rPr lang="en-US" sz="1800" dirty="0">
                <a:latin typeface="Candara" panose="020E0502030303020204" pitchFamily="34" charset="0"/>
              </a:rPr>
              <a:t>up to 11 GHz; commercial deployments include WiFi (2.4 GHz) and WiMax (2.1GHz). The</a:t>
            </a:r>
          </a:p>
          <a:p>
            <a:endParaRPr lang="en-US" sz="1800" dirty="0">
              <a:latin typeface="Candara" panose="020E0502030303020204" pitchFamily="34" charset="0"/>
            </a:endParaRPr>
          </a:p>
          <a:p>
            <a:r>
              <a:rPr lang="en-US" sz="1800" dirty="0">
                <a:solidFill>
                  <a:srgbClr val="002060"/>
                </a:solidFill>
                <a:latin typeface="Candara" panose="020E0502030303020204" pitchFamily="34" charset="0"/>
              </a:rPr>
              <a:t>Small-Scale </a:t>
            </a:r>
            <a:r>
              <a:rPr lang="en-US" sz="1800" dirty="0" smtClean="0">
                <a:solidFill>
                  <a:srgbClr val="002060"/>
                </a:solidFill>
                <a:latin typeface="Candara" panose="020E0502030303020204" pitchFamily="34" charset="0"/>
              </a:rPr>
              <a:t>Fading</a:t>
            </a:r>
            <a:r>
              <a:rPr lang="en-US" sz="1800" dirty="0">
                <a:latin typeface="Candara" panose="020E0502030303020204" pitchFamily="34" charset="0"/>
              </a:rPr>
              <a:t> </a:t>
            </a:r>
            <a:r>
              <a:rPr lang="en-US" sz="1800" dirty="0" smtClean="0">
                <a:latin typeface="Candara" panose="020E0502030303020204" pitchFamily="34" charset="0"/>
              </a:rPr>
              <a:t>is </a:t>
            </a:r>
            <a:r>
              <a:rPr lang="en-US" sz="1800" dirty="0">
                <a:latin typeface="Candara" panose="020E0502030303020204" pitchFamily="34" charset="0"/>
              </a:rPr>
              <a:t>caused by multipath </a:t>
            </a:r>
            <a:r>
              <a:rPr lang="en-US" sz="1800" dirty="0" smtClean="0">
                <a:latin typeface="Candara" panose="020E0502030303020204" pitchFamily="34" charset="0"/>
              </a:rPr>
              <a:t>fading, which </a:t>
            </a:r>
            <a:r>
              <a:rPr lang="en-US" sz="1800" dirty="0">
                <a:latin typeface="Candara" panose="020E0502030303020204" pitchFamily="34" charset="0"/>
              </a:rPr>
              <a:t>is constructive or destructive interference of signals arriving at the receiver </a:t>
            </a:r>
            <a:r>
              <a:rPr lang="en-US" sz="1800" dirty="0" smtClean="0">
                <a:latin typeface="Candara" panose="020E0502030303020204" pitchFamily="34" charset="0"/>
              </a:rPr>
              <a:t>traversing different </a:t>
            </a:r>
            <a:r>
              <a:rPr lang="en-US" sz="1800" dirty="0">
                <a:latin typeface="Candara" panose="020E0502030303020204" pitchFamily="34" charset="0"/>
              </a:rPr>
              <a:t>paths and hence at different phases. </a:t>
            </a:r>
            <a:endParaRPr lang="en-US" sz="1800" dirty="0" smtClean="0">
              <a:latin typeface="Candara" panose="020E0502030303020204" pitchFamily="34" charset="0"/>
            </a:endParaRPr>
          </a:p>
          <a:p>
            <a:endParaRPr lang="en-US" sz="1800" dirty="0" smtClean="0">
              <a:latin typeface="Candara" panose="020E0502030303020204" pitchFamily="34" charset="0"/>
            </a:endParaRPr>
          </a:p>
          <a:p>
            <a:r>
              <a:rPr lang="en-US" sz="1800" dirty="0" smtClean="0">
                <a:latin typeface="Candara" panose="020E0502030303020204" pitchFamily="34" charset="0"/>
              </a:rPr>
              <a:t>Another technique is to use </a:t>
            </a:r>
            <a:r>
              <a:rPr lang="en-US" sz="1800" b="1" dirty="0" smtClean="0">
                <a:solidFill>
                  <a:srgbClr val="0070C0"/>
                </a:solidFill>
                <a:latin typeface="Candara" panose="020E0502030303020204" pitchFamily="34" charset="0"/>
              </a:rPr>
              <a:t>OFDM</a:t>
            </a:r>
            <a:r>
              <a:rPr lang="en-US" sz="1800" dirty="0" smtClean="0">
                <a:latin typeface="Candara" panose="020E0502030303020204" pitchFamily="34" charset="0"/>
              </a:rPr>
              <a:t> using Fourier analysis techniques. This ensures that each peak or maximum of a digital signal coincides with the valleys or zeros of the rest of the digital signals in the spectrum. This technique is used in all wireless access systems.</a:t>
            </a:r>
          </a:p>
          <a:p>
            <a:endParaRPr lang="en-US" sz="1800" dirty="0">
              <a:latin typeface="Candara" panose="020E0502030303020204" pitchFamily="34" charset="0"/>
            </a:endParaRPr>
          </a:p>
          <a:p>
            <a:r>
              <a:rPr lang="en-US" sz="1800" dirty="0">
                <a:latin typeface="Candara" panose="020E0502030303020204" pitchFamily="34" charset="0"/>
              </a:rPr>
              <a:t>A third method is to use the </a:t>
            </a:r>
            <a:r>
              <a:rPr lang="en-US" sz="1800" b="1" dirty="0">
                <a:solidFill>
                  <a:srgbClr val="0070C0"/>
                </a:solidFill>
                <a:latin typeface="Candara" panose="020E0502030303020204" pitchFamily="34" charset="0"/>
              </a:rPr>
              <a:t>multiple input multiple output</a:t>
            </a:r>
            <a:r>
              <a:rPr lang="en-US" sz="1800" dirty="0">
                <a:solidFill>
                  <a:srgbClr val="0070C0"/>
                </a:solidFill>
                <a:latin typeface="Candara" panose="020E0502030303020204" pitchFamily="34" charset="0"/>
              </a:rPr>
              <a:t> </a:t>
            </a:r>
            <a:r>
              <a:rPr lang="en-US" sz="1800" dirty="0">
                <a:latin typeface="Candara" panose="020E0502030303020204" pitchFamily="34" charset="0"/>
              </a:rPr>
              <a:t>(</a:t>
            </a:r>
            <a:r>
              <a:rPr lang="en-US" sz="1800" b="1" dirty="0">
                <a:solidFill>
                  <a:srgbClr val="0070C0"/>
                </a:solidFill>
                <a:latin typeface="Candara" panose="020E0502030303020204" pitchFamily="34" charset="0"/>
              </a:rPr>
              <a:t>MIMO</a:t>
            </a:r>
            <a:r>
              <a:rPr lang="en-US" sz="1800" dirty="0">
                <a:latin typeface="Candara" panose="020E0502030303020204" pitchFamily="34" charset="0"/>
              </a:rPr>
              <a:t>) </a:t>
            </a:r>
            <a:r>
              <a:rPr lang="en-US" sz="1800" b="1" dirty="0">
                <a:solidFill>
                  <a:srgbClr val="0070C0"/>
                </a:solidFill>
                <a:latin typeface="Candara" panose="020E0502030303020204" pitchFamily="34" charset="0"/>
              </a:rPr>
              <a:t>technique</a:t>
            </a:r>
            <a:r>
              <a:rPr lang="en-US" sz="1800" dirty="0">
                <a:latin typeface="Candara" panose="020E0502030303020204" pitchFamily="34" charset="0"/>
              </a:rPr>
              <a:t>. This </a:t>
            </a:r>
            <a:r>
              <a:rPr lang="en-US" sz="1800" dirty="0" smtClean="0">
                <a:latin typeface="Candara" panose="020E0502030303020204" pitchFamily="34" charset="0"/>
              </a:rPr>
              <a:t>method takes </a:t>
            </a:r>
            <a:r>
              <a:rPr lang="en-US" sz="1800" dirty="0">
                <a:latin typeface="Candara" panose="020E0502030303020204" pitchFamily="34" charset="0"/>
              </a:rPr>
              <a:t>advantage of </a:t>
            </a:r>
            <a:r>
              <a:rPr lang="en-US" sz="1800" dirty="0" smtClean="0">
                <a:latin typeface="Candara" panose="020E0502030303020204" pitchFamily="34" charset="0"/>
              </a:rPr>
              <a:t>multi path fading</a:t>
            </a:r>
            <a:r>
              <a:rPr lang="en-US" sz="1800" dirty="0">
                <a:latin typeface="Candara" panose="020E0502030303020204" pitchFamily="34" charset="0"/>
              </a:rPr>
              <a:t>. It uses multiple antennas to transmit and receive </a:t>
            </a:r>
            <a:r>
              <a:rPr lang="en-US" sz="1800" dirty="0" smtClean="0">
                <a:latin typeface="Candara" panose="020E0502030303020204" pitchFamily="34" charset="0"/>
              </a:rPr>
              <a:t>the same </a:t>
            </a:r>
            <a:r>
              <a:rPr lang="en-US" sz="1800" dirty="0">
                <a:latin typeface="Candara" panose="020E0502030303020204" pitchFamily="34" charset="0"/>
              </a:rPr>
              <a:t>signals and recover them using correlation techniques. Frequency, spatial, </a:t>
            </a:r>
            <a:r>
              <a:rPr lang="en-US" sz="1800" dirty="0" smtClean="0">
                <a:latin typeface="Candara" panose="020E0502030303020204" pitchFamily="34" charset="0"/>
              </a:rPr>
              <a:t>and temporal </a:t>
            </a:r>
            <a:r>
              <a:rPr lang="en-US" sz="1800" dirty="0">
                <a:latin typeface="Candara" panose="020E0502030303020204" pitchFamily="34" charset="0"/>
              </a:rPr>
              <a:t>diversity spread signal can be reconstructed and fading mitigated.</a:t>
            </a:r>
          </a:p>
          <a:p>
            <a:endParaRPr lang="en-US" sz="1800" dirty="0">
              <a:latin typeface="Candara" panose="020E0502030303020204" pitchFamily="34" charset="0"/>
            </a:endParaRPr>
          </a:p>
          <a:p>
            <a:r>
              <a:rPr lang="en-US" sz="1800" dirty="0">
                <a:latin typeface="Candara" panose="020E0502030303020204" pitchFamily="34" charset="0"/>
              </a:rPr>
              <a:t>A fourth technique is to introduce </a:t>
            </a:r>
            <a:r>
              <a:rPr lang="en-US" sz="1800" b="1" dirty="0">
                <a:solidFill>
                  <a:srgbClr val="0070C0"/>
                </a:solidFill>
                <a:latin typeface="Candara" panose="020E0502030303020204" pitchFamily="34" charset="0"/>
              </a:rPr>
              <a:t>equalization</a:t>
            </a:r>
            <a:r>
              <a:rPr lang="en-US" sz="1800" dirty="0">
                <a:latin typeface="Candara" panose="020E0502030303020204" pitchFamily="34" charset="0"/>
              </a:rPr>
              <a:t> in receivers based 011 a </a:t>
            </a:r>
            <a:r>
              <a:rPr lang="en-US" sz="1800" dirty="0" smtClean="0">
                <a:latin typeface="Candara" panose="020E0502030303020204" pitchFamily="34" charset="0"/>
              </a:rPr>
              <a:t>priori knowledge of the </a:t>
            </a:r>
            <a:r>
              <a:rPr lang="en-US" sz="1800" dirty="0">
                <a:latin typeface="Candara" panose="020E0502030303020204" pitchFamily="34" charset="0"/>
              </a:rPr>
              <a:t>distortion of the signal.</a:t>
            </a:r>
          </a:p>
        </p:txBody>
      </p:sp>
    </p:spTree>
    <p:extLst>
      <p:ext uri="{BB962C8B-B14F-4D97-AF65-F5344CB8AC3E}">
        <p14:creationId xmlns:p14="http://schemas.microsoft.com/office/powerpoint/2010/main" val="3742095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2971801" y="3429000"/>
            <a:ext cx="6172199" cy="1524000"/>
          </a:xfrm>
          <a:prstGeom prst="rect">
            <a:avLst/>
          </a:prstGeom>
          <a:noFill/>
          <a:ln>
            <a:noFill/>
          </a:ln>
        </p:spPr>
        <p:txBody>
          <a:bodyPr lIns="91425" tIns="45700" rIns="91425" bIns="45700" anchor="ctr" anchorCtr="0">
            <a:noAutofit/>
          </a:bodyPr>
          <a:lstStyle/>
          <a:p>
            <a:pPr>
              <a:buClr>
                <a:schemeClr val="dk1"/>
              </a:buClr>
              <a:buSzPct val="25000"/>
            </a:pPr>
            <a:r>
              <a:rPr lang="en-US" sz="4000" b="1" dirty="0">
                <a:solidFill>
                  <a:srgbClr val="002060"/>
                </a:solidFill>
              </a:rPr>
              <a:t>Fixed Wireless Networks</a:t>
            </a:r>
          </a:p>
        </p:txBody>
      </p:sp>
      <p:sp>
        <p:nvSpPr>
          <p:cNvPr id="282" name="Shape 282"/>
          <p:cNvSpPr txBox="1"/>
          <p:nvPr/>
        </p:nvSpPr>
        <p:spPr>
          <a:xfrm>
            <a:off x="7467600" y="228600"/>
            <a:ext cx="227012"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a:t>
            </a:r>
          </a:p>
        </p:txBody>
      </p:sp>
      <p:sp>
        <p:nvSpPr>
          <p:cNvPr id="283" name="Shape 283"/>
          <p:cNvSpPr txBox="1"/>
          <p:nvPr/>
        </p:nvSpPr>
        <p:spPr>
          <a:xfrm>
            <a:off x="8534401" y="8482012"/>
            <a:ext cx="685799" cy="366711"/>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cxnSp>
        <p:nvCxnSpPr>
          <p:cNvPr id="285" name="Shape 285"/>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286" name="Shape 286"/>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cxnSp>
        <p:nvCxnSpPr>
          <p:cNvPr id="287" name="Shape 287"/>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288" name="Shape 288"/>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289" name="Shape 289"/>
          <p:cNvSpPr txBox="1"/>
          <p:nvPr/>
        </p:nvSpPr>
        <p:spPr>
          <a:xfrm>
            <a:off x="7581901" y="8326436"/>
            <a:ext cx="1600199" cy="635000"/>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509016" y="345376"/>
            <a:ext cx="5638800" cy="825056"/>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2060"/>
                </a:solidFill>
              </a:rPr>
              <a:t>Fixed </a:t>
            </a:r>
            <a:r>
              <a:rPr lang="en-US" sz="3200" b="1" dirty="0">
                <a:solidFill>
                  <a:srgbClr val="0070C0"/>
                </a:solidFill>
              </a:rPr>
              <a:t>Wireless </a:t>
            </a:r>
            <a:r>
              <a:rPr lang="en-US" sz="3200" b="1" dirty="0" smtClean="0">
                <a:solidFill>
                  <a:srgbClr val="0070C0"/>
                </a:solidFill>
              </a:rPr>
              <a:t>Network</a:t>
            </a:r>
            <a:br>
              <a:rPr lang="en-US" sz="3200" b="1" dirty="0" smtClean="0">
                <a:solidFill>
                  <a:srgbClr val="0070C0"/>
                </a:solidFill>
              </a:rPr>
            </a:br>
            <a:r>
              <a:rPr lang="ar-SA" sz="2000" b="1" dirty="0">
                <a:solidFill>
                  <a:srgbClr val="0070C0"/>
                </a:solidFill>
              </a:rPr>
              <a:t>شبكة لاسلكية ثابتة</a:t>
            </a:r>
            <a:endParaRPr lang="en-US" sz="3200" b="1" dirty="0">
              <a:solidFill>
                <a:srgbClr val="0070C0"/>
              </a:solidFill>
            </a:endParaRPr>
          </a:p>
        </p:txBody>
      </p:sp>
      <p:cxnSp>
        <p:nvCxnSpPr>
          <p:cNvPr id="295" name="Shape 295"/>
          <p:cNvCxnSpPr/>
          <p:nvPr/>
        </p:nvCxnSpPr>
        <p:spPr>
          <a:xfrm>
            <a:off x="609600" y="5562600"/>
            <a:ext cx="5638800" cy="0"/>
          </a:xfrm>
          <a:prstGeom prst="straightConnector1">
            <a:avLst/>
          </a:prstGeom>
          <a:noFill/>
          <a:ln w="12700" cap="rnd" cmpd="sng">
            <a:solidFill>
              <a:schemeClr val="dk1"/>
            </a:solidFill>
            <a:prstDash val="solid"/>
            <a:miter/>
            <a:headEnd type="none" w="med" len="med"/>
            <a:tailEnd type="none" w="med" len="med"/>
          </a:ln>
        </p:spPr>
      </p:cxnSp>
      <p:sp>
        <p:nvSpPr>
          <p:cNvPr id="296" name="Shape 296"/>
          <p:cNvSpPr txBox="1"/>
          <p:nvPr/>
        </p:nvSpPr>
        <p:spPr>
          <a:xfrm>
            <a:off x="0" y="54864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297" name="Shape 297"/>
          <p:cNvPicPr preferRelativeResize="0"/>
          <p:nvPr/>
        </p:nvPicPr>
        <p:blipFill rotWithShape="1">
          <a:blip r:embed="rId3">
            <a:alphaModFix/>
          </a:blip>
          <a:srcRect/>
          <a:stretch/>
        </p:blipFill>
        <p:spPr>
          <a:xfrm>
            <a:off x="316993" y="1189800"/>
            <a:ext cx="5638800" cy="4378324"/>
          </a:xfrm>
          <a:prstGeom prst="rect">
            <a:avLst/>
          </a:prstGeom>
          <a:noFill/>
          <a:ln>
            <a:noFill/>
          </a:ln>
        </p:spPr>
      </p:pic>
      <p:sp>
        <p:nvSpPr>
          <p:cNvPr id="298" name="Shape 298"/>
          <p:cNvSpPr txBox="1"/>
          <p:nvPr/>
        </p:nvSpPr>
        <p:spPr>
          <a:xfrm>
            <a:off x="304801" y="5867400"/>
            <a:ext cx="6248399" cy="2864224"/>
          </a:xfrm>
          <a:prstGeom prst="rect">
            <a:avLst/>
          </a:prstGeom>
          <a:noFill/>
          <a:ln>
            <a:noFill/>
          </a:ln>
        </p:spPr>
        <p:txBody>
          <a:bodyPr lIns="91425" tIns="45700" rIns="91425" bIns="45700" anchor="t" anchorCtr="0">
            <a:noAutofit/>
          </a:bodyPr>
          <a:lstStyle/>
          <a:p>
            <a:pPr>
              <a:spcAft>
                <a:spcPts val="600"/>
              </a:spcAft>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rgbClr val="002060"/>
                </a:solidFill>
                <a:latin typeface="Candara" panose="020E0502030303020204" pitchFamily="34" charset="0"/>
              </a:rPr>
              <a:t>Fixed </a:t>
            </a:r>
            <a:r>
              <a:rPr lang="en-US" sz="2400" b="1" dirty="0">
                <a:solidFill>
                  <a:srgbClr val="0070C0"/>
                </a:solidFill>
                <a:latin typeface="Candara" panose="020E0502030303020204" pitchFamily="34" charset="0"/>
              </a:rPr>
              <a:t>wireless access</a:t>
            </a:r>
          </a:p>
          <a:p>
            <a:pPr marL="457200" lvl="1">
              <a:spcAft>
                <a:spcPts val="600"/>
              </a:spcAft>
              <a:buClr>
                <a:schemeClr val="dk1"/>
              </a:buClr>
              <a:buSzPct val="100000"/>
              <a:buFont typeface="Arial"/>
              <a:buChar char="•"/>
            </a:pPr>
            <a:r>
              <a:rPr lang="en-US" sz="2400" dirty="0">
                <a:solidFill>
                  <a:schemeClr val="dk1"/>
                </a:solidFill>
                <a:latin typeface="Candara" panose="020E0502030303020204" pitchFamily="34" charset="0"/>
              </a:rPr>
              <a:t> a.k.a </a:t>
            </a:r>
            <a:r>
              <a:rPr lang="en-US" sz="2400" dirty="0">
                <a:solidFill>
                  <a:srgbClr val="669900"/>
                </a:solidFill>
                <a:latin typeface="Candara" panose="020E0502030303020204" pitchFamily="34" charset="0"/>
              </a:rPr>
              <a:t>wireless local loop </a:t>
            </a:r>
          </a:p>
          <a:p>
            <a:pPr>
              <a:spcAft>
                <a:spcPts val="600"/>
              </a:spcAft>
              <a:buClr>
                <a:schemeClr val="dk1"/>
              </a:buClr>
              <a:buSzPct val="100000"/>
              <a:buFont typeface="Arial"/>
              <a:buChar char="•"/>
            </a:pPr>
            <a:r>
              <a:rPr lang="en-US" sz="2400" dirty="0">
                <a:solidFill>
                  <a:schemeClr val="dk1"/>
                </a:solidFill>
                <a:latin typeface="Candara" panose="020E0502030303020204" pitchFamily="34" charset="0"/>
              </a:rPr>
              <a:t> </a:t>
            </a:r>
            <a:r>
              <a:rPr lang="en-US" sz="2400" dirty="0">
                <a:solidFill>
                  <a:srgbClr val="0070C0"/>
                </a:solidFill>
                <a:latin typeface="Candara" panose="020E0502030303020204" pitchFamily="34" charset="0"/>
              </a:rPr>
              <a:t>Point-to-multipoint network architecture </a:t>
            </a:r>
          </a:p>
          <a:p>
            <a:pPr>
              <a:spcAft>
                <a:spcPts val="600"/>
              </a:spcAft>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rgbClr val="006600"/>
                </a:solidFill>
                <a:latin typeface="Candara" panose="020E0502030303020204" pitchFamily="34" charset="0"/>
              </a:rPr>
              <a:t>Benefits</a:t>
            </a:r>
            <a:r>
              <a:rPr lang="en-US" sz="2400" dirty="0">
                <a:solidFill>
                  <a:schemeClr val="dk1"/>
                </a:solidFill>
                <a:latin typeface="Candara" panose="020E0502030303020204" pitchFamily="34" charset="0"/>
              </a:rPr>
              <a:t>:</a:t>
            </a:r>
          </a:p>
          <a:p>
            <a:pPr marL="457200" lvl="1">
              <a:spcAft>
                <a:spcPts val="600"/>
              </a:spcAft>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chemeClr val="dk1"/>
                </a:solidFill>
                <a:latin typeface="Candara" panose="020E0502030303020204" pitchFamily="34" charset="0"/>
              </a:rPr>
              <a:t>Less capital </a:t>
            </a:r>
            <a:r>
              <a:rPr lang="en-US" sz="2400" dirty="0">
                <a:solidFill>
                  <a:schemeClr val="dk1"/>
                </a:solidFill>
                <a:latin typeface="Candara" panose="020E0502030303020204" pitchFamily="34" charset="0"/>
              </a:rPr>
              <a:t>investment</a:t>
            </a:r>
          </a:p>
          <a:p>
            <a:pPr marL="457200" lvl="1">
              <a:spcAft>
                <a:spcPts val="600"/>
              </a:spcAft>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chemeClr val="dk1"/>
                </a:solidFill>
                <a:latin typeface="Candara" panose="020E0502030303020204" pitchFamily="34" charset="0"/>
              </a:rPr>
              <a:t>Quick</a:t>
            </a:r>
            <a:r>
              <a:rPr lang="en-US" sz="2400" dirty="0">
                <a:solidFill>
                  <a:schemeClr val="dk1"/>
                </a:solidFill>
                <a:latin typeface="Candara" panose="020E0502030303020204" pitchFamily="34" charset="0"/>
              </a:rPr>
              <a:t> and </a:t>
            </a:r>
            <a:r>
              <a:rPr lang="en-US" sz="2400" b="1" dirty="0">
                <a:solidFill>
                  <a:schemeClr val="dk1"/>
                </a:solidFill>
                <a:latin typeface="Candara" panose="020E0502030303020204" pitchFamily="34" charset="0"/>
              </a:rPr>
              <a:t>cheap</a:t>
            </a:r>
            <a:r>
              <a:rPr lang="en-US" sz="2400" dirty="0">
                <a:solidFill>
                  <a:schemeClr val="dk1"/>
                </a:solidFill>
                <a:latin typeface="Candara" panose="020E0502030303020204" pitchFamily="34" charset="0"/>
              </a:rPr>
              <a:t> to </a:t>
            </a:r>
            <a:r>
              <a:rPr lang="en-US" sz="2400" b="1" dirty="0">
                <a:solidFill>
                  <a:schemeClr val="dk1"/>
                </a:solidFill>
                <a:latin typeface="Candara" panose="020E0502030303020204" pitchFamily="34" charset="0"/>
              </a:rPr>
              <a:t>install</a:t>
            </a:r>
            <a:r>
              <a:rPr lang="en-US" sz="2400" dirty="0">
                <a:solidFill>
                  <a:schemeClr val="dk1"/>
                </a:solidFill>
                <a:latin typeface="Candara" panose="020E0502030303020204" pitchFamily="34" charset="0"/>
              </a:rPr>
              <a:t> and </a:t>
            </a:r>
            <a:r>
              <a:rPr lang="en-US" sz="2400" b="1" dirty="0">
                <a:solidFill>
                  <a:schemeClr val="dk1"/>
                </a:solidFill>
                <a:latin typeface="Candara" panose="020E0502030303020204" pitchFamily="34" charset="0"/>
              </a:rPr>
              <a:t>operate</a:t>
            </a:r>
          </a:p>
        </p:txBody>
      </p:sp>
      <p:cxnSp>
        <p:nvCxnSpPr>
          <p:cNvPr id="299" name="Shape 299"/>
          <p:cNvCxnSpPr/>
          <p:nvPr/>
        </p:nvCxnSpPr>
        <p:spPr>
          <a:xfrm>
            <a:off x="533400"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300" name="Shape 300"/>
          <p:cNvSpPr txBox="1"/>
          <p:nvPr/>
        </p:nvSpPr>
        <p:spPr>
          <a:xfrm>
            <a:off x="304801"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303" name="Shape 303"/>
          <p:cNvSpPr txBox="1"/>
          <p:nvPr/>
        </p:nvSpPr>
        <p:spPr>
          <a:xfrm>
            <a:off x="609600" y="5181600"/>
            <a:ext cx="5638800" cy="276224"/>
          </a:xfrm>
          <a:prstGeom prst="rect">
            <a:avLst/>
          </a:prstGeom>
          <a:noFill/>
          <a:ln>
            <a:noFill/>
          </a:ln>
        </p:spPr>
        <p:txBody>
          <a:bodyPr lIns="91425" tIns="45700" rIns="91425" bIns="45700" anchor="t" anchorCtr="0">
            <a:noAutofit/>
          </a:bodyPr>
          <a:lstStyle/>
          <a:p>
            <a:pPr algn="ctr">
              <a:buClr>
                <a:schemeClr val="dk1"/>
              </a:buClr>
              <a:buSzPct val="25000"/>
            </a:pPr>
            <a:r>
              <a:rPr lang="en-US" sz="1200" b="1" dirty="0">
                <a:solidFill>
                  <a:schemeClr val="dk1"/>
                </a:solidFill>
                <a:latin typeface="Candara" panose="020E0502030303020204" pitchFamily="34" charset="0"/>
              </a:rPr>
              <a:t>Figure 14.9  Fixed Wireless Access Network</a:t>
            </a:r>
          </a:p>
        </p:txBody>
      </p:sp>
      <p:sp>
        <p:nvSpPr>
          <p:cNvPr id="2" name="TextBox 1"/>
          <p:cNvSpPr txBox="1"/>
          <p:nvPr/>
        </p:nvSpPr>
        <p:spPr>
          <a:xfrm>
            <a:off x="6304383" y="437194"/>
            <a:ext cx="5788091" cy="8156079"/>
          </a:xfrm>
          <a:prstGeom prst="rect">
            <a:avLst/>
          </a:prstGeom>
          <a:noFill/>
        </p:spPr>
        <p:txBody>
          <a:bodyPr wrap="square" rtlCol="0">
            <a:spAutoFit/>
          </a:bodyPr>
          <a:lstStyle/>
          <a:p>
            <a:pPr>
              <a:spcAft>
                <a:spcPts val="1200"/>
              </a:spcAft>
            </a:pPr>
            <a:r>
              <a:rPr lang="en-US" sz="1800" dirty="0">
                <a:latin typeface="Candara" panose="020E0502030303020204" pitchFamily="34" charset="0"/>
              </a:rPr>
              <a:t>A </a:t>
            </a:r>
            <a:r>
              <a:rPr lang="en-US" sz="1800" b="1" dirty="0">
                <a:solidFill>
                  <a:srgbClr val="002060"/>
                </a:solidFill>
                <a:latin typeface="Candara" panose="020E0502030303020204" pitchFamily="34" charset="0"/>
              </a:rPr>
              <a:t>fixed BWA </a:t>
            </a:r>
            <a:r>
              <a:rPr lang="en-US" sz="1800" dirty="0">
                <a:solidFill>
                  <a:srgbClr val="002060"/>
                </a:solidFill>
                <a:latin typeface="Candara" panose="020E0502030303020204" pitchFamily="34" charset="0"/>
              </a:rPr>
              <a:t>network</a:t>
            </a:r>
            <a:r>
              <a:rPr lang="en-US" sz="1800" dirty="0">
                <a:latin typeface="Candara" panose="020E0502030303020204" pitchFamily="34" charset="0"/>
              </a:rPr>
              <a:t> is used to reach subscribers by </a:t>
            </a:r>
            <a:r>
              <a:rPr lang="en-US" sz="1800" b="1" dirty="0">
                <a:latin typeface="Candara" panose="020E0502030303020204" pitchFamily="34" charset="0"/>
              </a:rPr>
              <a:t>wireless medium </a:t>
            </a:r>
            <a:r>
              <a:rPr lang="en-US" sz="1800" dirty="0">
                <a:latin typeface="Candara" panose="020E0502030303020204" pitchFamily="34" charset="0"/>
              </a:rPr>
              <a:t>for the </a:t>
            </a:r>
            <a:r>
              <a:rPr lang="en-US" sz="1800" b="1" dirty="0">
                <a:latin typeface="Candara" panose="020E0502030303020204" pitchFamily="34" charset="0"/>
              </a:rPr>
              <a:t>last mile </a:t>
            </a:r>
            <a:r>
              <a:rPr lang="en-US" sz="1800" dirty="0">
                <a:latin typeface="Candara" panose="020E0502030303020204" pitchFamily="34" charset="0"/>
              </a:rPr>
              <a:t>and </a:t>
            </a:r>
            <a:r>
              <a:rPr lang="en-US" sz="1800" dirty="0" smtClean="0">
                <a:latin typeface="Candara" panose="020E0502030303020204" pitchFamily="34" charset="0"/>
              </a:rPr>
              <a:t>is shown </a:t>
            </a:r>
            <a:r>
              <a:rPr lang="en-US" sz="1800" dirty="0">
                <a:latin typeface="Candara" panose="020E0502030303020204" pitchFamily="34" charset="0"/>
              </a:rPr>
              <a:t>in </a:t>
            </a:r>
            <a:r>
              <a:rPr lang="en-US" sz="1800" b="1" dirty="0">
                <a:latin typeface="Candara" panose="020E0502030303020204" pitchFamily="34" charset="0"/>
              </a:rPr>
              <a:t>Figure 14.9.  </a:t>
            </a:r>
            <a:r>
              <a:rPr lang="en-US" sz="1800" dirty="0" smtClean="0">
                <a:latin typeface="Candara" panose="020E0502030303020204" pitchFamily="34" charset="0"/>
              </a:rPr>
              <a:t>It </a:t>
            </a:r>
            <a:r>
              <a:rPr lang="en-US" sz="1800" dirty="0">
                <a:latin typeface="Candara" panose="020E0502030303020204" pitchFamily="34" charset="0"/>
              </a:rPr>
              <a:t>is a </a:t>
            </a:r>
            <a:r>
              <a:rPr lang="en-US" sz="1800" dirty="0">
                <a:solidFill>
                  <a:srgbClr val="0070C0"/>
                </a:solidFill>
                <a:latin typeface="Candara" panose="020E0502030303020204" pitchFamily="34" charset="0"/>
              </a:rPr>
              <a:t>point-to-multipoint network architecture</a:t>
            </a:r>
            <a:r>
              <a:rPr lang="en-US" sz="1800" dirty="0">
                <a:latin typeface="Candara" panose="020E0502030303020204" pitchFamily="34" charset="0"/>
              </a:rPr>
              <a:t>. </a:t>
            </a:r>
            <a:endParaRPr lang="en-US" sz="1800" dirty="0" smtClean="0">
              <a:latin typeface="Candara" panose="020E0502030303020204" pitchFamily="34" charset="0"/>
            </a:endParaRPr>
          </a:p>
          <a:p>
            <a:pPr>
              <a:spcAft>
                <a:spcPts val="1200"/>
              </a:spcAft>
            </a:pPr>
            <a:r>
              <a:rPr lang="en-US" sz="1800" b="1" dirty="0" smtClean="0">
                <a:solidFill>
                  <a:srgbClr val="0070C0"/>
                </a:solidFill>
                <a:latin typeface="Candara" panose="020E0502030303020204" pitchFamily="34" charset="0"/>
              </a:rPr>
              <a:t>Broadband information </a:t>
            </a:r>
            <a:r>
              <a:rPr lang="en-US" sz="1800" dirty="0">
                <a:latin typeface="Candara" panose="020E0502030303020204" pitchFamily="34" charset="0"/>
              </a:rPr>
              <a:t>comprising </a:t>
            </a:r>
            <a:r>
              <a:rPr lang="en-US" sz="1800" dirty="0">
                <a:solidFill>
                  <a:srgbClr val="669900"/>
                </a:solidFill>
                <a:latin typeface="Candara" panose="020E0502030303020204" pitchFamily="34" charset="0"/>
              </a:rPr>
              <a:t>voice</a:t>
            </a:r>
            <a:r>
              <a:rPr lang="en-US" sz="1800" dirty="0">
                <a:latin typeface="Candara" panose="020E0502030303020204" pitchFamily="34" charset="0"/>
              </a:rPr>
              <a:t>, </a:t>
            </a:r>
            <a:r>
              <a:rPr lang="en-US" sz="1800" dirty="0">
                <a:solidFill>
                  <a:srgbClr val="669900"/>
                </a:solidFill>
                <a:latin typeface="Candara" panose="020E0502030303020204" pitchFamily="34" charset="0"/>
              </a:rPr>
              <a:t>video</a:t>
            </a:r>
            <a:r>
              <a:rPr lang="en-US" sz="1800" dirty="0">
                <a:latin typeface="Candara" panose="020E0502030303020204" pitchFamily="34" charset="0"/>
              </a:rPr>
              <a:t>, and </a:t>
            </a:r>
            <a:r>
              <a:rPr lang="en-US" sz="1800" dirty="0">
                <a:solidFill>
                  <a:srgbClr val="669900"/>
                </a:solidFill>
                <a:latin typeface="Candara" panose="020E0502030303020204" pitchFamily="34" charset="0"/>
              </a:rPr>
              <a:t>data</a:t>
            </a:r>
            <a:r>
              <a:rPr lang="en-US" sz="1800" dirty="0">
                <a:latin typeface="Candara" panose="020E0502030303020204" pitchFamily="34" charset="0"/>
              </a:rPr>
              <a:t> is multiplexed at the </a:t>
            </a:r>
            <a:r>
              <a:rPr lang="en-US" sz="1800" b="1" dirty="0">
                <a:latin typeface="Candara" panose="020E0502030303020204" pitchFamily="34" charset="0"/>
              </a:rPr>
              <a:t>BWA service </a:t>
            </a:r>
            <a:r>
              <a:rPr lang="en-US" sz="1800" b="1" dirty="0" smtClean="0">
                <a:latin typeface="Candara" panose="020E0502030303020204" pitchFamily="34" charset="0"/>
              </a:rPr>
              <a:t>provider </a:t>
            </a:r>
            <a:r>
              <a:rPr lang="en-US" sz="1800" dirty="0" smtClean="0">
                <a:latin typeface="Candara" panose="020E0502030303020204" pitchFamily="34" charset="0"/>
              </a:rPr>
              <a:t>head </a:t>
            </a:r>
            <a:r>
              <a:rPr lang="en-US" sz="1800" dirty="0">
                <a:latin typeface="Candara" panose="020E0502030303020204" pitchFamily="34" charset="0"/>
              </a:rPr>
              <a:t>end and is carried over wired WAN or </a:t>
            </a:r>
            <a:r>
              <a:rPr lang="en-US" sz="1800" dirty="0" smtClean="0">
                <a:latin typeface="Candara" panose="020E0502030303020204" pitchFamily="34" charset="0"/>
              </a:rPr>
              <a:t>MAN to </a:t>
            </a:r>
            <a:r>
              <a:rPr lang="en-US" sz="1800" dirty="0">
                <a:latin typeface="Candara" panose="020E0502030303020204" pitchFamily="34" charset="0"/>
              </a:rPr>
              <a:t>the BS from where it is transmitted </a:t>
            </a:r>
            <a:r>
              <a:rPr lang="en-US" sz="1800" dirty="0" smtClean="0">
                <a:latin typeface="Candara" panose="020E0502030303020204" pitchFamily="34" charset="0"/>
              </a:rPr>
              <a:t>to subscriber </a:t>
            </a:r>
            <a:r>
              <a:rPr lang="en-US" sz="1800" dirty="0">
                <a:latin typeface="Candara" panose="020E0502030303020204" pitchFamily="34" charset="0"/>
              </a:rPr>
              <a:t>premises. Typical residence and </a:t>
            </a:r>
            <a:r>
              <a:rPr lang="en-US" sz="1800" dirty="0">
                <a:solidFill>
                  <a:srgbClr val="0070C0"/>
                </a:solidFill>
                <a:latin typeface="Candara" panose="020E0502030303020204" pitchFamily="34" charset="0"/>
              </a:rPr>
              <a:t>Small Office Home Office </a:t>
            </a:r>
            <a:r>
              <a:rPr lang="en-US" sz="1800" dirty="0">
                <a:latin typeface="Candara" panose="020E0502030303020204" pitchFamily="34" charset="0"/>
              </a:rPr>
              <a:t>(</a:t>
            </a:r>
            <a:r>
              <a:rPr lang="en-US" sz="1800" dirty="0">
                <a:solidFill>
                  <a:srgbClr val="0070C0"/>
                </a:solidFill>
                <a:latin typeface="Candara" panose="020E0502030303020204" pitchFamily="34" charset="0"/>
              </a:rPr>
              <a:t>SOHO</a:t>
            </a:r>
            <a:r>
              <a:rPr lang="en-US" sz="1800" dirty="0">
                <a:latin typeface="Candara" panose="020E0502030303020204" pitchFamily="34" charset="0"/>
              </a:rPr>
              <a:t>) subscribers </a:t>
            </a:r>
            <a:r>
              <a:rPr lang="en-US" sz="1800" dirty="0" smtClean="0">
                <a:latin typeface="Candara" panose="020E0502030303020204" pitchFamily="34" charset="0"/>
              </a:rPr>
              <a:t>are represented in Figure </a:t>
            </a:r>
            <a:r>
              <a:rPr lang="en-US" sz="1800" dirty="0">
                <a:latin typeface="Candara" panose="020E0502030303020204" pitchFamily="34" charset="0"/>
              </a:rPr>
              <a:t>14.9. The signal at the subscriber premises is up- and </a:t>
            </a:r>
            <a:r>
              <a:rPr lang="en-US" sz="1800" dirty="0" smtClean="0">
                <a:latin typeface="Candara" panose="020E0502030303020204" pitchFamily="34" charset="0"/>
              </a:rPr>
              <a:t>down-converted by </a:t>
            </a:r>
            <a:r>
              <a:rPr lang="en-US" sz="1800" dirty="0" smtClean="0">
                <a:solidFill>
                  <a:srgbClr val="0070C0"/>
                </a:solidFill>
                <a:latin typeface="Candara" panose="020E0502030303020204" pitchFamily="34" charset="0"/>
              </a:rPr>
              <a:t>transreceiver </a:t>
            </a:r>
            <a:r>
              <a:rPr lang="en-US" sz="1800" dirty="0">
                <a:solidFill>
                  <a:srgbClr val="0070C0"/>
                </a:solidFill>
                <a:latin typeface="Candara" panose="020E0502030303020204" pitchFamily="34" charset="0"/>
              </a:rPr>
              <a:t>TR </a:t>
            </a:r>
            <a:r>
              <a:rPr lang="en-US" sz="1800" dirty="0">
                <a:latin typeface="Candara" panose="020E0502030303020204" pitchFamily="34" charset="0"/>
              </a:rPr>
              <a:t>to the baseband signal. </a:t>
            </a:r>
            <a:endParaRPr lang="en-US" sz="1800" dirty="0" smtClean="0">
              <a:latin typeface="Candara" panose="020E0502030303020204" pitchFamily="34" charset="0"/>
            </a:endParaRPr>
          </a:p>
          <a:p>
            <a:pPr>
              <a:spcAft>
                <a:spcPts val="1200"/>
              </a:spcAft>
            </a:pP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The </a:t>
            </a:r>
            <a:r>
              <a:rPr lang="en-US" sz="1800" dirty="0">
                <a:solidFill>
                  <a:srgbClr val="0070C0"/>
                </a:solidFill>
                <a:latin typeface="Candara" panose="020E0502030303020204" pitchFamily="34" charset="0"/>
              </a:rPr>
              <a:t>network interface unit</a:t>
            </a:r>
            <a:r>
              <a:rPr lang="en-US" sz="1800" dirty="0">
                <a:latin typeface="Candara" panose="020E0502030303020204" pitchFamily="34" charset="0"/>
              </a:rPr>
              <a:t> (</a:t>
            </a:r>
            <a:r>
              <a:rPr lang="en-US" sz="1800" dirty="0">
                <a:solidFill>
                  <a:srgbClr val="0070C0"/>
                </a:solidFill>
                <a:latin typeface="Candara" panose="020E0502030303020204" pitchFamily="34" charset="0"/>
              </a:rPr>
              <a:t>NIU</a:t>
            </a:r>
            <a:r>
              <a:rPr lang="en-US" sz="1800" dirty="0">
                <a:latin typeface="Candara" panose="020E0502030303020204" pitchFamily="34" charset="0"/>
              </a:rPr>
              <a:t>) serves the </a:t>
            </a:r>
            <a:r>
              <a:rPr lang="en-US" sz="1800" dirty="0" smtClean="0">
                <a:latin typeface="Candara" panose="020E0502030303020204" pitchFamily="34" charset="0"/>
              </a:rPr>
              <a:t>same function </a:t>
            </a:r>
            <a:r>
              <a:rPr lang="en-US" sz="1800" dirty="0">
                <a:latin typeface="Candara" panose="020E0502030303020204" pitchFamily="34" charset="0"/>
              </a:rPr>
              <a:t>as the </a:t>
            </a:r>
            <a:r>
              <a:rPr lang="en-US" sz="1800" dirty="0" smtClean="0">
                <a:latin typeface="Candara" panose="020E0502030303020204" pitchFamily="34" charset="0"/>
              </a:rPr>
              <a:t>NIU in the </a:t>
            </a:r>
            <a:r>
              <a:rPr lang="en-US" sz="1800" dirty="0">
                <a:latin typeface="Candara" panose="020E0502030303020204" pitchFamily="34" charset="0"/>
              </a:rPr>
              <a:t>cable modem system and is the demarcation point between </a:t>
            </a:r>
            <a:r>
              <a:rPr lang="en-US" sz="1800" dirty="0" smtClean="0">
                <a:latin typeface="Candara" panose="020E0502030303020204" pitchFamily="34" charset="0"/>
              </a:rPr>
              <a:t>the access </a:t>
            </a:r>
            <a:r>
              <a:rPr lang="en-US" sz="1800" dirty="0">
                <a:latin typeface="Candara" panose="020E0502030303020204" pitchFamily="34" charset="0"/>
              </a:rPr>
              <a:t>network and the subscriber distribution network.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At </a:t>
            </a:r>
            <a:r>
              <a:rPr lang="en-US" sz="1800" dirty="0">
                <a:solidFill>
                  <a:srgbClr val="0070C0"/>
                </a:solidFill>
                <a:latin typeface="Candara" panose="020E0502030303020204" pitchFamily="34" charset="0"/>
              </a:rPr>
              <a:t>CPE</a:t>
            </a:r>
            <a:r>
              <a:rPr lang="en-US" sz="1800" dirty="0">
                <a:latin typeface="Candara" panose="020E0502030303020204" pitchFamily="34" charset="0"/>
              </a:rPr>
              <a:t>, the network comprises </a:t>
            </a:r>
            <a:r>
              <a:rPr lang="en-US" sz="1800" dirty="0" smtClean="0">
                <a:latin typeface="Candara" panose="020E0502030303020204" pitchFamily="34" charset="0"/>
              </a:rPr>
              <a:t>of analog </a:t>
            </a:r>
            <a:r>
              <a:rPr lang="en-US" sz="1800" dirty="0">
                <a:latin typeface="Candara" panose="020E0502030303020204" pitchFamily="34" charset="0"/>
              </a:rPr>
              <a:t>TV and digital network components. The NIU interfaces with either a </a:t>
            </a:r>
            <a:r>
              <a:rPr lang="en-US" sz="1800" dirty="0" smtClean="0">
                <a:latin typeface="Candara" panose="020E0502030303020204" pitchFamily="34" charset="0"/>
              </a:rPr>
              <a:t>subscriber station </a:t>
            </a:r>
            <a:r>
              <a:rPr lang="en-US" sz="1800" dirty="0">
                <a:latin typeface="Candara" panose="020E0502030303020204" pitchFamily="34" charset="0"/>
              </a:rPr>
              <a:t>(SS) or a wireless modem (WM), both of which output Ethernet protocol to the </a:t>
            </a:r>
            <a:r>
              <a:rPr lang="en-US" sz="1800" dirty="0" smtClean="0">
                <a:latin typeface="Candara" panose="020E0502030303020204" pitchFamily="34" charset="0"/>
              </a:rPr>
              <a:t>CPE distribution </a:t>
            </a:r>
            <a:r>
              <a:rPr lang="en-US" sz="1800" dirty="0">
                <a:latin typeface="Candara" panose="020E0502030303020204" pitchFamily="34" charset="0"/>
              </a:rPr>
              <a:t>network. The former is used with the IEEE 802.16 standard protocol </a:t>
            </a:r>
            <a:r>
              <a:rPr lang="en-US" sz="1800" dirty="0" smtClean="0">
                <a:latin typeface="Candara" panose="020E0502030303020204" pitchFamily="34" charset="0"/>
              </a:rPr>
              <a:t>access network</a:t>
            </a:r>
            <a:r>
              <a:rPr lang="en-US" sz="1800" dirty="0">
                <a:latin typeface="Candara" panose="020E0502030303020204" pitchFamily="34" charset="0"/>
              </a:rPr>
              <a:t>. The latter uses a wireless modem termination system (WMTS) at the head end. </a:t>
            </a:r>
            <a:endParaRPr lang="en-US" sz="1800" dirty="0" smtClean="0">
              <a:latin typeface="Candara" panose="020E0502030303020204" pitchFamily="34" charset="0"/>
            </a:endParaRPr>
          </a:p>
          <a:p>
            <a:pPr>
              <a:spcAft>
                <a:spcPts val="1200"/>
              </a:spcAft>
            </a:pPr>
            <a:r>
              <a:rPr lang="en-US" sz="2000" dirty="0" smtClean="0">
                <a:latin typeface="Candara" panose="020E0502030303020204" pitchFamily="34" charset="0"/>
              </a:rPr>
              <a:t>In this </a:t>
            </a:r>
            <a:r>
              <a:rPr lang="en-US" sz="2000" dirty="0">
                <a:latin typeface="Candara" panose="020E0502030303020204" pitchFamily="34" charset="0"/>
              </a:rPr>
              <a:t>case, the only </a:t>
            </a:r>
            <a:r>
              <a:rPr lang="en-US" sz="2000" b="1" dirty="0">
                <a:latin typeface="Candara" panose="020E0502030303020204" pitchFamily="34" charset="0"/>
              </a:rPr>
              <a:t>difference</a:t>
            </a:r>
            <a:r>
              <a:rPr lang="en-US" sz="2000" dirty="0">
                <a:latin typeface="Candara" panose="020E0502030303020204" pitchFamily="34" charset="0"/>
              </a:rPr>
              <a:t> between the </a:t>
            </a:r>
            <a:r>
              <a:rPr lang="en-US" sz="2000" b="1" dirty="0">
                <a:solidFill>
                  <a:srgbClr val="002060"/>
                </a:solidFill>
                <a:latin typeface="Candara" panose="020E0502030303020204" pitchFamily="34" charset="0"/>
              </a:rPr>
              <a:t>fixed wireless system</a:t>
            </a:r>
            <a:r>
              <a:rPr lang="en-US" sz="2000" dirty="0">
                <a:latin typeface="Candara" panose="020E0502030303020204" pitchFamily="34" charset="0"/>
              </a:rPr>
              <a:t> and the </a:t>
            </a:r>
            <a:r>
              <a:rPr lang="en-US" sz="2000" b="1" dirty="0">
                <a:solidFill>
                  <a:srgbClr val="002060"/>
                </a:solidFill>
                <a:latin typeface="Candara" panose="020E0502030303020204" pitchFamily="34" charset="0"/>
              </a:rPr>
              <a:t>cable modem </a:t>
            </a:r>
            <a:r>
              <a:rPr lang="en-US" sz="2000" b="1" dirty="0" smtClean="0">
                <a:solidFill>
                  <a:srgbClr val="002060"/>
                </a:solidFill>
                <a:latin typeface="Candara" panose="020E0502030303020204" pitchFamily="34" charset="0"/>
              </a:rPr>
              <a:t>system </a:t>
            </a:r>
            <a:r>
              <a:rPr lang="en-US" sz="2000" dirty="0" smtClean="0">
                <a:latin typeface="Candara" panose="020E0502030303020204" pitchFamily="34" charset="0"/>
              </a:rPr>
              <a:t>is </a:t>
            </a:r>
            <a:r>
              <a:rPr lang="en-US" sz="2000" dirty="0">
                <a:latin typeface="Candara" panose="020E0502030303020204" pitchFamily="34" charset="0"/>
              </a:rPr>
              <a:t>the </a:t>
            </a:r>
            <a:r>
              <a:rPr lang="en-US" sz="2000" b="1" dirty="0">
                <a:solidFill>
                  <a:srgbClr val="996633"/>
                </a:solidFill>
                <a:latin typeface="Candara" panose="020E0502030303020204" pitchFamily="34" charset="0"/>
              </a:rPr>
              <a:t>transmission medium </a:t>
            </a:r>
            <a:r>
              <a:rPr lang="en-US" sz="2000" dirty="0">
                <a:latin typeface="Candara" panose="020E0502030303020204" pitchFamily="34" charset="0"/>
              </a:rPr>
              <a:t>of the access network.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Shape 72"/>
          <p:cNvSpPr txBox="1"/>
          <p:nvPr/>
        </p:nvSpPr>
        <p:spPr>
          <a:xfrm>
            <a:off x="7467600" y="228600"/>
            <a:ext cx="227012"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a:t>
            </a:r>
          </a:p>
        </p:txBody>
      </p:sp>
      <p:sp>
        <p:nvSpPr>
          <p:cNvPr id="73" name="Shape 73"/>
          <p:cNvSpPr txBox="1"/>
          <p:nvPr/>
        </p:nvSpPr>
        <p:spPr>
          <a:xfrm>
            <a:off x="8534401" y="8482012"/>
            <a:ext cx="685799" cy="366711"/>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sp>
        <p:nvSpPr>
          <p:cNvPr id="74" name="Shape 74"/>
          <p:cNvSpPr txBox="1"/>
          <p:nvPr/>
        </p:nvSpPr>
        <p:spPr>
          <a:xfrm>
            <a:off x="2667000" y="533400"/>
            <a:ext cx="6858000" cy="4451350"/>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75" name="Shape 75"/>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76" name="Shape 76"/>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cxnSp>
        <p:nvCxnSpPr>
          <p:cNvPr id="77" name="Shape 77"/>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78" name="Shape 78"/>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79" name="Shape 79"/>
          <p:cNvSpPr txBox="1">
            <a:spLocks noGrp="1"/>
          </p:cNvSpPr>
          <p:nvPr>
            <p:ph type="title"/>
          </p:nvPr>
        </p:nvSpPr>
        <p:spPr>
          <a:xfrm>
            <a:off x="3009901" y="533401"/>
            <a:ext cx="6172199" cy="533399"/>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chemeClr val="dk2"/>
                </a:solidFill>
              </a:rPr>
              <a:t>Objectives</a:t>
            </a:r>
          </a:p>
        </p:txBody>
      </p:sp>
      <p:sp>
        <p:nvSpPr>
          <p:cNvPr id="80" name="Shape 80"/>
          <p:cNvSpPr txBox="1">
            <a:spLocks noGrp="1"/>
          </p:cNvSpPr>
          <p:nvPr>
            <p:ph type="body" idx="1"/>
          </p:nvPr>
        </p:nvSpPr>
        <p:spPr>
          <a:xfrm>
            <a:off x="3124201" y="1143001"/>
            <a:ext cx="7897367" cy="6934199"/>
          </a:xfrm>
          <a:prstGeom prst="rect">
            <a:avLst/>
          </a:prstGeom>
          <a:noFill/>
          <a:ln>
            <a:noFill/>
          </a:ln>
        </p:spPr>
        <p:txBody>
          <a:bodyPr lIns="91425" tIns="45700" rIns="91425" bIns="45700" anchor="t" anchorCtr="0">
            <a:noAutofit/>
          </a:bodyPr>
          <a:lstStyle/>
          <a:p>
            <a:pPr indent="-342900">
              <a:spcBef>
                <a:spcPts val="0"/>
              </a:spcBef>
              <a:buSzPct val="100000"/>
            </a:pPr>
            <a:r>
              <a:rPr lang="en-US" sz="2000" b="1" dirty="0">
                <a:solidFill>
                  <a:srgbClr val="0070C0"/>
                </a:solidFill>
              </a:rPr>
              <a:t>Broadband wireless </a:t>
            </a:r>
            <a:r>
              <a:rPr lang="en-US" sz="2000" b="1" dirty="0">
                <a:solidFill>
                  <a:srgbClr val="669900"/>
                </a:solidFill>
              </a:rPr>
              <a:t>access networks</a:t>
            </a:r>
          </a:p>
          <a:p>
            <a:pPr lvl="1" indent="-285750">
              <a:spcBef>
                <a:spcPts val="0"/>
              </a:spcBef>
              <a:buSzPct val="100000"/>
              <a:buFont typeface="Arial"/>
              <a:buChar char="•"/>
            </a:pPr>
            <a:r>
              <a:rPr lang="en-US" sz="2000" dirty="0">
                <a:solidFill>
                  <a:schemeClr val="dk1"/>
                </a:solidFill>
                <a:latin typeface="Candara" panose="020E0502030303020204" pitchFamily="34" charset="0"/>
              </a:rPr>
              <a:t>Multichannel multipoint distribution </a:t>
            </a:r>
            <a:r>
              <a:rPr lang="en-US" sz="2000" dirty="0" smtClean="0">
                <a:solidFill>
                  <a:schemeClr val="dk1"/>
                </a:solidFill>
                <a:latin typeface="Candara" panose="020E0502030303020204" pitchFamily="34" charset="0"/>
              </a:rPr>
              <a:t>service, </a:t>
            </a:r>
            <a:r>
              <a:rPr lang="en-US" sz="2000" b="1" dirty="0" smtClean="0">
                <a:solidFill>
                  <a:srgbClr val="800080"/>
                </a:solidFill>
                <a:latin typeface="Candara" panose="020E0502030303020204" pitchFamily="34" charset="0"/>
              </a:rPr>
              <a:t>MMDS</a:t>
            </a:r>
            <a:endParaRPr lang="en-US" sz="2000" b="1" dirty="0">
              <a:solidFill>
                <a:srgbClr val="800080"/>
              </a:solidFill>
              <a:latin typeface="Candara" panose="020E0502030303020204" pitchFamily="34" charset="0"/>
            </a:endParaRPr>
          </a:p>
          <a:p>
            <a:pPr lvl="1" indent="-285750">
              <a:spcBef>
                <a:spcPts val="0"/>
              </a:spcBef>
              <a:buSzPct val="100000"/>
              <a:buFont typeface="Arial"/>
              <a:buChar char="•"/>
            </a:pPr>
            <a:r>
              <a:rPr lang="en-US" sz="2000" dirty="0">
                <a:solidFill>
                  <a:schemeClr val="dk1"/>
                </a:solidFill>
                <a:latin typeface="Candara" panose="020E0502030303020204" pitchFamily="34" charset="0"/>
              </a:rPr>
              <a:t>Local multipoint distribution service, </a:t>
            </a:r>
            <a:r>
              <a:rPr lang="en-US" sz="2000" b="1" dirty="0">
                <a:solidFill>
                  <a:srgbClr val="800080"/>
                </a:solidFill>
                <a:latin typeface="Candara" panose="020E0502030303020204" pitchFamily="34" charset="0"/>
              </a:rPr>
              <a:t>LMDS</a:t>
            </a:r>
          </a:p>
          <a:p>
            <a:pPr lvl="1" indent="-285750">
              <a:spcBef>
                <a:spcPts val="0"/>
              </a:spcBef>
              <a:buSzPct val="100000"/>
              <a:buFont typeface="Arial"/>
              <a:buChar char="•"/>
            </a:pPr>
            <a:r>
              <a:rPr lang="en-US" sz="2000" b="1" dirty="0">
                <a:solidFill>
                  <a:srgbClr val="800080"/>
                </a:solidFill>
                <a:latin typeface="Candara" panose="020E0502030303020204" pitchFamily="34" charset="0"/>
              </a:rPr>
              <a:t>IEEE 802.16/WiMax networks</a:t>
            </a:r>
          </a:p>
          <a:p>
            <a:pPr indent="-342900">
              <a:spcBef>
                <a:spcPts val="0"/>
              </a:spcBef>
              <a:buSzPct val="100000"/>
            </a:pPr>
            <a:r>
              <a:rPr lang="en-US" sz="2000" b="1" dirty="0">
                <a:solidFill>
                  <a:srgbClr val="0070C0"/>
                </a:solidFill>
              </a:rPr>
              <a:t>Components</a:t>
            </a:r>
            <a:r>
              <a:rPr lang="en-US" sz="2000" dirty="0">
                <a:solidFill>
                  <a:schemeClr val="dk1"/>
                </a:solidFill>
              </a:rPr>
              <a:t> of wireless access network</a:t>
            </a:r>
          </a:p>
          <a:p>
            <a:pPr lvl="1" indent="-285750">
              <a:spcBef>
                <a:spcPts val="0"/>
              </a:spcBef>
              <a:buSzPct val="100000"/>
              <a:buFont typeface="Arial"/>
              <a:buChar char="•"/>
            </a:pPr>
            <a:r>
              <a:rPr lang="en-US" sz="2000" b="1" dirty="0">
                <a:solidFill>
                  <a:srgbClr val="800080"/>
                </a:solidFill>
                <a:latin typeface="Candara" panose="020E0502030303020204" pitchFamily="34" charset="0"/>
              </a:rPr>
              <a:t>Base station</a:t>
            </a:r>
            <a:r>
              <a:rPr lang="en-US" sz="2000" dirty="0">
                <a:solidFill>
                  <a:schemeClr val="dk1"/>
                </a:solidFill>
                <a:latin typeface="Candara" panose="020E0502030303020204" pitchFamily="34" charset="0"/>
              </a:rPr>
              <a:t> (</a:t>
            </a:r>
            <a:r>
              <a:rPr lang="en-US" sz="2000" b="1" dirty="0">
                <a:solidFill>
                  <a:srgbClr val="800080"/>
                </a:solidFill>
                <a:latin typeface="Candara" panose="020E0502030303020204" pitchFamily="34" charset="0"/>
              </a:rPr>
              <a:t>BS</a:t>
            </a:r>
            <a:r>
              <a:rPr lang="en-US" sz="2000" dirty="0">
                <a:solidFill>
                  <a:schemeClr val="dk1"/>
                </a:solidFill>
                <a:latin typeface="Candara" panose="020E0502030303020204" pitchFamily="34" charset="0"/>
              </a:rPr>
              <a:t>)</a:t>
            </a:r>
          </a:p>
          <a:p>
            <a:pPr lvl="1" indent="-285750">
              <a:spcBef>
                <a:spcPts val="0"/>
              </a:spcBef>
              <a:buSzPct val="100000"/>
              <a:buFont typeface="Arial"/>
              <a:buChar char="•"/>
            </a:pPr>
            <a:r>
              <a:rPr lang="en-US" sz="2000" b="1" dirty="0">
                <a:solidFill>
                  <a:srgbClr val="800080"/>
                </a:solidFill>
                <a:latin typeface="Candara" panose="020E0502030303020204" pitchFamily="34" charset="0"/>
              </a:rPr>
              <a:t>Subscriber station</a:t>
            </a:r>
            <a:r>
              <a:rPr lang="en-US" sz="2000" dirty="0">
                <a:solidFill>
                  <a:schemeClr val="dk1"/>
                </a:solidFill>
                <a:latin typeface="Candara" panose="020E0502030303020204" pitchFamily="34" charset="0"/>
              </a:rPr>
              <a:t> (</a:t>
            </a:r>
            <a:r>
              <a:rPr lang="en-US" sz="2000" b="1" dirty="0">
                <a:solidFill>
                  <a:srgbClr val="800080"/>
                </a:solidFill>
                <a:latin typeface="Candara" panose="020E0502030303020204" pitchFamily="34" charset="0"/>
              </a:rPr>
              <a:t>SS</a:t>
            </a:r>
            <a:r>
              <a:rPr lang="en-US" sz="2000" dirty="0">
                <a:solidFill>
                  <a:schemeClr val="dk1"/>
                </a:solidFill>
                <a:latin typeface="Candara" panose="020E0502030303020204" pitchFamily="34" charset="0"/>
              </a:rPr>
              <a:t>)</a:t>
            </a:r>
          </a:p>
          <a:p>
            <a:pPr lvl="1" indent="-285750">
              <a:spcBef>
                <a:spcPts val="0"/>
              </a:spcBef>
              <a:buSzPct val="100000"/>
              <a:buFont typeface="Arial"/>
              <a:buChar char="•"/>
            </a:pPr>
            <a:r>
              <a:rPr lang="en-US" sz="2000" dirty="0">
                <a:solidFill>
                  <a:schemeClr val="dk1"/>
                </a:solidFill>
                <a:latin typeface="Candara" panose="020E0502030303020204" pitchFamily="34" charset="0"/>
              </a:rPr>
              <a:t>Wireless medium</a:t>
            </a:r>
          </a:p>
          <a:p>
            <a:pPr lvl="1" indent="-285750">
              <a:spcBef>
                <a:spcPts val="0"/>
              </a:spcBef>
              <a:buSzPct val="100000"/>
              <a:buFont typeface="Arial"/>
              <a:buChar char="•"/>
            </a:pPr>
            <a:r>
              <a:rPr lang="en-US" sz="2000" dirty="0">
                <a:solidFill>
                  <a:schemeClr val="dk1"/>
                </a:solidFill>
                <a:latin typeface="Candara" panose="020E0502030303020204" pitchFamily="34" charset="0"/>
              </a:rPr>
              <a:t>Wireless spectrum</a:t>
            </a:r>
          </a:p>
          <a:p>
            <a:pPr indent="-342900">
              <a:spcBef>
                <a:spcPts val="0"/>
              </a:spcBef>
              <a:buSzPct val="100000"/>
            </a:pPr>
            <a:r>
              <a:rPr lang="en-US" sz="2000" dirty="0">
                <a:solidFill>
                  <a:srgbClr val="0070C0"/>
                </a:solidFill>
              </a:rPr>
              <a:t>Basic principles of wireless communication</a:t>
            </a:r>
          </a:p>
          <a:p>
            <a:pPr lvl="1" indent="-285750">
              <a:spcBef>
                <a:spcPts val="0"/>
              </a:spcBef>
              <a:buSzPct val="100000"/>
              <a:buFont typeface="Arial"/>
              <a:buChar char="•"/>
            </a:pPr>
            <a:r>
              <a:rPr lang="en-US" sz="2000" b="1" dirty="0">
                <a:solidFill>
                  <a:srgbClr val="996633"/>
                </a:solidFill>
                <a:latin typeface="Candara" panose="020E0502030303020204" pitchFamily="34" charset="0"/>
              </a:rPr>
              <a:t>Free space propagation</a:t>
            </a:r>
          </a:p>
          <a:p>
            <a:pPr lvl="1" indent="-285750">
              <a:spcBef>
                <a:spcPts val="0"/>
              </a:spcBef>
              <a:buSzPct val="100000"/>
              <a:buFont typeface="Arial"/>
              <a:buChar char="•"/>
            </a:pPr>
            <a:r>
              <a:rPr lang="en-US" sz="2000" b="1" dirty="0">
                <a:solidFill>
                  <a:srgbClr val="996633"/>
                </a:solidFill>
                <a:latin typeface="Candara" panose="020E0502030303020204" pitchFamily="34" charset="0"/>
              </a:rPr>
              <a:t>Terrestrial propagation</a:t>
            </a:r>
          </a:p>
          <a:p>
            <a:pPr lvl="1" indent="-285750">
              <a:spcBef>
                <a:spcPts val="0"/>
              </a:spcBef>
              <a:buSzPct val="100000"/>
              <a:buFont typeface="Arial"/>
              <a:buChar char="•"/>
            </a:pPr>
            <a:r>
              <a:rPr lang="en-US" sz="2000" b="1" dirty="0">
                <a:solidFill>
                  <a:srgbClr val="996633"/>
                </a:solidFill>
                <a:latin typeface="Candara" panose="020E0502030303020204" pitchFamily="34" charset="0"/>
              </a:rPr>
              <a:t>Cellular mobile environment</a:t>
            </a:r>
          </a:p>
          <a:p>
            <a:pPr lvl="1" indent="-285750">
              <a:spcBef>
                <a:spcPts val="0"/>
              </a:spcBef>
              <a:buSzPct val="100000"/>
              <a:buFont typeface="Arial"/>
              <a:buChar char="•"/>
            </a:pPr>
            <a:r>
              <a:rPr lang="en-US" sz="2000" b="1" dirty="0">
                <a:solidFill>
                  <a:srgbClr val="996633"/>
                </a:solidFill>
                <a:latin typeface="Candara" panose="020E0502030303020204" pitchFamily="34" charset="0"/>
              </a:rPr>
              <a:t>Fading phenomena</a:t>
            </a:r>
          </a:p>
          <a:p>
            <a:pPr indent="-342900">
              <a:spcBef>
                <a:spcPts val="0"/>
              </a:spcBef>
              <a:buSzPct val="100000"/>
            </a:pPr>
            <a:r>
              <a:rPr lang="en-US" sz="2000" b="1" dirty="0">
                <a:solidFill>
                  <a:srgbClr val="0070C0"/>
                </a:solidFill>
              </a:rPr>
              <a:t>MMDS</a:t>
            </a:r>
            <a:r>
              <a:rPr lang="en-US" sz="2000" dirty="0">
                <a:solidFill>
                  <a:srgbClr val="0070C0"/>
                </a:solidFill>
              </a:rPr>
              <a:t> </a:t>
            </a:r>
            <a:r>
              <a:rPr lang="en-US" sz="2000" dirty="0">
                <a:solidFill>
                  <a:schemeClr val="dk1"/>
                </a:solidFill>
              </a:rPr>
              <a:t>and </a:t>
            </a:r>
            <a:r>
              <a:rPr lang="en-US" sz="2000" b="1" dirty="0">
                <a:solidFill>
                  <a:srgbClr val="0070C0"/>
                </a:solidFill>
              </a:rPr>
              <a:t>LMDS</a:t>
            </a:r>
          </a:p>
          <a:p>
            <a:pPr lvl="1" indent="-285750">
              <a:spcBef>
                <a:spcPts val="0"/>
              </a:spcBef>
              <a:buSzPct val="100000"/>
              <a:buFont typeface="Arial"/>
              <a:buChar char="•"/>
            </a:pPr>
            <a:r>
              <a:rPr lang="en-US" sz="2000" dirty="0">
                <a:solidFill>
                  <a:schemeClr val="dk1"/>
                </a:solidFill>
                <a:latin typeface="Candara" panose="020E0502030303020204" pitchFamily="34" charset="0"/>
              </a:rPr>
              <a:t>Deployment in rural areas</a:t>
            </a:r>
          </a:p>
          <a:p>
            <a:pPr lvl="1" indent="-285750">
              <a:spcBef>
                <a:spcPts val="0"/>
              </a:spcBef>
              <a:buSzPct val="100000"/>
              <a:buFont typeface="Arial"/>
              <a:buChar char="•"/>
            </a:pPr>
            <a:r>
              <a:rPr lang="en-US" sz="2000" dirty="0">
                <a:solidFill>
                  <a:schemeClr val="dk1"/>
                </a:solidFill>
                <a:latin typeface="Candara" panose="020E0502030303020204" pitchFamily="34" charset="0"/>
              </a:rPr>
              <a:t>Line-of-sight (LOS) limitation</a:t>
            </a:r>
          </a:p>
          <a:p>
            <a:pPr lvl="1" indent="-285750">
              <a:spcBef>
                <a:spcPts val="0"/>
              </a:spcBef>
              <a:buSzPct val="100000"/>
              <a:buFont typeface="Arial"/>
              <a:buChar char="•"/>
            </a:pPr>
            <a:r>
              <a:rPr lang="en-US" sz="2000" dirty="0">
                <a:solidFill>
                  <a:schemeClr val="dk1"/>
                </a:solidFill>
                <a:latin typeface="Candara" panose="020E0502030303020204" pitchFamily="34" charset="0"/>
              </a:rPr>
              <a:t>Operational spectrum and modes</a:t>
            </a:r>
          </a:p>
          <a:p>
            <a:pPr lvl="1" indent="-285750">
              <a:spcBef>
                <a:spcPts val="0"/>
              </a:spcBef>
              <a:buSzPct val="100000"/>
              <a:buFont typeface="Arial"/>
              <a:buChar char="•"/>
            </a:pPr>
            <a:r>
              <a:rPr lang="en-US" sz="2000" dirty="0">
                <a:solidFill>
                  <a:schemeClr val="dk1"/>
                </a:solidFill>
                <a:latin typeface="Candara" panose="020E0502030303020204" pitchFamily="34" charset="0"/>
              </a:rPr>
              <a:t>Similarity with cable access network</a:t>
            </a:r>
          </a:p>
          <a:p>
            <a:pPr lvl="1" indent="-285750">
              <a:spcBef>
                <a:spcPts val="0"/>
              </a:spcBef>
              <a:buSzPct val="100000"/>
              <a:buFont typeface="Arial"/>
              <a:buChar char="•"/>
            </a:pPr>
            <a:r>
              <a:rPr lang="en-US" sz="2000" dirty="0">
                <a:solidFill>
                  <a:schemeClr val="dk1"/>
                </a:solidFill>
                <a:latin typeface="Candara" panose="020E0502030303020204" pitchFamily="34" charset="0"/>
              </a:rPr>
              <a:t>DOCSIS standards or proprietary protocol</a:t>
            </a:r>
          </a:p>
          <a:p>
            <a:pPr lvl="1" indent="-285750">
              <a:spcBef>
                <a:spcPts val="0"/>
              </a:spcBef>
              <a:buSzPct val="100000"/>
              <a:buFont typeface="Arial"/>
              <a:buChar char="•"/>
            </a:pPr>
            <a:r>
              <a:rPr lang="en-US" sz="2000" dirty="0">
                <a:solidFill>
                  <a:schemeClr val="dk1"/>
                </a:solidFill>
                <a:latin typeface="Candara" panose="020E0502030303020204" pitchFamily="34" charset="0"/>
              </a:rPr>
              <a:t>DOCSIS management standards for DOCSIS-based systems</a:t>
            </a:r>
          </a:p>
          <a:p>
            <a:pPr indent="-342900">
              <a:spcBef>
                <a:spcPts val="0"/>
              </a:spcBef>
              <a:buSzPct val="100000"/>
              <a:buNone/>
            </a:pPr>
            <a:endParaRPr dirty="0">
              <a:solidFill>
                <a:schemeClr val="dk1"/>
              </a:solidFill>
            </a:endParaRPr>
          </a:p>
          <a:p>
            <a:pPr marL="0" indent="0">
              <a:spcBef>
                <a:spcPts val="0"/>
              </a:spcBef>
              <a:buSzPct val="25000"/>
              <a:buNone/>
            </a:pPr>
            <a:endParaRPr dirty="0">
              <a:solidFill>
                <a:schemeClr val="dk1"/>
              </a:solidFill>
            </a:endParaRPr>
          </a:p>
        </p:txBody>
      </p:sp>
      <p:sp>
        <p:nvSpPr>
          <p:cNvPr id="81" name="Shape 81"/>
          <p:cNvSpPr txBox="1"/>
          <p:nvPr/>
        </p:nvSpPr>
        <p:spPr>
          <a:xfrm>
            <a:off x="7581901" y="8326436"/>
            <a:ext cx="1600199" cy="635000"/>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52400" y="494952"/>
            <a:ext cx="5714999" cy="533399"/>
          </a:xfrm>
          <a:prstGeom prst="rect">
            <a:avLst/>
          </a:prstGeom>
          <a:noFill/>
          <a:ln>
            <a:noFill/>
          </a:ln>
        </p:spPr>
        <p:txBody>
          <a:bodyPr lIns="91425" tIns="45700" rIns="91425" bIns="45700" anchor="ctr" anchorCtr="0">
            <a:noAutofit/>
          </a:bodyPr>
          <a:lstStyle/>
          <a:p>
            <a:pPr>
              <a:buClr>
                <a:schemeClr val="dk2"/>
              </a:buClr>
              <a:buSzPct val="25000"/>
            </a:pPr>
            <a:r>
              <a:rPr lang="en-US" sz="4000" b="1" dirty="0">
                <a:solidFill>
                  <a:srgbClr val="0070C0"/>
                </a:solidFill>
              </a:rPr>
              <a:t>MMDS </a:t>
            </a:r>
            <a:r>
              <a:rPr lang="en-US" sz="3600" dirty="0">
                <a:solidFill>
                  <a:srgbClr val="0070C0"/>
                </a:solidFill>
              </a:rPr>
              <a:t>Network</a:t>
            </a:r>
            <a:endParaRPr lang="en-US" sz="4000" dirty="0">
              <a:solidFill>
                <a:srgbClr val="0070C0"/>
              </a:solidFill>
            </a:endParaRPr>
          </a:p>
        </p:txBody>
      </p:sp>
      <p:cxnSp>
        <p:nvCxnSpPr>
          <p:cNvPr id="310" name="Shape 310"/>
          <p:cNvCxnSpPr/>
          <p:nvPr/>
        </p:nvCxnSpPr>
        <p:spPr>
          <a:xfrm>
            <a:off x="304799" y="5486400"/>
            <a:ext cx="5638800" cy="0"/>
          </a:xfrm>
          <a:prstGeom prst="straightConnector1">
            <a:avLst/>
          </a:prstGeom>
          <a:noFill/>
          <a:ln w="12700" cap="rnd" cmpd="sng">
            <a:solidFill>
              <a:schemeClr val="dk1"/>
            </a:solidFill>
            <a:prstDash val="solid"/>
            <a:miter/>
            <a:headEnd type="none" w="med" len="med"/>
            <a:tailEnd type="none" w="med" len="med"/>
          </a:ln>
        </p:spPr>
      </p:cxnSp>
      <p:sp>
        <p:nvSpPr>
          <p:cNvPr id="311" name="Shape 311"/>
          <p:cNvSpPr txBox="1"/>
          <p:nvPr/>
        </p:nvSpPr>
        <p:spPr>
          <a:xfrm>
            <a:off x="-304801" y="54102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313" name="Shape 313"/>
          <p:cNvSpPr txBox="1"/>
          <p:nvPr/>
        </p:nvSpPr>
        <p:spPr>
          <a:xfrm>
            <a:off x="228599" y="5791201"/>
            <a:ext cx="11677262" cy="2246311"/>
          </a:xfrm>
          <a:prstGeom prst="rect">
            <a:avLst/>
          </a:prstGeom>
          <a:noFill/>
          <a:ln>
            <a:noFill/>
          </a:ln>
        </p:spPr>
        <p:txBody>
          <a:bodyPr lIns="91425" tIns="45700" rIns="91425" bIns="45700" anchor="t" anchorCtr="0">
            <a:noAutofit/>
          </a:bodyPr>
          <a:lstStyle/>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Point-to-multipoint architecture</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996633"/>
                </a:solidFill>
                <a:latin typeface="Candara" panose="020E0502030303020204" pitchFamily="34" charset="0"/>
              </a:rPr>
              <a:t>Range</a:t>
            </a:r>
            <a:r>
              <a:rPr lang="en-US" sz="2000" b="1"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between </a:t>
            </a:r>
            <a:r>
              <a:rPr lang="en-US" sz="2000" b="1" dirty="0">
                <a:solidFill>
                  <a:schemeClr val="dk1"/>
                </a:solidFill>
                <a:latin typeface="Candara" panose="020E0502030303020204" pitchFamily="34" charset="0"/>
              </a:rPr>
              <a:t>BSs </a:t>
            </a:r>
            <a:r>
              <a:rPr lang="en-US" sz="2000" dirty="0">
                <a:solidFill>
                  <a:schemeClr val="dk1"/>
                </a:solidFill>
                <a:latin typeface="Candara" panose="020E0502030303020204" pitchFamily="34" charset="0"/>
              </a:rPr>
              <a:t>is </a:t>
            </a:r>
            <a:r>
              <a:rPr lang="en-US" sz="2000" b="1" dirty="0">
                <a:solidFill>
                  <a:schemeClr val="dk1"/>
                </a:solidFill>
                <a:latin typeface="Candara" panose="020E0502030303020204" pitchFamily="34" charset="0"/>
              </a:rPr>
              <a:t>50 km</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Operates</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over 2.5 to 2.686 GHz band</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Could operate on </a:t>
            </a:r>
            <a:r>
              <a:rPr lang="en-US" sz="2000" b="1" dirty="0">
                <a:solidFill>
                  <a:srgbClr val="0070C0"/>
                </a:solidFill>
                <a:latin typeface="Candara" panose="020E0502030303020204" pitchFamily="34" charset="0"/>
              </a:rPr>
              <a:t>multichannels </a:t>
            </a:r>
            <a:r>
              <a:rPr lang="en-US" sz="2000" dirty="0">
                <a:solidFill>
                  <a:schemeClr val="dk1"/>
                </a:solidFill>
                <a:latin typeface="Candara" panose="020E0502030303020204" pitchFamily="34" charset="0"/>
              </a:rPr>
              <a:t>and hence </a:t>
            </a:r>
            <a:r>
              <a:rPr lang="en-US" sz="2000" dirty="0" smtClean="0">
                <a:solidFill>
                  <a:schemeClr val="dk1"/>
                </a:solidFill>
                <a:latin typeface="Candara" panose="020E0502030303020204" pitchFamily="34" charset="0"/>
              </a:rPr>
              <a:t>capable</a:t>
            </a: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of </a:t>
            </a:r>
            <a:r>
              <a:rPr lang="en-US" sz="2000" b="1" dirty="0">
                <a:solidFill>
                  <a:srgbClr val="0070C0"/>
                </a:solidFill>
                <a:latin typeface="Candara" panose="020E0502030303020204" pitchFamily="34" charset="0"/>
              </a:rPr>
              <a:t>providing 2-way </a:t>
            </a:r>
            <a:r>
              <a:rPr lang="en-US" sz="2000" b="1" dirty="0" smtClean="0">
                <a:solidFill>
                  <a:srgbClr val="0070C0"/>
                </a:solidFill>
                <a:latin typeface="Candara" panose="020E0502030303020204" pitchFamily="34" charset="0"/>
              </a:rPr>
              <a:t>high-speed communication</a:t>
            </a:r>
            <a:endParaRPr lang="en-US" sz="2000" b="1" dirty="0">
              <a:solidFill>
                <a:srgbClr val="0070C0"/>
              </a:solidFill>
              <a:latin typeface="Candara" panose="020E0502030303020204" pitchFamily="34" charset="0"/>
            </a:endParaRP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An </a:t>
            </a:r>
            <a:r>
              <a:rPr lang="en-US" sz="2000" b="1" dirty="0">
                <a:solidFill>
                  <a:schemeClr val="dk1"/>
                </a:solidFill>
                <a:latin typeface="Candara" panose="020E0502030303020204" pitchFamily="34" charset="0"/>
              </a:rPr>
              <a:t>implementation </a:t>
            </a:r>
            <a:r>
              <a:rPr lang="en-US" sz="2000" dirty="0">
                <a:solidFill>
                  <a:schemeClr val="dk1"/>
                </a:solidFill>
                <a:latin typeface="Candara" panose="020E0502030303020204" pitchFamily="34" charset="0"/>
              </a:rPr>
              <a:t>using </a:t>
            </a:r>
            <a:r>
              <a:rPr lang="en-US" sz="2000" b="1" dirty="0">
                <a:solidFill>
                  <a:schemeClr val="dk1"/>
                </a:solidFill>
                <a:latin typeface="Candara" panose="020E0502030303020204" pitchFamily="34" charset="0"/>
              </a:rPr>
              <a:t>cable modem equipment </a:t>
            </a:r>
            <a:r>
              <a:rPr lang="en-US" sz="2000" dirty="0" smtClean="0">
                <a:solidFill>
                  <a:schemeClr val="dk1"/>
                </a:solidFill>
                <a:latin typeface="Candara" panose="020E0502030303020204" pitchFamily="34" charset="0"/>
              </a:rPr>
              <a:t>at </a:t>
            </a:r>
            <a:r>
              <a:rPr lang="en-US" sz="2000" b="1" dirty="0">
                <a:solidFill>
                  <a:schemeClr val="dk1"/>
                </a:solidFill>
                <a:latin typeface="Candara" panose="020E0502030303020204" pitchFamily="34" charset="0"/>
              </a:rPr>
              <a:t>both ends </a:t>
            </a:r>
          </a:p>
        </p:txBody>
      </p:sp>
      <p:cxnSp>
        <p:nvCxnSpPr>
          <p:cNvPr id="314" name="Shape 314"/>
          <p:cNvCxnSpPr/>
          <p:nvPr/>
        </p:nvCxnSpPr>
        <p:spPr>
          <a:xfrm>
            <a:off x="228599"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315" name="Shape 315"/>
          <p:cNvSpPr txBox="1"/>
          <p:nvPr/>
        </p:nvSpPr>
        <p:spPr>
          <a:xfrm>
            <a:off x="0"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2" name="TextBox 1"/>
          <p:cNvSpPr txBox="1"/>
          <p:nvPr/>
        </p:nvSpPr>
        <p:spPr>
          <a:xfrm>
            <a:off x="6067230" y="220688"/>
            <a:ext cx="5981335" cy="7017306"/>
          </a:xfrm>
          <a:prstGeom prst="rect">
            <a:avLst/>
          </a:prstGeom>
          <a:noFill/>
        </p:spPr>
        <p:txBody>
          <a:bodyPr wrap="square" rtlCol="0">
            <a:spAutoFit/>
          </a:bodyPr>
          <a:lstStyle/>
          <a:p>
            <a:r>
              <a:rPr lang="en-US" sz="1800" b="1" dirty="0" smtClean="0">
                <a:solidFill>
                  <a:srgbClr val="0070C0"/>
                </a:solidFill>
                <a:latin typeface="Candara" panose="020E0502030303020204" pitchFamily="34" charset="0"/>
              </a:rPr>
              <a:t>Multipoint multichannel distribution service</a:t>
            </a:r>
            <a:r>
              <a:rPr lang="en-US" sz="1800" dirty="0" smtClean="0">
                <a:latin typeface="Candara" panose="020E0502030303020204" pitchFamily="34" charset="0"/>
              </a:rPr>
              <a:t> (</a:t>
            </a:r>
            <a:r>
              <a:rPr lang="en-US" sz="1800" b="1" dirty="0" smtClean="0">
                <a:solidFill>
                  <a:srgbClr val="0070C0"/>
                </a:solidFill>
                <a:latin typeface="Candara" panose="020E0502030303020204" pitchFamily="34" charset="0"/>
              </a:rPr>
              <a:t>MMDS</a:t>
            </a:r>
            <a:r>
              <a:rPr lang="en-US" sz="1800" dirty="0" smtClean="0">
                <a:latin typeface="Candara" panose="020E0502030303020204" pitchFamily="34" charset="0"/>
              </a:rPr>
              <a:t>) is based on </a:t>
            </a:r>
            <a:r>
              <a:rPr lang="en-US" sz="1800" b="1" dirty="0" smtClean="0">
                <a:solidFill>
                  <a:srgbClr val="0070C0"/>
                </a:solidFill>
                <a:latin typeface="Candara" panose="020E0502030303020204" pitchFamily="34" charset="0"/>
              </a:rPr>
              <a:t>point-to-multipoint network </a:t>
            </a:r>
            <a:r>
              <a:rPr lang="en-US" sz="1800" b="1" dirty="0">
                <a:solidFill>
                  <a:srgbClr val="0070C0"/>
                </a:solidFill>
                <a:latin typeface="Candara" panose="020E0502030303020204" pitchFamily="34" charset="0"/>
              </a:rPr>
              <a:t>architecture</a:t>
            </a:r>
            <a:r>
              <a:rPr lang="en-US" sz="1800" b="1" dirty="0" smtClean="0">
                <a:solidFill>
                  <a:srgbClr val="0070C0"/>
                </a:solidFill>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We can visualize </a:t>
            </a:r>
            <a:r>
              <a:rPr lang="en-US" sz="1800" dirty="0" smtClean="0">
                <a:latin typeface="Candara" panose="020E0502030303020204" pitchFamily="34" charset="0"/>
              </a:rPr>
              <a:t>the </a:t>
            </a:r>
            <a:r>
              <a:rPr lang="en-US" sz="1800" b="1" dirty="0" smtClean="0">
                <a:solidFill>
                  <a:srgbClr val="0070C0"/>
                </a:solidFill>
                <a:latin typeface="Candara" panose="020E0502030303020204" pitchFamily="34" charset="0"/>
              </a:rPr>
              <a:t>MMDS </a:t>
            </a:r>
            <a:r>
              <a:rPr lang="en-US" sz="1800" b="1" dirty="0">
                <a:solidFill>
                  <a:srgbClr val="0070C0"/>
                </a:solidFill>
                <a:latin typeface="Candara" panose="020E0502030303020204" pitchFamily="34" charset="0"/>
              </a:rPr>
              <a:t>system </a:t>
            </a:r>
            <a:r>
              <a:rPr lang="en-US" sz="1800" dirty="0">
                <a:latin typeface="Candara" panose="020E0502030303020204" pitchFamily="34" charset="0"/>
              </a:rPr>
              <a:t>as the </a:t>
            </a:r>
            <a:r>
              <a:rPr lang="en-US" sz="1800" b="1" dirty="0">
                <a:latin typeface="Candara" panose="020E0502030303020204" pitchFamily="34" charset="0"/>
              </a:rPr>
              <a:t>cable modem system</a:t>
            </a:r>
            <a:r>
              <a:rPr lang="en-US" sz="1800" dirty="0">
                <a:latin typeface="Candara" panose="020E0502030303020204" pitchFamily="34" charset="0"/>
              </a:rPr>
              <a:t> with the </a:t>
            </a:r>
            <a:r>
              <a:rPr lang="en-US" sz="1800" b="1" dirty="0">
                <a:latin typeface="Candara" panose="020E0502030303020204" pitchFamily="34" charset="0"/>
              </a:rPr>
              <a:t>HFC</a:t>
            </a:r>
            <a:r>
              <a:rPr lang="en-US" sz="1800" dirty="0">
                <a:latin typeface="Candara" panose="020E0502030303020204" pitchFamily="34" charset="0"/>
              </a:rPr>
              <a:t> medium replaced by </a:t>
            </a:r>
            <a:r>
              <a:rPr lang="en-US" sz="1800" b="1" dirty="0">
                <a:latin typeface="Candara" panose="020E0502030303020204" pitchFamily="34" charset="0"/>
              </a:rPr>
              <a:t>wireless</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An </a:t>
            </a:r>
            <a:r>
              <a:rPr lang="en-US" sz="1800" b="1" dirty="0">
                <a:solidFill>
                  <a:srgbClr val="0070C0"/>
                </a:solidFill>
                <a:latin typeface="Candara" panose="020E0502030303020204" pitchFamily="34" charset="0"/>
              </a:rPr>
              <a:t>MMDS broadband system </a:t>
            </a:r>
            <a:r>
              <a:rPr lang="en-US" sz="1800" dirty="0">
                <a:latin typeface="Candara" panose="020E0502030303020204" pitchFamily="34" charset="0"/>
              </a:rPr>
              <a:t>shown </a:t>
            </a:r>
            <a:r>
              <a:rPr lang="en-US" sz="1800" dirty="0" smtClean="0">
                <a:latin typeface="Candara" panose="020E0502030303020204" pitchFamily="34" charset="0"/>
              </a:rPr>
              <a:t>in </a:t>
            </a:r>
            <a:r>
              <a:rPr lang="en-US" sz="1800" b="1" dirty="0" smtClean="0">
                <a:latin typeface="Candara" panose="020E0502030303020204" pitchFamily="34" charset="0"/>
              </a:rPr>
              <a:t>Figure </a:t>
            </a:r>
            <a:r>
              <a:rPr lang="en-US" sz="1800" b="1" dirty="0">
                <a:latin typeface="Candara" panose="020E0502030303020204" pitchFamily="34" charset="0"/>
              </a:rPr>
              <a:t>14.10 </a:t>
            </a:r>
            <a:r>
              <a:rPr lang="en-US" sz="1800" dirty="0">
                <a:latin typeface="Candara" panose="020E0502030303020204" pitchFamily="34" charset="0"/>
              </a:rPr>
              <a:t>comprises a </a:t>
            </a:r>
            <a:r>
              <a:rPr lang="en-US" sz="1800" b="1" dirty="0">
                <a:latin typeface="Candara" panose="020E0502030303020204" pitchFamily="34" charset="0"/>
              </a:rPr>
              <a:t>head end.</a:t>
            </a:r>
            <a:r>
              <a:rPr lang="en-US" sz="1800" dirty="0">
                <a:latin typeface="Candara" panose="020E0502030303020204" pitchFamily="34" charset="0"/>
              </a:rPr>
              <a:t> which is the </a:t>
            </a:r>
            <a:r>
              <a:rPr lang="en-US" sz="1800" b="1" dirty="0" smtClean="0">
                <a:solidFill>
                  <a:srgbClr val="0070C0"/>
                </a:solidFill>
                <a:latin typeface="Candara" panose="020E0502030303020204" pitchFamily="34" charset="0"/>
              </a:rPr>
              <a:t>BS</a:t>
            </a:r>
            <a:r>
              <a:rPr lang="en-US" sz="1800" dirty="0" smtClean="0">
                <a:latin typeface="Candara" panose="020E0502030303020204" pitchFamily="34" charset="0"/>
              </a:rPr>
              <a:t>, </a:t>
            </a:r>
            <a:r>
              <a:rPr lang="en-US" sz="1800" dirty="0" smtClean="0">
                <a:solidFill>
                  <a:srgbClr val="0070C0"/>
                </a:solidFill>
                <a:latin typeface="Candara" panose="020E0502030303020204" pitchFamily="34" charset="0"/>
              </a:rPr>
              <a:t>antennas</a:t>
            </a:r>
            <a:r>
              <a:rPr lang="en-US" sz="1800" dirty="0" smtClean="0">
                <a:latin typeface="Candara" panose="020E0502030303020204" pitchFamily="34" charset="0"/>
              </a:rPr>
              <a:t> </a:t>
            </a:r>
            <a:r>
              <a:rPr lang="en-US" sz="1800" dirty="0">
                <a:latin typeface="Candara" panose="020E0502030303020204" pitchFamily="34" charset="0"/>
              </a:rPr>
              <a:t>at the head end and at the </a:t>
            </a:r>
            <a:r>
              <a:rPr lang="en-US" sz="1800" b="1" dirty="0">
                <a:latin typeface="Candara" panose="020E0502030303020204" pitchFamily="34" charset="0"/>
              </a:rPr>
              <a:t>SS</a:t>
            </a:r>
            <a:r>
              <a:rPr lang="en-US" sz="1800" dirty="0">
                <a:latin typeface="Candara" panose="020E0502030303020204" pitchFamily="34" charset="0"/>
              </a:rPr>
              <a:t>, </a:t>
            </a:r>
            <a:r>
              <a:rPr lang="en-US" sz="1800" b="1" dirty="0">
                <a:solidFill>
                  <a:srgbClr val="996633"/>
                </a:solidFill>
                <a:latin typeface="Candara" panose="020E0502030303020204" pitchFamily="34" charset="0"/>
              </a:rPr>
              <a:t>transreceivers that convert the baseband signal to </a:t>
            </a:r>
            <a:r>
              <a:rPr lang="en-US" sz="1800" b="1" dirty="0" smtClean="0">
                <a:solidFill>
                  <a:srgbClr val="996633"/>
                </a:solidFill>
                <a:latin typeface="Candara" panose="020E0502030303020204" pitchFamily="34" charset="0"/>
              </a:rPr>
              <a:t>the microwave </a:t>
            </a:r>
            <a:r>
              <a:rPr lang="en-US" sz="1800" b="1" dirty="0">
                <a:solidFill>
                  <a:srgbClr val="996633"/>
                </a:solidFill>
                <a:latin typeface="Candara" panose="020E0502030303020204" pitchFamily="34" charset="0"/>
              </a:rPr>
              <a:t>signal</a:t>
            </a:r>
            <a:r>
              <a:rPr lang="en-US" sz="1800" dirty="0">
                <a:latin typeface="Candara" panose="020E0502030303020204" pitchFamily="34" charset="0"/>
              </a:rPr>
              <a:t>, and the cable modem at the subscriber end that converts </a:t>
            </a:r>
            <a:r>
              <a:rPr lang="en-US" sz="1800" b="1" dirty="0" smtClean="0">
                <a:latin typeface="Candara" panose="020E0502030303020204" pitchFamily="34" charset="0"/>
              </a:rPr>
              <a:t>DOCSIS+</a:t>
            </a:r>
            <a:r>
              <a:rPr lang="en-US" sz="1800" dirty="0" smtClean="0">
                <a:latin typeface="Candara" panose="020E0502030303020204" pitchFamily="34" charset="0"/>
              </a:rPr>
              <a:t> protocol </a:t>
            </a:r>
            <a:r>
              <a:rPr lang="en-US" sz="1800" dirty="0">
                <a:latin typeface="Candara" panose="020E0502030303020204" pitchFamily="34" charset="0"/>
              </a:rPr>
              <a:t>to </a:t>
            </a:r>
            <a:r>
              <a:rPr lang="en-US" sz="1800" b="1" dirty="0">
                <a:latin typeface="Candara" panose="020E0502030303020204" pitchFamily="34" charset="0"/>
              </a:rPr>
              <a:t>Ethernet</a:t>
            </a:r>
            <a:r>
              <a:rPr lang="en-US" sz="1800" dirty="0">
                <a:latin typeface="Candara" panose="020E0502030303020204" pitchFamily="34" charset="0"/>
              </a:rPr>
              <a:t> protocol for a </a:t>
            </a:r>
            <a:r>
              <a:rPr lang="en-US" sz="1800" b="1" dirty="0">
                <a:latin typeface="Candara" panose="020E0502030303020204" pitchFamily="34" charset="0"/>
              </a:rPr>
              <a:t>CPE</a:t>
            </a:r>
            <a:r>
              <a:rPr lang="en-US" sz="1800" dirty="0">
                <a:latin typeface="Candara" panose="020E0502030303020204" pitchFamily="34" charset="0"/>
              </a:rPr>
              <a:t> distribution network. </a:t>
            </a:r>
            <a:endParaRPr lang="en-US" sz="1800" dirty="0" smtClean="0">
              <a:latin typeface="Candara" panose="020E0502030303020204" pitchFamily="34" charset="0"/>
            </a:endParaRPr>
          </a:p>
          <a:p>
            <a:r>
              <a:rPr lang="en-US" sz="1800" dirty="0" smtClean="0">
                <a:latin typeface="Candara" panose="020E0502030303020204" pitchFamily="34" charset="0"/>
              </a:rPr>
              <a:t>The </a:t>
            </a:r>
            <a:r>
              <a:rPr lang="en-US" sz="1800" b="1" dirty="0">
                <a:solidFill>
                  <a:srgbClr val="996633"/>
                </a:solidFill>
                <a:latin typeface="Candara" panose="020E0502030303020204" pitchFamily="34" charset="0"/>
              </a:rPr>
              <a:t>range</a:t>
            </a:r>
            <a:r>
              <a:rPr lang="en-US" sz="1800" dirty="0">
                <a:solidFill>
                  <a:srgbClr val="996633"/>
                </a:solidFill>
                <a:latin typeface="Candara" panose="020E0502030303020204" pitchFamily="34" charset="0"/>
              </a:rPr>
              <a:t> </a:t>
            </a:r>
            <a:r>
              <a:rPr lang="en-US" sz="1800" dirty="0">
                <a:latin typeface="Candara" panose="020E0502030303020204" pitchFamily="34" charset="0"/>
              </a:rPr>
              <a:t>of a </a:t>
            </a:r>
            <a:r>
              <a:rPr lang="en-US" sz="1800" b="1" dirty="0">
                <a:latin typeface="Candara" panose="020E0502030303020204" pitchFamily="34" charset="0"/>
              </a:rPr>
              <a:t>BS</a:t>
            </a:r>
            <a:r>
              <a:rPr lang="en-US" sz="1800" dirty="0">
                <a:latin typeface="Candara" panose="020E0502030303020204" pitchFamily="34" charset="0"/>
              </a:rPr>
              <a:t> is about </a:t>
            </a:r>
            <a:r>
              <a:rPr lang="en-US" sz="1800" dirty="0" smtClean="0">
                <a:latin typeface="Candara" panose="020E0502030303020204" pitchFamily="34" charset="0"/>
              </a:rPr>
              <a:t>25 kilometers</a:t>
            </a:r>
            <a:r>
              <a:rPr lang="en-US" sz="1800" dirty="0">
                <a:latin typeface="Candara" panose="020E0502030303020204" pitchFamily="34" charset="0"/>
              </a:rPr>
              <a:t>, and hence BSs are separated by about 50 kilometers. The broadband signal </a:t>
            </a:r>
            <a:r>
              <a:rPr lang="en-US" sz="1800" dirty="0" smtClean="0">
                <a:latin typeface="Candara" panose="020E0502030303020204" pitchFamily="34" charset="0"/>
              </a:rPr>
              <a:t>is brought </a:t>
            </a:r>
            <a:r>
              <a:rPr lang="en-US" sz="1800" dirty="0">
                <a:latin typeface="Candara" panose="020E0502030303020204" pitchFamily="34" charset="0"/>
              </a:rPr>
              <a:t>to the </a:t>
            </a:r>
            <a:r>
              <a:rPr lang="en-US" sz="1800" b="1" dirty="0">
                <a:latin typeface="Candara" panose="020E0502030303020204" pitchFamily="34" charset="0"/>
              </a:rPr>
              <a:t>BSs</a:t>
            </a:r>
            <a:r>
              <a:rPr lang="en-US" sz="1800" dirty="0">
                <a:latin typeface="Candara" panose="020E0502030303020204" pitchFamily="34" charset="0"/>
              </a:rPr>
              <a:t> via </a:t>
            </a:r>
            <a:r>
              <a:rPr lang="en-US" sz="1800" b="1" dirty="0">
                <a:latin typeface="Candara" panose="020E0502030303020204" pitchFamily="34" charset="0"/>
              </a:rPr>
              <a:t>WAN</a:t>
            </a:r>
            <a:r>
              <a:rPr lang="en-US" sz="1800" dirty="0">
                <a:latin typeface="Candara" panose="020E0502030303020204" pitchFamily="34" charset="0"/>
              </a:rPr>
              <a:t> or </a:t>
            </a:r>
            <a:r>
              <a:rPr lang="en-US" sz="1800" b="1" dirty="0">
                <a:latin typeface="Candara" panose="020E0502030303020204" pitchFamily="34" charset="0"/>
              </a:rPr>
              <a:t>MAN</a:t>
            </a:r>
            <a:r>
              <a:rPr lang="en-US" sz="1800" dirty="0">
                <a:latin typeface="Candara" panose="020E0502030303020204" pitchFamily="34" charset="0"/>
              </a:rPr>
              <a:t>. The range can be extended by having repeater </a:t>
            </a:r>
            <a:r>
              <a:rPr lang="en-US" sz="1800" dirty="0" smtClean="0">
                <a:latin typeface="Candara" panose="020E0502030303020204" pitchFamily="34" charset="0"/>
              </a:rPr>
              <a:t>stations, which </a:t>
            </a:r>
            <a:r>
              <a:rPr lang="en-US" sz="1800" dirty="0">
                <a:latin typeface="Candara" panose="020E0502030303020204" pitchFamily="34" charset="0"/>
              </a:rPr>
              <a:t>enables low-powered systems to be used at the SS.</a:t>
            </a:r>
          </a:p>
          <a:p>
            <a:endParaRPr lang="en-US" sz="1800" dirty="0">
              <a:latin typeface="Candara" panose="020E0502030303020204" pitchFamily="34" charset="0"/>
            </a:endParaRPr>
          </a:p>
          <a:p>
            <a:r>
              <a:rPr lang="en-US" sz="1800" b="1" dirty="0">
                <a:solidFill>
                  <a:srgbClr val="996633"/>
                </a:solidFill>
                <a:latin typeface="Candara" panose="020E0502030303020204" pitchFamily="34" charset="0"/>
              </a:rPr>
              <a:t>Downstream propagation </a:t>
            </a:r>
            <a:r>
              <a:rPr lang="en-US" sz="1800" dirty="0">
                <a:latin typeface="Candara" panose="020E0502030303020204" pitchFamily="34" charset="0"/>
              </a:rPr>
              <a:t>is </a:t>
            </a:r>
            <a:r>
              <a:rPr lang="en-US" sz="1800" b="1" dirty="0">
                <a:latin typeface="Candara" panose="020E0502030303020204" pitchFamily="34" charset="0"/>
              </a:rPr>
              <a:t>TDM broadcast mode </a:t>
            </a:r>
            <a:r>
              <a:rPr lang="en-US" sz="1800" dirty="0">
                <a:latin typeface="Candara" panose="020E0502030303020204" pitchFamily="34" charset="0"/>
              </a:rPr>
              <a:t>and </a:t>
            </a:r>
            <a:r>
              <a:rPr lang="en-US" sz="1800" b="1" dirty="0">
                <a:solidFill>
                  <a:srgbClr val="996633"/>
                </a:solidFill>
                <a:latin typeface="Candara" panose="020E0502030303020204" pitchFamily="34" charset="0"/>
              </a:rPr>
              <a:t>upstream</a:t>
            </a:r>
            <a:r>
              <a:rPr lang="en-US" sz="1800" dirty="0">
                <a:latin typeface="Candara" panose="020E0502030303020204" pitchFamily="34" charset="0"/>
              </a:rPr>
              <a:t> is </a:t>
            </a:r>
            <a:r>
              <a:rPr lang="en-US" sz="1800" b="1" dirty="0">
                <a:latin typeface="Candara" panose="020E0502030303020204" pitchFamily="34" charset="0"/>
              </a:rPr>
              <a:t>TDMA </a:t>
            </a:r>
            <a:r>
              <a:rPr lang="en-US" sz="1800" b="1" dirty="0" smtClean="0">
                <a:latin typeface="Candara" panose="020E0502030303020204" pitchFamily="34" charset="0"/>
              </a:rPr>
              <a:t>transmission</a:t>
            </a:r>
            <a:r>
              <a:rPr lang="en-US" sz="1800" dirty="0" smtClean="0">
                <a:latin typeface="Candara" panose="020E0502030303020204" pitchFamily="34" charset="0"/>
              </a:rPr>
              <a:t>. </a:t>
            </a:r>
          </a:p>
          <a:p>
            <a:r>
              <a:rPr lang="en-US" sz="1800" b="1" dirty="0" smtClean="0">
                <a:solidFill>
                  <a:srgbClr val="996633"/>
                </a:solidFill>
                <a:latin typeface="Candara" panose="020E0502030303020204" pitchFamily="34" charset="0"/>
              </a:rPr>
              <a:t>Downstream</a:t>
            </a:r>
            <a:r>
              <a:rPr lang="en-US" sz="1800" dirty="0" smtClean="0">
                <a:latin typeface="Candara" panose="020E0502030303020204" pitchFamily="34" charset="0"/>
              </a:rPr>
              <a:t> </a:t>
            </a:r>
            <a:r>
              <a:rPr lang="en-US" sz="1800" dirty="0">
                <a:latin typeface="Candara" panose="020E0502030303020204" pitchFamily="34" charset="0"/>
              </a:rPr>
              <a:t>modulation is </a:t>
            </a:r>
            <a:r>
              <a:rPr lang="en-US" sz="1800" b="1" dirty="0">
                <a:solidFill>
                  <a:srgbClr val="0070C0"/>
                </a:solidFill>
                <a:latin typeface="Candara" panose="020E0502030303020204" pitchFamily="34" charset="0"/>
              </a:rPr>
              <a:t>QAM</a:t>
            </a:r>
            <a:r>
              <a:rPr lang="en-US" sz="1800" dirty="0">
                <a:solidFill>
                  <a:srgbClr val="0070C0"/>
                </a:solidFill>
                <a:latin typeface="Candara" panose="020E0502030303020204" pitchFamily="34" charset="0"/>
              </a:rPr>
              <a:t> </a:t>
            </a:r>
            <a:r>
              <a:rPr lang="en-US" sz="1800" dirty="0">
                <a:latin typeface="Candara" panose="020E0502030303020204" pitchFamily="34" charset="0"/>
              </a:rPr>
              <a:t>and </a:t>
            </a:r>
            <a:r>
              <a:rPr lang="en-US" sz="1800" b="1" dirty="0">
                <a:solidFill>
                  <a:srgbClr val="996633"/>
                </a:solidFill>
                <a:latin typeface="Candara" panose="020E0502030303020204" pitchFamily="34" charset="0"/>
              </a:rPr>
              <a:t>upstream</a:t>
            </a:r>
            <a:r>
              <a:rPr lang="en-US" sz="1800" dirty="0">
                <a:latin typeface="Candara" panose="020E0502030303020204" pitchFamily="34" charset="0"/>
              </a:rPr>
              <a:t> is </a:t>
            </a:r>
            <a:r>
              <a:rPr lang="en-US" sz="1800" b="1" dirty="0">
                <a:solidFill>
                  <a:srgbClr val="0070C0"/>
                </a:solidFill>
                <a:latin typeface="Candara" panose="020E0502030303020204" pitchFamily="34" charset="0"/>
              </a:rPr>
              <a:t>QPSK</a:t>
            </a:r>
            <a:r>
              <a:rPr lang="en-US" sz="1800" dirty="0">
                <a:latin typeface="Candara" panose="020E0502030303020204" pitchFamily="34" charset="0"/>
              </a:rPr>
              <a:t>. The system is ideal for </a:t>
            </a:r>
            <a:r>
              <a:rPr lang="en-US" sz="1800" b="1" dirty="0">
                <a:latin typeface="Candara" panose="020E0502030303020204" pitchFamily="34" charset="0"/>
              </a:rPr>
              <a:t>rural </a:t>
            </a:r>
            <a:r>
              <a:rPr lang="en-US" sz="1800" b="1" dirty="0" smtClean="0">
                <a:latin typeface="Candara" panose="020E0502030303020204" pitchFamily="34" charset="0"/>
              </a:rPr>
              <a:t>areas </a:t>
            </a:r>
            <a:r>
              <a:rPr lang="ar-SA" b="1" dirty="0">
                <a:latin typeface="Candara" panose="020E0502030303020204" pitchFamily="34" charset="0"/>
              </a:rPr>
              <a:t>المناطق الريفية</a:t>
            </a:r>
            <a:r>
              <a:rPr lang="en-US" sz="1800" dirty="0" smtClean="0">
                <a:latin typeface="Candara" panose="020E0502030303020204" pitchFamily="34" charset="0"/>
              </a:rPr>
              <a:t>. When </a:t>
            </a:r>
            <a:r>
              <a:rPr lang="en-US" sz="1800" dirty="0">
                <a:latin typeface="Candara" panose="020E0502030303020204" pitchFamily="34" charset="0"/>
              </a:rPr>
              <a:t>it is used in the </a:t>
            </a:r>
            <a:r>
              <a:rPr lang="en-US" sz="1800" b="1" dirty="0">
                <a:latin typeface="Candara" panose="020E0502030303020204" pitchFamily="34" charset="0"/>
              </a:rPr>
              <a:t>metropolitan area</a:t>
            </a:r>
            <a:r>
              <a:rPr lang="en-US" sz="1800" dirty="0">
                <a:latin typeface="Candara" panose="020E0502030303020204" pitchFamily="34" charset="0"/>
              </a:rPr>
              <a:t>, the </a:t>
            </a:r>
            <a:r>
              <a:rPr lang="en-US" sz="1800" b="1" dirty="0">
                <a:latin typeface="Candara" panose="020E0502030303020204" pitchFamily="34" charset="0"/>
              </a:rPr>
              <a:t>LOS</a:t>
            </a:r>
            <a:r>
              <a:rPr lang="en-US" sz="1800" dirty="0">
                <a:latin typeface="Candara" panose="020E0502030303020204" pitchFamily="34" charset="0"/>
              </a:rPr>
              <a:t> is not always good and </a:t>
            </a:r>
            <a:r>
              <a:rPr lang="en-US" sz="1800" b="1" dirty="0">
                <a:latin typeface="Candara" panose="020E0502030303020204" pitchFamily="34" charset="0"/>
              </a:rPr>
              <a:t>OFDM</a:t>
            </a:r>
            <a:r>
              <a:rPr lang="en-US" sz="1800" dirty="0">
                <a:latin typeface="Candara" panose="020E0502030303020204" pitchFamily="34" charset="0"/>
              </a:rPr>
              <a:t> </a:t>
            </a:r>
            <a:r>
              <a:rPr lang="en-US" sz="1800" dirty="0" smtClean="0">
                <a:latin typeface="Candara" panose="020E0502030303020204" pitchFamily="34" charset="0"/>
              </a:rPr>
              <a:t>modulation is </a:t>
            </a:r>
            <a:r>
              <a:rPr lang="en-US" sz="1800" dirty="0">
                <a:latin typeface="Candara" panose="020E0502030303020204" pitchFamily="34" charset="0"/>
              </a:rPr>
              <a:t>used to </a:t>
            </a:r>
            <a:r>
              <a:rPr lang="en-US" sz="1800" b="1" dirty="0">
                <a:latin typeface="Candara" panose="020E0502030303020204" pitchFamily="34" charset="0"/>
              </a:rPr>
              <a:t>mitigate the problem</a:t>
            </a:r>
            <a:r>
              <a:rPr lang="en-US" sz="1800" dirty="0">
                <a:latin typeface="Candara" panose="020E0502030303020204" pitchFamily="34" charset="0"/>
              </a:rPr>
              <a:t>.</a:t>
            </a:r>
          </a:p>
        </p:txBody>
      </p:sp>
      <p:pic>
        <p:nvPicPr>
          <p:cNvPr id="3" name="Picture 2"/>
          <p:cNvPicPr>
            <a:picLocks noChangeAspect="1"/>
          </p:cNvPicPr>
          <p:nvPr/>
        </p:nvPicPr>
        <p:blipFill>
          <a:blip r:embed="rId3"/>
          <a:stretch>
            <a:fillRect/>
          </a:stretch>
        </p:blipFill>
        <p:spPr>
          <a:xfrm>
            <a:off x="800876" y="1054237"/>
            <a:ext cx="5066523" cy="4327386"/>
          </a:xfrm>
          <a:prstGeom prst="rect">
            <a:avLst/>
          </a:prstGeom>
        </p:spPr>
      </p:pic>
      <p:sp>
        <p:nvSpPr>
          <p:cNvPr id="10" name="Rectangle 9"/>
          <p:cNvSpPr/>
          <p:nvPr/>
        </p:nvSpPr>
        <p:spPr>
          <a:xfrm>
            <a:off x="9523070" y="8575584"/>
            <a:ext cx="1931939" cy="307777"/>
          </a:xfrm>
          <a:prstGeom prst="rect">
            <a:avLst/>
          </a:prstGeom>
        </p:spPr>
        <p:txBody>
          <a:bodyPr wrap="none">
            <a:spAutoFit/>
          </a:bodyPr>
          <a:lstStyle/>
          <a:p>
            <a:r>
              <a:rPr lang="en-US" b="1" dirty="0">
                <a:latin typeface="Candara" panose="020E0502030303020204" pitchFamily="34" charset="0"/>
              </a:rPr>
              <a:t>SS</a:t>
            </a:r>
            <a:r>
              <a:rPr lang="en-US" dirty="0">
                <a:latin typeface="Candara" panose="020E0502030303020204" pitchFamily="34" charset="0"/>
              </a:rPr>
              <a:t>  = subscriber station</a:t>
            </a:r>
            <a:endParaRPr lang="ar-SA" dirty="0"/>
          </a:p>
        </p:txBody>
      </p:sp>
      <p:sp>
        <p:nvSpPr>
          <p:cNvPr id="4" name="Oval 3"/>
          <p:cNvSpPr/>
          <p:nvPr/>
        </p:nvSpPr>
        <p:spPr>
          <a:xfrm>
            <a:off x="2779776" y="3633216"/>
            <a:ext cx="597408" cy="4023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228599" y="452436"/>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LMDS </a:t>
            </a:r>
            <a:r>
              <a:rPr lang="en-US" sz="3200" dirty="0">
                <a:solidFill>
                  <a:srgbClr val="0070C0"/>
                </a:solidFill>
              </a:rPr>
              <a:t>Network</a:t>
            </a:r>
          </a:p>
        </p:txBody>
      </p:sp>
      <p:cxnSp>
        <p:nvCxnSpPr>
          <p:cNvPr id="324" name="Shape 324"/>
          <p:cNvCxnSpPr/>
          <p:nvPr/>
        </p:nvCxnSpPr>
        <p:spPr>
          <a:xfrm>
            <a:off x="304799" y="5334000"/>
            <a:ext cx="5638800" cy="0"/>
          </a:xfrm>
          <a:prstGeom prst="straightConnector1">
            <a:avLst/>
          </a:prstGeom>
          <a:noFill/>
          <a:ln w="12700" cap="rnd" cmpd="sng">
            <a:solidFill>
              <a:schemeClr val="dk1"/>
            </a:solidFill>
            <a:prstDash val="solid"/>
            <a:miter/>
            <a:headEnd type="none" w="med" len="med"/>
            <a:tailEnd type="none" w="med" len="med"/>
          </a:ln>
        </p:spPr>
      </p:cxnSp>
      <p:sp>
        <p:nvSpPr>
          <p:cNvPr id="325" name="Shape 325"/>
          <p:cNvSpPr txBox="1"/>
          <p:nvPr/>
        </p:nvSpPr>
        <p:spPr>
          <a:xfrm>
            <a:off x="-304801" y="54102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326" name="Shape 326"/>
          <p:cNvPicPr preferRelativeResize="0"/>
          <p:nvPr/>
        </p:nvPicPr>
        <p:blipFill rotWithShape="1">
          <a:blip r:embed="rId3">
            <a:alphaModFix/>
          </a:blip>
          <a:srcRect/>
          <a:stretch/>
        </p:blipFill>
        <p:spPr>
          <a:xfrm>
            <a:off x="457199" y="1181100"/>
            <a:ext cx="5181600" cy="3881436"/>
          </a:xfrm>
          <a:prstGeom prst="rect">
            <a:avLst/>
          </a:prstGeom>
          <a:noFill/>
          <a:ln>
            <a:noFill/>
          </a:ln>
        </p:spPr>
      </p:pic>
      <p:sp>
        <p:nvSpPr>
          <p:cNvPr id="327" name="Shape 327"/>
          <p:cNvSpPr txBox="1"/>
          <p:nvPr/>
        </p:nvSpPr>
        <p:spPr>
          <a:xfrm>
            <a:off x="228599" y="5867400"/>
            <a:ext cx="6261848" cy="2667000"/>
          </a:xfrm>
          <a:prstGeom prst="rect">
            <a:avLst/>
          </a:prstGeom>
          <a:noFill/>
          <a:ln>
            <a:noFill/>
          </a:ln>
        </p:spPr>
        <p:txBody>
          <a:bodyPr lIns="91425" tIns="45700" rIns="91425" bIns="45700" anchor="t" anchorCtr="0">
            <a:noAutofit/>
          </a:bodyPr>
          <a:lstStyle/>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Point-to-multipoint architecture</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996633"/>
                </a:solidFill>
                <a:latin typeface="Candara" panose="020E0502030303020204" pitchFamily="34" charset="0"/>
              </a:rPr>
              <a:t>Covers</a:t>
            </a:r>
            <a:r>
              <a:rPr lang="en-US" sz="2000" dirty="0">
                <a:solidFill>
                  <a:schemeClr val="dk1"/>
                </a:solidFill>
                <a:latin typeface="Candara" panose="020E0502030303020204" pitchFamily="34" charset="0"/>
              </a:rPr>
              <a:t> 5 km radius; BSUs spaced 10 km apart</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dirty="0">
                <a:solidFill>
                  <a:srgbClr val="0070C0"/>
                </a:solidFill>
                <a:latin typeface="Candara" panose="020E0502030303020204" pitchFamily="34" charset="0"/>
              </a:rPr>
              <a:t>Operates</a:t>
            </a:r>
            <a:r>
              <a:rPr lang="en-US" sz="2000" dirty="0">
                <a:solidFill>
                  <a:schemeClr val="dk1"/>
                </a:solidFill>
                <a:latin typeface="Candara" panose="020E0502030303020204" pitchFamily="34" charset="0"/>
              </a:rPr>
              <a:t> over 27-28.35 and 31-31.3 GHz bands</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Sensitive to rain attenuation</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Deploys </a:t>
            </a:r>
            <a:r>
              <a:rPr lang="en-US" sz="2000" b="1" dirty="0">
                <a:solidFill>
                  <a:schemeClr val="dk1"/>
                </a:solidFill>
                <a:latin typeface="Candara" panose="020E0502030303020204" pitchFamily="34" charset="0"/>
              </a:rPr>
              <a:t>cable modem </a:t>
            </a:r>
            <a:r>
              <a:rPr lang="en-US" sz="2000" dirty="0">
                <a:solidFill>
                  <a:schemeClr val="dk1"/>
                </a:solidFill>
                <a:latin typeface="Candara" panose="020E0502030303020204" pitchFamily="34" charset="0"/>
              </a:rPr>
              <a:t>equipment at </a:t>
            </a:r>
            <a:r>
              <a:rPr lang="en-US" sz="2000" b="1" dirty="0">
                <a:solidFill>
                  <a:schemeClr val="dk1"/>
                </a:solidFill>
                <a:latin typeface="Candara" panose="020E0502030303020204" pitchFamily="34" charset="0"/>
              </a:rPr>
              <a:t>both ends</a:t>
            </a:r>
          </a:p>
        </p:txBody>
      </p:sp>
      <p:cxnSp>
        <p:nvCxnSpPr>
          <p:cNvPr id="328" name="Shape 328"/>
          <p:cNvCxnSpPr/>
          <p:nvPr/>
        </p:nvCxnSpPr>
        <p:spPr>
          <a:xfrm>
            <a:off x="228599"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329" name="Shape 329"/>
          <p:cNvSpPr txBox="1"/>
          <p:nvPr/>
        </p:nvSpPr>
        <p:spPr>
          <a:xfrm>
            <a:off x="0"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2" name="TextBox 1"/>
          <p:cNvSpPr txBox="1"/>
          <p:nvPr/>
        </p:nvSpPr>
        <p:spPr>
          <a:xfrm>
            <a:off x="6490447" y="799147"/>
            <a:ext cx="5349552" cy="6555641"/>
          </a:xfrm>
          <a:prstGeom prst="rect">
            <a:avLst/>
          </a:prstGeom>
          <a:noFill/>
        </p:spPr>
        <p:txBody>
          <a:bodyPr wrap="square" rtlCol="0">
            <a:spAutoFit/>
          </a:bodyPr>
          <a:lstStyle/>
          <a:p>
            <a:pPr>
              <a:spcAft>
                <a:spcPts val="1200"/>
              </a:spcAft>
            </a:pPr>
            <a:r>
              <a:rPr lang="en-US" sz="1800" b="1" dirty="0">
                <a:solidFill>
                  <a:srgbClr val="0070C0"/>
                </a:solidFill>
                <a:latin typeface="Candara" panose="020E0502030303020204" pitchFamily="34" charset="0"/>
              </a:rPr>
              <a:t>Local multipoint distribution</a:t>
            </a:r>
            <a:r>
              <a:rPr lang="en-US" sz="1800" b="1" dirty="0">
                <a:latin typeface="Candara" panose="020E0502030303020204" pitchFamily="34" charset="0"/>
              </a:rPr>
              <a:t> </a:t>
            </a:r>
            <a:r>
              <a:rPr lang="en-US" sz="1800" b="1" dirty="0" smtClean="0">
                <a:solidFill>
                  <a:srgbClr val="0070C0"/>
                </a:solidFill>
                <a:latin typeface="Candara" panose="020E0502030303020204" pitchFamily="34" charset="0"/>
              </a:rPr>
              <a:t>service </a:t>
            </a:r>
            <a:r>
              <a:rPr lang="en-US" sz="1800" dirty="0" smtClean="0">
                <a:latin typeface="Candara" panose="020E0502030303020204" pitchFamily="34" charset="0"/>
              </a:rPr>
              <a:t>(</a:t>
            </a:r>
            <a:r>
              <a:rPr lang="en-US" sz="1800" b="1" dirty="0" smtClean="0">
                <a:solidFill>
                  <a:srgbClr val="0070C0"/>
                </a:solidFill>
                <a:latin typeface="Candara" panose="020E0502030303020204" pitchFamily="34" charset="0"/>
              </a:rPr>
              <a:t>LMDS</a:t>
            </a:r>
            <a:r>
              <a:rPr lang="en-US" sz="1800" dirty="0">
                <a:latin typeface="Candara" panose="020E0502030303020204" pitchFamily="34" charset="0"/>
              </a:rPr>
              <a:t>) is a </a:t>
            </a:r>
            <a:r>
              <a:rPr lang="en-US" sz="1800" b="1" dirty="0">
                <a:latin typeface="Candara" panose="020E0502030303020204" pitchFamily="34" charset="0"/>
              </a:rPr>
              <a:t>last-mile broadband access network </a:t>
            </a:r>
            <a:r>
              <a:rPr lang="en-US" sz="1800" dirty="0" smtClean="0">
                <a:latin typeface="Candara" panose="020E0502030303020204" pitchFamily="34" charset="0"/>
              </a:rPr>
              <a:t>that operates in the </a:t>
            </a:r>
            <a:r>
              <a:rPr lang="en-US" sz="1800" dirty="0">
                <a:latin typeface="Candara" panose="020E0502030303020204" pitchFamily="34" charset="0"/>
              </a:rPr>
              <a:t>K band spectrum, primarily in the 20-40 GHz band.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The </a:t>
            </a:r>
            <a:r>
              <a:rPr lang="en-US" sz="1800" dirty="0">
                <a:solidFill>
                  <a:srgbClr val="0070C0"/>
                </a:solidFill>
                <a:latin typeface="Candara" panose="020E0502030303020204" pitchFamily="34" charset="0"/>
              </a:rPr>
              <a:t>architecture</a:t>
            </a:r>
            <a:r>
              <a:rPr lang="en-US" sz="1800" dirty="0">
                <a:latin typeface="Candara" panose="020E0502030303020204" pitchFamily="34" charset="0"/>
              </a:rPr>
              <a:t> of </a:t>
            </a:r>
            <a:r>
              <a:rPr lang="en-US" sz="1800" b="1" dirty="0">
                <a:solidFill>
                  <a:srgbClr val="0070C0"/>
                </a:solidFill>
                <a:latin typeface="Candara" panose="020E0502030303020204" pitchFamily="34" charset="0"/>
              </a:rPr>
              <a:t>LMDS</a:t>
            </a:r>
            <a:r>
              <a:rPr lang="en-US" sz="1800" dirty="0">
                <a:latin typeface="Candara" panose="020E0502030303020204" pitchFamily="34" charset="0"/>
              </a:rPr>
              <a:t> is the same as </a:t>
            </a:r>
            <a:r>
              <a:rPr lang="en-US" sz="1800" b="1" dirty="0">
                <a:solidFill>
                  <a:srgbClr val="0070C0"/>
                </a:solidFill>
                <a:latin typeface="Candara" panose="020E0502030303020204" pitchFamily="34" charset="0"/>
              </a:rPr>
              <a:t>MMDS</a:t>
            </a:r>
            <a:r>
              <a:rPr lang="en-US" sz="1800" dirty="0">
                <a:latin typeface="Candara" panose="020E0502030303020204" pitchFamily="34" charset="0"/>
              </a:rPr>
              <a:t>. Its </a:t>
            </a:r>
            <a:r>
              <a:rPr lang="en-US" sz="1800" dirty="0">
                <a:solidFill>
                  <a:srgbClr val="996633"/>
                </a:solidFill>
                <a:latin typeface="Candara" panose="020E0502030303020204" pitchFamily="34" charset="0"/>
              </a:rPr>
              <a:t>range</a:t>
            </a:r>
            <a:r>
              <a:rPr lang="en-US" sz="1800" dirty="0">
                <a:latin typeface="Candara" panose="020E0502030303020204" pitchFamily="34" charset="0"/>
              </a:rPr>
              <a:t> </a:t>
            </a:r>
            <a:r>
              <a:rPr lang="en-US" sz="1800" dirty="0">
                <a:solidFill>
                  <a:srgbClr val="996633"/>
                </a:solidFill>
                <a:latin typeface="Candara" panose="020E0502030303020204" pitchFamily="34" charset="0"/>
              </a:rPr>
              <a:t>is shorter than </a:t>
            </a:r>
            <a:r>
              <a:rPr lang="en-US" sz="1800" dirty="0" smtClean="0">
                <a:solidFill>
                  <a:srgbClr val="996633"/>
                </a:solidFill>
                <a:latin typeface="Candara" panose="020E0502030303020204" pitchFamily="34" charset="0"/>
              </a:rPr>
              <a:t>MMDS</a:t>
            </a:r>
            <a:r>
              <a:rPr lang="en-US" sz="1800" dirty="0" smtClean="0">
                <a:latin typeface="Candara" panose="020E0502030303020204" pitchFamily="34" charset="0"/>
              </a:rPr>
              <a:t>, about </a:t>
            </a:r>
            <a:r>
              <a:rPr lang="en-US" sz="1800" b="1" dirty="0">
                <a:latin typeface="Candara" panose="020E0502030303020204" pitchFamily="34" charset="0"/>
              </a:rPr>
              <a:t>5 kilometers </a:t>
            </a:r>
            <a:r>
              <a:rPr lang="en-US" sz="1800" dirty="0">
                <a:latin typeface="Candara" panose="020E0502030303020204" pitchFamily="34" charset="0"/>
              </a:rPr>
              <a:t>and hence </a:t>
            </a:r>
            <a:r>
              <a:rPr lang="en-US" sz="1800" b="1" dirty="0">
                <a:latin typeface="Candara" panose="020E0502030303020204" pitchFamily="34" charset="0"/>
              </a:rPr>
              <a:t>BSs</a:t>
            </a:r>
            <a:r>
              <a:rPr lang="en-US" sz="1800" dirty="0">
                <a:latin typeface="Candara" panose="020E0502030303020204" pitchFamily="34" charset="0"/>
              </a:rPr>
              <a:t> are separated by about </a:t>
            </a:r>
            <a:r>
              <a:rPr lang="en-US" sz="1800" b="1" dirty="0">
                <a:latin typeface="Candara" panose="020E0502030303020204" pitchFamily="34" charset="0"/>
              </a:rPr>
              <a:t>10 kilometers</a:t>
            </a:r>
            <a:r>
              <a:rPr lang="en-US" sz="1800" dirty="0">
                <a:latin typeface="Candara" panose="020E0502030303020204" pitchFamily="34" charset="0"/>
              </a:rPr>
              <a:t>, as shown in </a:t>
            </a:r>
            <a:r>
              <a:rPr lang="en-US" sz="1800" dirty="0" smtClean="0">
                <a:latin typeface="Candara" panose="020E0502030303020204" pitchFamily="34" charset="0"/>
              </a:rPr>
              <a:t>Figure 14.11</a:t>
            </a:r>
            <a:r>
              <a:rPr lang="en-US" sz="1800" dirty="0">
                <a:latin typeface="Candara" panose="020E0502030303020204" pitchFamily="34" charset="0"/>
              </a:rPr>
              <a:t>.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One </a:t>
            </a:r>
            <a:r>
              <a:rPr lang="en-US" sz="1800" dirty="0">
                <a:latin typeface="Candara" panose="020E0502030303020204" pitchFamily="34" charset="0"/>
              </a:rPr>
              <a:t>reason for the </a:t>
            </a:r>
            <a:r>
              <a:rPr lang="en-US" sz="1800" dirty="0">
                <a:solidFill>
                  <a:srgbClr val="996633"/>
                </a:solidFill>
                <a:latin typeface="Candara" panose="020E0502030303020204" pitchFamily="34" charset="0"/>
              </a:rPr>
              <a:t>range limitation </a:t>
            </a:r>
            <a:r>
              <a:rPr lang="en-US" sz="1800" dirty="0">
                <a:latin typeface="Candara" panose="020E0502030303020204" pitchFamily="34" charset="0"/>
              </a:rPr>
              <a:t>is </a:t>
            </a:r>
            <a:r>
              <a:rPr lang="en-US" sz="1800" dirty="0">
                <a:solidFill>
                  <a:srgbClr val="996633"/>
                </a:solidFill>
                <a:latin typeface="Candara" panose="020E0502030303020204" pitchFamily="34" charset="0"/>
              </a:rPr>
              <a:t>due to the </a:t>
            </a:r>
            <a:r>
              <a:rPr lang="en-US" sz="1800" b="1" dirty="0">
                <a:solidFill>
                  <a:srgbClr val="996633"/>
                </a:solidFill>
                <a:latin typeface="Candara" panose="020E0502030303020204" pitchFamily="34" charset="0"/>
              </a:rPr>
              <a:t>absorption</a:t>
            </a:r>
            <a:r>
              <a:rPr lang="en-US" sz="1800" dirty="0">
                <a:solidFill>
                  <a:srgbClr val="996633"/>
                </a:solidFill>
                <a:latin typeface="Candara" panose="020E0502030303020204" pitchFamily="34" charset="0"/>
              </a:rPr>
              <a:t> </a:t>
            </a:r>
            <a:r>
              <a:rPr lang="en-US" sz="1800" b="1" dirty="0">
                <a:solidFill>
                  <a:srgbClr val="996633"/>
                </a:solidFill>
                <a:latin typeface="Candara" panose="020E0502030303020204" pitchFamily="34" charset="0"/>
              </a:rPr>
              <a:t>of millimeter waves in </a:t>
            </a:r>
            <a:r>
              <a:rPr lang="en-US" sz="1800" b="1" dirty="0" smtClean="0">
                <a:solidFill>
                  <a:srgbClr val="996633"/>
                </a:solidFill>
                <a:latin typeface="Candara" panose="020E0502030303020204" pitchFamily="34" charset="0"/>
              </a:rPr>
              <a:t>the LMDS </a:t>
            </a:r>
            <a:r>
              <a:rPr lang="en-US" sz="1800" b="1" dirty="0">
                <a:solidFill>
                  <a:srgbClr val="996633"/>
                </a:solidFill>
                <a:latin typeface="Candara" panose="020E0502030303020204" pitchFamily="34" charset="0"/>
              </a:rPr>
              <a:t>spectrum</a:t>
            </a:r>
            <a:r>
              <a:rPr lang="en-US" sz="1800" dirty="0">
                <a:solidFill>
                  <a:srgbClr val="996633"/>
                </a:solidFill>
                <a:latin typeface="Candara" panose="020E0502030303020204" pitchFamily="34" charset="0"/>
              </a:rPr>
              <a:t> by </a:t>
            </a:r>
            <a:r>
              <a:rPr lang="en-US" sz="1800" b="1" dirty="0">
                <a:solidFill>
                  <a:srgbClr val="996633"/>
                </a:solidFill>
                <a:latin typeface="Candara" panose="020E0502030303020204" pitchFamily="34" charset="0"/>
              </a:rPr>
              <a:t>precipitation</a:t>
            </a:r>
            <a:r>
              <a:rPr lang="en-US" sz="1800" dirty="0">
                <a:solidFill>
                  <a:srgbClr val="996633"/>
                </a:solidFill>
                <a:latin typeface="Candara" panose="020E0502030303020204" pitchFamily="34" charset="0"/>
              </a:rPr>
              <a:t>.</a:t>
            </a:r>
          </a:p>
          <a:p>
            <a:pPr>
              <a:spcAft>
                <a:spcPts val="1200"/>
              </a:spcAft>
            </a:pPr>
            <a:endParaRPr lang="en-US" sz="1800" dirty="0">
              <a:latin typeface="Candara" panose="020E0502030303020204" pitchFamily="34" charset="0"/>
            </a:endParaRPr>
          </a:p>
          <a:p>
            <a:pPr>
              <a:spcAft>
                <a:spcPts val="1200"/>
              </a:spcAft>
            </a:pPr>
            <a:r>
              <a:rPr lang="en-US" sz="1800" b="1" dirty="0">
                <a:solidFill>
                  <a:srgbClr val="0070C0"/>
                </a:solidFill>
                <a:latin typeface="Candara" panose="020E0502030303020204" pitchFamily="34" charset="0"/>
              </a:rPr>
              <a:t>LMDS</a:t>
            </a:r>
            <a:r>
              <a:rPr lang="en-US" sz="1800" dirty="0">
                <a:solidFill>
                  <a:srgbClr val="0070C0"/>
                </a:solidFill>
                <a:latin typeface="Candara" panose="020E0502030303020204" pitchFamily="34" charset="0"/>
              </a:rPr>
              <a:t> implementation </a:t>
            </a:r>
            <a:r>
              <a:rPr lang="en-US" sz="1800" dirty="0">
                <a:latin typeface="Candara" panose="020E0502030303020204" pitchFamily="34" charset="0"/>
              </a:rPr>
              <a:t>involves a </a:t>
            </a:r>
            <a:r>
              <a:rPr lang="en-US" sz="1800" b="1" dirty="0">
                <a:latin typeface="Candara" panose="020E0502030303020204" pitchFamily="34" charset="0"/>
              </a:rPr>
              <a:t>cluster </a:t>
            </a:r>
            <a:r>
              <a:rPr lang="en-US" sz="1800" dirty="0">
                <a:latin typeface="Candara" panose="020E0502030303020204" pitchFamily="34" charset="0"/>
              </a:rPr>
              <a:t>of </a:t>
            </a:r>
            <a:r>
              <a:rPr lang="en-US" sz="1800" b="1" dirty="0">
                <a:latin typeface="Candara" panose="020E0502030303020204" pitchFamily="34" charset="0"/>
              </a:rPr>
              <a:t>cells </a:t>
            </a:r>
            <a:r>
              <a:rPr lang="en-US" sz="1800" dirty="0">
                <a:latin typeface="Candara" panose="020E0502030303020204" pitchFamily="34" charset="0"/>
              </a:rPr>
              <a:t>with a </a:t>
            </a:r>
            <a:r>
              <a:rPr lang="en-US" sz="1800" b="1" dirty="0">
                <a:latin typeface="Candara" panose="020E0502030303020204" pitchFamily="34" charset="0"/>
              </a:rPr>
              <a:t>BS </a:t>
            </a:r>
            <a:r>
              <a:rPr lang="en-US" sz="1800" dirty="0">
                <a:latin typeface="Candara" panose="020E0502030303020204" pitchFamily="34" charset="0"/>
              </a:rPr>
              <a:t>in </a:t>
            </a:r>
            <a:r>
              <a:rPr lang="en-US" sz="1800" b="1" dirty="0">
                <a:latin typeface="Candara" panose="020E0502030303020204" pitchFamily="34" charset="0"/>
              </a:rPr>
              <a:t>each cell</a:t>
            </a:r>
            <a:r>
              <a:rPr lang="en-US" sz="1800" dirty="0">
                <a:latin typeface="Candara" panose="020E0502030303020204" pitchFamily="34" charset="0"/>
              </a:rPr>
              <a:t>. One of the </a:t>
            </a:r>
            <a:r>
              <a:rPr lang="en-US" sz="1800" b="1" dirty="0">
                <a:latin typeface="Candara" panose="020E0502030303020204" pitchFamily="34" charset="0"/>
              </a:rPr>
              <a:t>BSs</a:t>
            </a:r>
            <a:r>
              <a:rPr lang="en-US" sz="1800" dirty="0">
                <a:latin typeface="Candara" panose="020E0502030303020204" pitchFamily="34" charset="0"/>
              </a:rPr>
              <a:t> </a:t>
            </a:r>
            <a:r>
              <a:rPr lang="en-US" sz="1800" dirty="0" smtClean="0">
                <a:latin typeface="Candara" panose="020E0502030303020204" pitchFamily="34" charset="0"/>
              </a:rPr>
              <a:t>serves as </a:t>
            </a:r>
            <a:r>
              <a:rPr lang="en-US" sz="1800" dirty="0">
                <a:latin typeface="Candara" panose="020E0502030303020204" pitchFamily="34" charset="0"/>
              </a:rPr>
              <a:t>the </a:t>
            </a:r>
            <a:r>
              <a:rPr lang="en-US" sz="1800" b="1" dirty="0">
                <a:latin typeface="Candara" panose="020E0502030303020204" pitchFamily="34" charset="0"/>
              </a:rPr>
              <a:t>coordinating station </a:t>
            </a:r>
            <a:r>
              <a:rPr lang="en-US" sz="1800" dirty="0">
                <a:latin typeface="Candara" panose="020E0502030303020204" pitchFamily="34" charset="0"/>
              </a:rPr>
              <a:t>and acts as the </a:t>
            </a:r>
            <a:r>
              <a:rPr lang="en-US" sz="1800" b="1" dirty="0">
                <a:latin typeface="Candara" panose="020E0502030303020204" pitchFamily="34" charset="0"/>
              </a:rPr>
              <a:t>gateway</a:t>
            </a:r>
            <a:r>
              <a:rPr lang="en-US" sz="1800" dirty="0">
                <a:latin typeface="Candara" panose="020E0502030303020204" pitchFamily="34" charset="0"/>
              </a:rPr>
              <a:t> to external networks. As </a:t>
            </a:r>
            <a:r>
              <a:rPr lang="en-US" sz="1800" dirty="0" smtClean="0">
                <a:latin typeface="Candara" panose="020E0502030303020204" pitchFamily="34" charset="0"/>
              </a:rPr>
              <a:t>in all </a:t>
            </a:r>
            <a:r>
              <a:rPr lang="en-US" sz="1800" dirty="0">
                <a:latin typeface="Candara" panose="020E0502030303020204" pitchFamily="34" charset="0"/>
              </a:rPr>
              <a:t>fixed </a:t>
            </a:r>
            <a:r>
              <a:rPr lang="en-US" sz="1800" dirty="0" smtClean="0">
                <a:latin typeface="Candara" panose="020E0502030303020204" pitchFamily="34" charset="0"/>
              </a:rPr>
              <a:t>BWA networks</a:t>
            </a:r>
            <a:r>
              <a:rPr lang="en-US" sz="1800" dirty="0">
                <a:latin typeface="Candara" panose="020E0502030303020204" pitchFamily="34" charset="0"/>
              </a:rPr>
              <a:t>, inter-cell communication is via WAN or MAN. </a:t>
            </a:r>
            <a:endParaRPr lang="en-US" sz="1800" dirty="0" smtClean="0">
              <a:latin typeface="Candara" panose="020E0502030303020204" pitchFamily="34" charset="0"/>
            </a:endParaRPr>
          </a:p>
          <a:p>
            <a:pPr>
              <a:spcAft>
                <a:spcPts val="1200"/>
              </a:spcAft>
            </a:pPr>
            <a:r>
              <a:rPr lang="en-US" sz="1800" b="1" dirty="0" smtClean="0">
                <a:latin typeface="Candara" panose="020E0502030303020204" pitchFamily="34" charset="0"/>
              </a:rPr>
              <a:t>BS</a:t>
            </a:r>
            <a:r>
              <a:rPr lang="en-US" sz="1800" dirty="0" smtClean="0">
                <a:latin typeface="Candara" panose="020E0502030303020204" pitchFamily="34" charset="0"/>
              </a:rPr>
              <a:t> </a:t>
            </a:r>
            <a:r>
              <a:rPr lang="en-US" sz="1800" dirty="0">
                <a:latin typeface="Candara" panose="020E0502030303020204" pitchFamily="34" charset="0"/>
              </a:rPr>
              <a:t>to </a:t>
            </a:r>
            <a:r>
              <a:rPr lang="en-US" sz="1800" b="1" dirty="0">
                <a:latin typeface="Candara" panose="020E0502030303020204" pitchFamily="34" charset="0"/>
              </a:rPr>
              <a:t>SS</a:t>
            </a:r>
            <a:r>
              <a:rPr lang="en-US" sz="1800" dirty="0">
                <a:latin typeface="Candara" panose="020E0502030303020204" pitchFamily="34" charset="0"/>
              </a:rPr>
              <a:t> communication is </a:t>
            </a:r>
            <a:r>
              <a:rPr lang="en-US" sz="1800" b="1" dirty="0" smtClean="0">
                <a:solidFill>
                  <a:srgbClr val="996633"/>
                </a:solidFill>
                <a:latin typeface="Candara" panose="020E0502030303020204" pitchFamily="34" charset="0"/>
              </a:rPr>
              <a:t>TDM downstream </a:t>
            </a:r>
            <a:r>
              <a:rPr lang="en-US" sz="1800" dirty="0">
                <a:latin typeface="Candara" panose="020E0502030303020204" pitchFamily="34" charset="0"/>
              </a:rPr>
              <a:t>and </a:t>
            </a:r>
            <a:r>
              <a:rPr lang="en-US" sz="1800" b="1" dirty="0">
                <a:solidFill>
                  <a:srgbClr val="996633"/>
                </a:solidFill>
                <a:latin typeface="Candara" panose="020E0502030303020204" pitchFamily="34" charset="0"/>
              </a:rPr>
              <a:t>TDMA upstream</a:t>
            </a:r>
            <a:r>
              <a:rPr lang="en-US" sz="1800" dirty="0">
                <a:latin typeface="Candara" panose="020E0502030303020204" pitchFamily="34" charset="0"/>
              </a:rPr>
              <a:t>. </a:t>
            </a:r>
          </a:p>
          <a:p>
            <a:pPr>
              <a:spcAft>
                <a:spcPts val="1200"/>
              </a:spcAft>
            </a:pPr>
            <a:r>
              <a:rPr lang="en-US" sz="1800" dirty="0">
                <a:latin typeface="Candara" panose="020E0502030303020204" pitchFamily="34" charset="0"/>
              </a:rPr>
              <a:t>However, in </a:t>
            </a:r>
            <a:r>
              <a:rPr lang="en-US" sz="1800" dirty="0">
                <a:solidFill>
                  <a:srgbClr val="0070C0"/>
                </a:solidFill>
                <a:latin typeface="Candara" panose="020E0502030303020204" pitchFamily="34" charset="0"/>
              </a:rPr>
              <a:t>point-to-point uplink connectivity</a:t>
            </a:r>
            <a:r>
              <a:rPr lang="en-US" sz="1800" dirty="0">
                <a:latin typeface="Candara" panose="020E0502030303020204" pitchFamily="34" charset="0"/>
              </a:rPr>
              <a:t>, other technologies like </a:t>
            </a:r>
            <a:r>
              <a:rPr lang="en-US" sz="1800" b="1" dirty="0">
                <a:solidFill>
                  <a:srgbClr val="006600"/>
                </a:solidFill>
                <a:latin typeface="Candara" panose="020E0502030303020204" pitchFamily="34" charset="0"/>
              </a:rPr>
              <a:t>GPRS</a:t>
            </a:r>
            <a:r>
              <a:rPr lang="en-US" sz="1800" dirty="0">
                <a:latin typeface="Candara" panose="020E0502030303020204" pitchFamily="34" charset="0"/>
              </a:rPr>
              <a:t> are also </a:t>
            </a:r>
            <a:r>
              <a:rPr lang="en-US" sz="1800" dirty="0" smtClean="0">
                <a:latin typeface="Candara" panose="020E0502030303020204" pitchFamily="34" charset="0"/>
              </a:rPr>
              <a:t>used. </a:t>
            </a:r>
            <a:endParaRPr lang="en-US" sz="1800" dirty="0">
              <a:latin typeface="Candara" panose="020E0502030303020204" pitchFamily="34" charset="0"/>
            </a:endParaRPr>
          </a:p>
        </p:txBody>
      </p:sp>
      <p:sp>
        <p:nvSpPr>
          <p:cNvPr id="10" name="Oval 9"/>
          <p:cNvSpPr/>
          <p:nvPr/>
        </p:nvSpPr>
        <p:spPr>
          <a:xfrm>
            <a:off x="2584704" y="3645408"/>
            <a:ext cx="597408" cy="4023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152399" y="304800"/>
            <a:ext cx="5638800" cy="9144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MMDS and </a:t>
            </a:r>
            <a:br>
              <a:rPr lang="en-US" sz="3200" b="1" dirty="0">
                <a:solidFill>
                  <a:srgbClr val="0070C0"/>
                </a:solidFill>
              </a:rPr>
            </a:br>
            <a:r>
              <a:rPr lang="en-US" sz="3200" b="1" dirty="0">
                <a:solidFill>
                  <a:srgbClr val="0070C0"/>
                </a:solidFill>
              </a:rPr>
              <a:t>Cable Network Management</a:t>
            </a:r>
          </a:p>
        </p:txBody>
      </p:sp>
      <p:cxnSp>
        <p:nvCxnSpPr>
          <p:cNvPr id="338" name="Shape 338"/>
          <p:cNvCxnSpPr/>
          <p:nvPr/>
        </p:nvCxnSpPr>
        <p:spPr>
          <a:xfrm>
            <a:off x="304799" y="4572000"/>
            <a:ext cx="5638800" cy="0"/>
          </a:xfrm>
          <a:prstGeom prst="straightConnector1">
            <a:avLst/>
          </a:prstGeom>
          <a:noFill/>
          <a:ln w="12700" cap="rnd" cmpd="sng">
            <a:solidFill>
              <a:schemeClr val="dk1"/>
            </a:solidFill>
            <a:prstDash val="solid"/>
            <a:miter/>
            <a:headEnd type="none" w="med" len="med"/>
            <a:tailEnd type="none" w="med" len="med"/>
          </a:ln>
        </p:spPr>
      </p:cxnSp>
      <p:sp>
        <p:nvSpPr>
          <p:cNvPr id="339" name="Shape 339"/>
          <p:cNvSpPr txBox="1"/>
          <p:nvPr/>
        </p:nvSpPr>
        <p:spPr>
          <a:xfrm>
            <a:off x="-304801" y="45720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340" name="Shape 340"/>
          <p:cNvSpPr txBox="1"/>
          <p:nvPr/>
        </p:nvSpPr>
        <p:spPr>
          <a:xfrm>
            <a:off x="152400" y="4953001"/>
            <a:ext cx="6015318" cy="3599328"/>
          </a:xfrm>
          <a:prstGeom prst="rect">
            <a:avLst/>
          </a:prstGeom>
          <a:noFill/>
          <a:ln>
            <a:noFill/>
          </a:ln>
        </p:spPr>
        <p:txBody>
          <a:bodyPr lIns="91425" tIns="45700" rIns="91425" bIns="45700" anchor="t" anchorCtr="0">
            <a:noAutofit/>
          </a:bodyPr>
          <a:lstStyle/>
          <a:p>
            <a:pPr marL="342900" indent="-342900">
              <a:spcAft>
                <a:spcPts val="6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MMDS managed</a:t>
            </a:r>
            <a:r>
              <a:rPr lang="en-US" sz="2000" dirty="0">
                <a:solidFill>
                  <a:schemeClr val="dk1"/>
                </a:solidFill>
                <a:latin typeface="Candara" panose="020E0502030303020204" pitchFamily="34" charset="0"/>
              </a:rPr>
              <a:t> using </a:t>
            </a:r>
            <a:r>
              <a:rPr lang="en-US" sz="2000" b="1" dirty="0">
                <a:solidFill>
                  <a:srgbClr val="0070C0"/>
                </a:solidFill>
                <a:latin typeface="Candara" panose="020E0502030303020204" pitchFamily="34" charset="0"/>
              </a:rPr>
              <a:t>DOCSIS</a:t>
            </a:r>
            <a:r>
              <a:rPr lang="en-US" sz="2000" dirty="0">
                <a:solidFill>
                  <a:schemeClr val="dk1"/>
                </a:solidFill>
                <a:latin typeface="Candara" panose="020E0502030303020204" pitchFamily="34" charset="0"/>
              </a:rPr>
              <a:t> (</a:t>
            </a:r>
            <a:r>
              <a:rPr lang="en-US" sz="2000" dirty="0">
                <a:solidFill>
                  <a:srgbClr val="0070C0"/>
                </a:solidFill>
                <a:latin typeface="Candara" panose="020E0502030303020204" pitchFamily="34" charset="0"/>
              </a:rPr>
              <a:t>Data-Over-    </a:t>
            </a:r>
            <a:br>
              <a:rPr lang="en-US" sz="2000" dirty="0">
                <a:solidFill>
                  <a:srgbClr val="0070C0"/>
                </a:solidFill>
                <a:latin typeface="Candara" panose="020E0502030303020204" pitchFamily="34" charset="0"/>
              </a:rPr>
            </a:br>
            <a:r>
              <a:rPr lang="en-US" sz="2000" dirty="0">
                <a:solidFill>
                  <a:srgbClr val="0070C0"/>
                </a:solidFill>
                <a:latin typeface="Candara" panose="020E0502030303020204" pitchFamily="34" charset="0"/>
              </a:rPr>
              <a:t>  Cable Standard Interface Specifications</a:t>
            </a:r>
            <a:r>
              <a:rPr lang="en-US" sz="2000" dirty="0">
                <a:solidFill>
                  <a:schemeClr val="dk1"/>
                </a:solidFill>
                <a:latin typeface="Candara" panose="020E0502030303020204" pitchFamily="34" charset="0"/>
              </a:rPr>
              <a:t>)</a:t>
            </a:r>
          </a:p>
          <a:p>
            <a:pPr marL="342900" indent="-342900">
              <a:spcAft>
                <a:spcPts val="6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6600"/>
                </a:solidFill>
                <a:latin typeface="Candara" panose="020E0502030303020204" pitchFamily="34" charset="0"/>
              </a:rPr>
              <a:t>Head end:</a:t>
            </a:r>
          </a:p>
          <a:p>
            <a:pPr marL="800100" lvl="1" indent="-342900">
              <a:spcAft>
                <a:spcPts val="6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Signals</a:t>
            </a:r>
            <a:r>
              <a:rPr lang="en-US" sz="2000" dirty="0">
                <a:solidFill>
                  <a:schemeClr val="dk1"/>
                </a:solidFill>
                <a:latin typeface="Candara" panose="020E0502030303020204" pitchFamily="34" charset="0"/>
              </a:rPr>
              <a:t> from </a:t>
            </a:r>
            <a:r>
              <a:rPr lang="en-US" sz="2000" b="1" dirty="0">
                <a:solidFill>
                  <a:schemeClr val="dk1"/>
                </a:solidFill>
                <a:latin typeface="Candara" panose="020E0502030303020204" pitchFamily="34" charset="0"/>
              </a:rPr>
              <a:t>multiple sources </a:t>
            </a:r>
            <a:r>
              <a:rPr lang="en-US" sz="2000" dirty="0">
                <a:solidFill>
                  <a:schemeClr val="dk1"/>
                </a:solidFill>
                <a:latin typeface="Candara" panose="020E0502030303020204" pitchFamily="34" charset="0"/>
              </a:rPr>
              <a:t>multiplexed</a:t>
            </a:r>
          </a:p>
          <a:p>
            <a:pPr marL="800100" lvl="1" indent="-342900">
              <a:spcAft>
                <a:spcPts val="6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Frequency conversion </a:t>
            </a:r>
            <a:r>
              <a:rPr lang="en-US" sz="2000" dirty="0">
                <a:solidFill>
                  <a:schemeClr val="dk1"/>
                </a:solidFill>
                <a:latin typeface="Candara" panose="020E0502030303020204" pitchFamily="34" charset="0"/>
              </a:rPr>
              <a:t>for </a:t>
            </a:r>
            <a:r>
              <a:rPr lang="en-US" sz="2000" b="1" dirty="0">
                <a:solidFill>
                  <a:schemeClr val="dk1"/>
                </a:solidFill>
                <a:latin typeface="Candara" panose="020E0502030303020204" pitchFamily="34" charset="0"/>
              </a:rPr>
              <a:t>local signal </a:t>
            </a:r>
          </a:p>
          <a:p>
            <a:pPr marL="342900" indent="-342900">
              <a:spcAft>
                <a:spcPts val="6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dirty="0">
                <a:solidFill>
                  <a:srgbClr val="0070C0"/>
                </a:solidFill>
                <a:latin typeface="Candara" panose="020E0502030303020204" pitchFamily="34" charset="0"/>
              </a:rPr>
              <a:t>NIU </a:t>
            </a:r>
            <a:r>
              <a:rPr lang="en-US" sz="2000" dirty="0">
                <a:solidFill>
                  <a:schemeClr val="dk1"/>
                </a:solidFill>
                <a:latin typeface="Candara" panose="020E0502030303020204" pitchFamily="34" charset="0"/>
              </a:rPr>
              <a:t>demarcation point between </a:t>
            </a:r>
            <a:r>
              <a:rPr lang="en-US" sz="2000" b="1" dirty="0">
                <a:solidFill>
                  <a:schemeClr val="dk1"/>
                </a:solidFill>
                <a:latin typeface="Candara" panose="020E0502030303020204" pitchFamily="34" charset="0"/>
              </a:rPr>
              <a:t>customer </a:t>
            </a:r>
            <a:r>
              <a:rPr lang="en-US" sz="2000" dirty="0">
                <a:solidFill>
                  <a:schemeClr val="dk1"/>
                </a:solidFill>
                <a:latin typeface="Candara" panose="020E0502030303020204" pitchFamily="34" charset="0"/>
              </a:rPr>
              <a:t>and</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service provider </a:t>
            </a:r>
            <a:r>
              <a:rPr lang="en-US" sz="2000" dirty="0">
                <a:solidFill>
                  <a:schemeClr val="dk1"/>
                </a:solidFill>
                <a:latin typeface="Candara" panose="020E0502030303020204" pitchFamily="34" charset="0"/>
              </a:rPr>
              <a:t>networks</a:t>
            </a:r>
          </a:p>
          <a:p>
            <a:pPr marL="342900" indent="-342900">
              <a:spcAft>
                <a:spcPts val="6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dirty="0">
                <a:solidFill>
                  <a:srgbClr val="0070C0"/>
                </a:solidFill>
                <a:latin typeface="Candara" panose="020E0502030303020204" pitchFamily="34" charset="0"/>
              </a:rPr>
              <a:t>Cable modem</a:t>
            </a:r>
            <a:r>
              <a:rPr lang="en-US" sz="2000" dirty="0">
                <a:solidFill>
                  <a:schemeClr val="dk1"/>
                </a:solidFill>
                <a:latin typeface="Candara" panose="020E0502030303020204" pitchFamily="34" charset="0"/>
              </a:rPr>
              <a:t>: RF-to-Ethernet conversion</a:t>
            </a:r>
          </a:p>
        </p:txBody>
      </p:sp>
      <p:pic>
        <p:nvPicPr>
          <p:cNvPr id="341" name="Shape 341"/>
          <p:cNvPicPr preferRelativeResize="0"/>
          <p:nvPr/>
        </p:nvPicPr>
        <p:blipFill rotWithShape="1">
          <a:blip r:embed="rId3">
            <a:alphaModFix/>
          </a:blip>
          <a:srcRect/>
          <a:stretch/>
        </p:blipFill>
        <p:spPr>
          <a:xfrm>
            <a:off x="-4764" y="1217613"/>
            <a:ext cx="5868986" cy="3344861"/>
          </a:xfrm>
          <a:prstGeom prst="rect">
            <a:avLst/>
          </a:prstGeom>
          <a:noFill/>
          <a:ln>
            <a:noFill/>
          </a:ln>
        </p:spPr>
      </p:pic>
      <p:cxnSp>
        <p:nvCxnSpPr>
          <p:cNvPr id="342" name="Shape 342"/>
          <p:cNvCxnSpPr/>
          <p:nvPr/>
        </p:nvCxnSpPr>
        <p:spPr>
          <a:xfrm>
            <a:off x="228599"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343" name="Shape 343"/>
          <p:cNvSpPr txBox="1"/>
          <p:nvPr/>
        </p:nvSpPr>
        <p:spPr>
          <a:xfrm>
            <a:off x="0"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3" name="TextBox 2"/>
          <p:cNvSpPr txBox="1"/>
          <p:nvPr/>
        </p:nvSpPr>
        <p:spPr>
          <a:xfrm>
            <a:off x="6329083" y="762000"/>
            <a:ext cx="5558118" cy="5016758"/>
          </a:xfrm>
          <a:prstGeom prst="rect">
            <a:avLst/>
          </a:prstGeom>
          <a:noFill/>
        </p:spPr>
        <p:txBody>
          <a:bodyPr wrap="square" rtlCol="0">
            <a:spAutoFit/>
          </a:bodyPr>
          <a:lstStyle/>
          <a:p>
            <a:r>
              <a:rPr lang="en-US" sz="2000" b="1" dirty="0">
                <a:latin typeface="Candara" panose="020E0502030303020204" pitchFamily="34" charset="0"/>
              </a:rPr>
              <a:t>LMDS </a:t>
            </a:r>
            <a:r>
              <a:rPr lang="en-US" sz="2000" dirty="0" smtClean="0">
                <a:latin typeface="Candara" panose="020E0502030303020204" pitchFamily="34" charset="0"/>
              </a:rPr>
              <a:t>and </a:t>
            </a:r>
            <a:r>
              <a:rPr lang="en-US" sz="2000" b="1" dirty="0">
                <a:latin typeface="Candara" panose="020E0502030303020204" pitchFamily="34" charset="0"/>
              </a:rPr>
              <a:t>MMDS </a:t>
            </a:r>
            <a:r>
              <a:rPr lang="en-US" sz="2000" dirty="0" smtClean="0">
                <a:latin typeface="Candara" panose="020E0502030303020204" pitchFamily="34" charset="0"/>
              </a:rPr>
              <a:t>have adapted </a:t>
            </a:r>
            <a:r>
              <a:rPr lang="en-US" sz="2000" dirty="0">
                <a:latin typeface="Candara" panose="020E0502030303020204" pitchFamily="34" charset="0"/>
              </a:rPr>
              <a:t>the </a:t>
            </a:r>
            <a:r>
              <a:rPr lang="en-US" sz="2000" b="1" dirty="0">
                <a:latin typeface="Candara" panose="020E0502030303020204" pitchFamily="34" charset="0"/>
              </a:rPr>
              <a:t>DOCSIS standards </a:t>
            </a:r>
            <a:r>
              <a:rPr lang="en-US" sz="2000" dirty="0">
                <a:latin typeface="Candara" panose="020E0502030303020204" pitchFamily="34" charset="0"/>
              </a:rPr>
              <a:t>from the </a:t>
            </a:r>
            <a:r>
              <a:rPr lang="en-US" sz="2000" b="1" dirty="0">
                <a:latin typeface="Candara" panose="020E0502030303020204" pitchFamily="34" charset="0"/>
              </a:rPr>
              <a:t>cable modem </a:t>
            </a:r>
            <a:r>
              <a:rPr lang="en-US" sz="2000" dirty="0">
                <a:latin typeface="Candara" panose="020E0502030303020204" pitchFamily="34" charset="0"/>
              </a:rPr>
              <a:t>world. </a:t>
            </a:r>
            <a:endParaRPr lang="en-US" sz="2000" dirty="0" smtClean="0">
              <a:latin typeface="Candara" panose="020E0502030303020204" pitchFamily="34" charset="0"/>
            </a:endParaRPr>
          </a:p>
          <a:p>
            <a:r>
              <a:rPr lang="en-US" sz="2000" b="1" dirty="0" smtClean="0">
                <a:latin typeface="Candara" panose="020E0502030303020204" pitchFamily="34" charset="0"/>
              </a:rPr>
              <a:t>DOCSIS</a:t>
            </a:r>
            <a:r>
              <a:rPr lang="en-US" sz="2000" dirty="0" smtClean="0">
                <a:latin typeface="Candara" panose="020E0502030303020204" pitchFamily="34" charset="0"/>
              </a:rPr>
              <a:t> </a:t>
            </a:r>
            <a:r>
              <a:rPr lang="en-US" sz="2000" dirty="0">
                <a:latin typeface="Candara" panose="020E0502030303020204" pitchFamily="34" charset="0"/>
              </a:rPr>
              <a:t>modified for wireless broadband is known as </a:t>
            </a:r>
            <a:r>
              <a:rPr lang="en-US" sz="2000" b="1" dirty="0">
                <a:solidFill>
                  <a:srgbClr val="0070C0"/>
                </a:solidFill>
                <a:latin typeface="Candara" panose="020E0502030303020204" pitchFamily="34" charset="0"/>
              </a:rPr>
              <a:t>DOCSIS+</a:t>
            </a:r>
            <a:r>
              <a:rPr lang="en-US" sz="2000" dirty="0">
                <a:latin typeface="Candara" panose="020E0502030303020204" pitchFamily="34" charset="0"/>
              </a:rPr>
              <a:t>. </a:t>
            </a:r>
            <a:endParaRPr lang="en-US" sz="2000" dirty="0" smtClean="0">
              <a:latin typeface="Candara" panose="020E0502030303020204" pitchFamily="34" charset="0"/>
            </a:endParaRPr>
          </a:p>
          <a:p>
            <a:r>
              <a:rPr lang="en-US" sz="2000" dirty="0" smtClean="0">
                <a:latin typeface="Candara" panose="020E0502030303020204" pitchFamily="34" charset="0"/>
              </a:rPr>
              <a:t>The management of </a:t>
            </a:r>
            <a:r>
              <a:rPr lang="en-US" sz="2000" b="1" dirty="0">
                <a:latin typeface="Candara" panose="020E0502030303020204" pitchFamily="34" charset="0"/>
              </a:rPr>
              <a:t>MMDS</a:t>
            </a:r>
            <a:r>
              <a:rPr lang="en-US" sz="2000" dirty="0">
                <a:latin typeface="Candara" panose="020E0502030303020204" pitchFamily="34" charset="0"/>
              </a:rPr>
              <a:t> and </a:t>
            </a:r>
            <a:r>
              <a:rPr lang="en-US" sz="2000" b="1" dirty="0">
                <a:latin typeface="Candara" panose="020E0502030303020204" pitchFamily="34" charset="0"/>
              </a:rPr>
              <a:t>LMDS</a:t>
            </a:r>
            <a:r>
              <a:rPr lang="en-US" sz="2000" dirty="0">
                <a:latin typeface="Candara" panose="020E0502030303020204" pitchFamily="34" charset="0"/>
              </a:rPr>
              <a:t> </a:t>
            </a:r>
            <a:r>
              <a:rPr lang="en-US" sz="2000" dirty="0" smtClean="0">
                <a:latin typeface="Candara" panose="020E0502030303020204" pitchFamily="34" charset="0"/>
              </a:rPr>
              <a:t>in these </a:t>
            </a:r>
            <a:r>
              <a:rPr lang="en-US" sz="2000" dirty="0">
                <a:latin typeface="Candara" panose="020E0502030303020204" pitchFamily="34" charset="0"/>
              </a:rPr>
              <a:t>cases can be pictured as the </a:t>
            </a:r>
            <a:r>
              <a:rPr lang="en-US" sz="2000" b="1" dirty="0">
                <a:latin typeface="Candara" panose="020E0502030303020204" pitchFamily="34" charset="0"/>
              </a:rPr>
              <a:t>wireless medium </a:t>
            </a:r>
            <a:r>
              <a:rPr lang="en-US" sz="2000" dirty="0">
                <a:latin typeface="Candara" panose="020E0502030303020204" pitchFamily="34" charset="0"/>
              </a:rPr>
              <a:t>replacing </a:t>
            </a:r>
            <a:r>
              <a:rPr lang="en-US" sz="2000" dirty="0" smtClean="0">
                <a:latin typeface="Candara" panose="020E0502030303020204" pitchFamily="34" charset="0"/>
              </a:rPr>
              <a:t>the </a:t>
            </a:r>
            <a:r>
              <a:rPr lang="en-US" sz="2000" b="1" dirty="0" smtClean="0">
                <a:latin typeface="Candara" panose="020E0502030303020204" pitchFamily="34" charset="0"/>
              </a:rPr>
              <a:t>HFC</a:t>
            </a:r>
            <a:r>
              <a:rPr lang="en-US" sz="2000" dirty="0" smtClean="0">
                <a:latin typeface="Candara" panose="020E0502030303020204" pitchFamily="34" charset="0"/>
              </a:rPr>
              <a:t> </a:t>
            </a:r>
            <a:r>
              <a:rPr lang="en-US" sz="2000" dirty="0">
                <a:latin typeface="Candara" panose="020E0502030303020204" pitchFamily="34" charset="0"/>
              </a:rPr>
              <a:t>medium, as shown </a:t>
            </a:r>
            <a:r>
              <a:rPr lang="en-US" sz="2000" dirty="0" smtClean="0">
                <a:latin typeface="Candara" panose="020E0502030303020204" pitchFamily="34" charset="0"/>
              </a:rPr>
              <a:t>in Figure </a:t>
            </a:r>
            <a:r>
              <a:rPr lang="en-US" sz="2000" dirty="0">
                <a:latin typeface="Candara" panose="020E0502030303020204" pitchFamily="34" charset="0"/>
              </a:rPr>
              <a:t>14.12. </a:t>
            </a:r>
            <a:endParaRPr lang="en-US" sz="2000" dirty="0" smtClean="0">
              <a:latin typeface="Candara" panose="020E0502030303020204" pitchFamily="34" charset="0"/>
            </a:endParaRPr>
          </a:p>
          <a:p>
            <a:r>
              <a:rPr lang="en-US" sz="2000" dirty="0" smtClean="0">
                <a:latin typeface="Candara" panose="020E0502030303020204" pitchFamily="34" charset="0"/>
              </a:rPr>
              <a:t>At </a:t>
            </a:r>
            <a:r>
              <a:rPr lang="en-US" sz="2000" dirty="0">
                <a:latin typeface="Candara" panose="020E0502030303020204" pitchFamily="34" charset="0"/>
              </a:rPr>
              <a:t>the head end, </a:t>
            </a:r>
            <a:r>
              <a:rPr lang="en-US" sz="2000" b="1" dirty="0">
                <a:latin typeface="Candara" panose="020E0502030303020204" pitchFamily="34" charset="0"/>
              </a:rPr>
              <a:t>CMTS</a:t>
            </a:r>
            <a:r>
              <a:rPr lang="en-US" sz="2000" dirty="0">
                <a:latin typeface="Candara" panose="020E0502030303020204" pitchFamily="34" charset="0"/>
              </a:rPr>
              <a:t> is replaced with a </a:t>
            </a:r>
            <a:r>
              <a:rPr lang="en-US" sz="2000" b="1" dirty="0" smtClean="0">
                <a:latin typeface="Candara" panose="020E0502030303020204" pitchFamily="34" charset="0"/>
              </a:rPr>
              <a:t>WMTS</a:t>
            </a:r>
            <a:r>
              <a:rPr lang="en-US" sz="2000" dirty="0" smtClean="0">
                <a:latin typeface="Candara" panose="020E0502030303020204" pitchFamily="34" charset="0"/>
              </a:rPr>
              <a:t> and the </a:t>
            </a:r>
            <a:r>
              <a:rPr lang="en-US" sz="2000" b="1" dirty="0">
                <a:latin typeface="Candara" panose="020E0502030303020204" pitchFamily="34" charset="0"/>
              </a:rPr>
              <a:t>CM</a:t>
            </a:r>
            <a:r>
              <a:rPr lang="en-US" sz="2000" dirty="0">
                <a:latin typeface="Candara" panose="020E0502030303020204" pitchFamily="34" charset="0"/>
              </a:rPr>
              <a:t> is replaced with a </a:t>
            </a:r>
            <a:r>
              <a:rPr lang="en-US" sz="2000" b="1" dirty="0">
                <a:latin typeface="Candara" panose="020E0502030303020204" pitchFamily="34" charset="0"/>
              </a:rPr>
              <a:t>WM</a:t>
            </a:r>
            <a:r>
              <a:rPr lang="en-US" sz="2000" dirty="0" smtClean="0">
                <a:latin typeface="Candara" panose="020E0502030303020204" pitchFamily="34" charset="0"/>
              </a:rPr>
              <a:t>.</a:t>
            </a:r>
          </a:p>
          <a:p>
            <a:endParaRPr lang="en-US" sz="2000" dirty="0">
              <a:latin typeface="Candara" panose="020E0502030303020204" pitchFamily="34" charset="0"/>
            </a:endParaRPr>
          </a:p>
          <a:p>
            <a:r>
              <a:rPr lang="en-US" sz="2000" b="1" dirty="0">
                <a:solidFill>
                  <a:srgbClr val="0070C0"/>
                </a:solidFill>
                <a:latin typeface="Candara" panose="020E0502030303020204" pitchFamily="34" charset="0"/>
              </a:rPr>
              <a:t>DOCSIS+</a:t>
            </a:r>
            <a:r>
              <a:rPr lang="en-US" sz="2000" dirty="0">
                <a:latin typeface="Candara" panose="020E0502030303020204" pitchFamily="34" charset="0"/>
              </a:rPr>
              <a:t> reduces </a:t>
            </a:r>
            <a:r>
              <a:rPr lang="en-US" sz="2000" b="1" dirty="0" smtClean="0">
                <a:latin typeface="Candara" panose="020E0502030303020204" pitchFamily="34" charset="0"/>
              </a:rPr>
              <a:t>theft-of-service</a:t>
            </a:r>
            <a:r>
              <a:rPr lang="en-US" sz="2000" dirty="0" smtClean="0">
                <a:latin typeface="Candara" panose="020E0502030303020204" pitchFamily="34" charset="0"/>
              </a:rPr>
              <a:t> </a:t>
            </a:r>
            <a:r>
              <a:rPr lang="en-US" sz="2000" b="1" dirty="0">
                <a:latin typeface="Candara" panose="020E0502030303020204" pitchFamily="34" charset="0"/>
              </a:rPr>
              <a:t>vulnerabilities</a:t>
            </a:r>
            <a:r>
              <a:rPr lang="en-US" sz="2000" dirty="0">
                <a:latin typeface="Candara" panose="020E0502030303020204" pitchFamily="34" charset="0"/>
              </a:rPr>
              <a:t> under MMDS by requiring that the WMTS</a:t>
            </a:r>
          </a:p>
          <a:p>
            <a:r>
              <a:rPr lang="en-US" sz="2000" b="1" dirty="0">
                <a:latin typeface="Candara" panose="020E0502030303020204" pitchFamily="34" charset="0"/>
              </a:rPr>
              <a:t>enforce </a:t>
            </a:r>
            <a:r>
              <a:rPr lang="en-US" sz="2000" b="1" dirty="0" smtClean="0">
                <a:latin typeface="Candara" panose="020E0502030303020204" pitchFamily="34" charset="0"/>
              </a:rPr>
              <a:t>encryption</a:t>
            </a:r>
          </a:p>
          <a:p>
            <a:endParaRPr lang="en-US" sz="2000" dirty="0">
              <a:latin typeface="Candara" panose="020E0502030303020204" pitchFamily="34" charset="0"/>
            </a:endParaRPr>
          </a:p>
          <a:p>
            <a:endParaRPr lang="en-US" sz="20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228599" y="427506"/>
            <a:ext cx="5638800" cy="9144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MMDS / LMDS Network Management</a:t>
            </a:r>
          </a:p>
        </p:txBody>
      </p:sp>
      <p:cxnSp>
        <p:nvCxnSpPr>
          <p:cNvPr id="352" name="Shape 352"/>
          <p:cNvCxnSpPr/>
          <p:nvPr/>
        </p:nvCxnSpPr>
        <p:spPr>
          <a:xfrm>
            <a:off x="304799" y="5105400"/>
            <a:ext cx="5638800" cy="0"/>
          </a:xfrm>
          <a:prstGeom prst="straightConnector1">
            <a:avLst/>
          </a:prstGeom>
          <a:noFill/>
          <a:ln w="12700" cap="rnd" cmpd="sng">
            <a:solidFill>
              <a:schemeClr val="dk1"/>
            </a:solidFill>
            <a:prstDash val="solid"/>
            <a:miter/>
            <a:headEnd type="none" w="med" len="med"/>
            <a:tailEnd type="none" w="med" len="med"/>
          </a:ln>
        </p:spPr>
      </p:cxnSp>
      <p:sp>
        <p:nvSpPr>
          <p:cNvPr id="353" name="Shape 353"/>
          <p:cNvSpPr txBox="1"/>
          <p:nvPr/>
        </p:nvSpPr>
        <p:spPr>
          <a:xfrm>
            <a:off x="-304801" y="51054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354" name="Shape 354"/>
          <p:cNvSpPr txBox="1"/>
          <p:nvPr/>
        </p:nvSpPr>
        <p:spPr>
          <a:xfrm>
            <a:off x="228600" y="5562601"/>
            <a:ext cx="7068671" cy="3258670"/>
          </a:xfrm>
          <a:prstGeom prst="rect">
            <a:avLst/>
          </a:prstGeom>
          <a:noFill/>
          <a:ln>
            <a:noFill/>
          </a:ln>
        </p:spPr>
        <p:txBody>
          <a:bodyPr lIns="91425" tIns="45700" rIns="91425" bIns="45700" anchor="t" anchorCtr="0">
            <a:noAutofit/>
          </a:bodyPr>
          <a:lstStyle/>
          <a:p>
            <a:pPr marL="342900" indent="-342900">
              <a:spcAft>
                <a:spcPts val="12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Head end </a:t>
            </a:r>
            <a:r>
              <a:rPr lang="en-US" sz="2000" dirty="0">
                <a:solidFill>
                  <a:schemeClr val="dk1"/>
                </a:solidFill>
                <a:latin typeface="Candara" panose="020E0502030303020204" pitchFamily="34" charset="0"/>
              </a:rPr>
              <a:t>is replaced by </a:t>
            </a:r>
            <a:r>
              <a:rPr lang="en-US" sz="2000" b="1" dirty="0">
                <a:solidFill>
                  <a:srgbClr val="0070C0"/>
                </a:solidFill>
                <a:latin typeface="Candara" panose="020E0502030303020204" pitchFamily="34" charset="0"/>
              </a:rPr>
              <a:t>base station</a:t>
            </a:r>
          </a:p>
          <a:p>
            <a:pPr marL="342900" indent="-342900">
              <a:spcAft>
                <a:spcPts val="12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Cable modem </a:t>
            </a:r>
            <a:r>
              <a:rPr lang="en-US" sz="2000" dirty="0">
                <a:solidFill>
                  <a:schemeClr val="dk1"/>
                </a:solidFill>
                <a:latin typeface="Candara" panose="020E0502030303020204" pitchFamily="34" charset="0"/>
              </a:rPr>
              <a:t>replaced by </a:t>
            </a:r>
            <a:r>
              <a:rPr lang="en-US" sz="2000" b="1" dirty="0">
                <a:solidFill>
                  <a:schemeClr val="dk1"/>
                </a:solidFill>
                <a:latin typeface="Candara" panose="020E0502030303020204" pitchFamily="34" charset="0"/>
              </a:rPr>
              <a:t>transceiver </a:t>
            </a:r>
            <a:r>
              <a:rPr lang="en-US" sz="2000" dirty="0">
                <a:solidFill>
                  <a:schemeClr val="dk1"/>
                </a:solidFill>
                <a:latin typeface="Candara" panose="020E0502030303020204" pitchFamily="34" charset="0"/>
              </a:rPr>
              <a:t>and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subscriber station</a:t>
            </a:r>
          </a:p>
          <a:p>
            <a:pPr marL="342900" indent="-342900">
              <a:spcAft>
                <a:spcPts val="12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HFC plant</a:t>
            </a:r>
            <a:r>
              <a:rPr lang="en-US" sz="2000" dirty="0">
                <a:solidFill>
                  <a:schemeClr val="dk1"/>
                </a:solidFill>
                <a:latin typeface="Candara" panose="020E0502030303020204" pitchFamily="34" charset="0"/>
              </a:rPr>
              <a:t> replaced by </a:t>
            </a:r>
            <a:r>
              <a:rPr lang="en-US" sz="2000" b="1" dirty="0">
                <a:solidFill>
                  <a:schemeClr val="dk1"/>
                </a:solidFill>
                <a:latin typeface="Candara" panose="020E0502030303020204" pitchFamily="34" charset="0"/>
              </a:rPr>
              <a:t>wireless </a:t>
            </a:r>
          </a:p>
          <a:p>
            <a:pPr marL="342900" indent="-342900">
              <a:spcAft>
                <a:spcPts val="12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dirty="0">
                <a:solidFill>
                  <a:srgbClr val="0070C0"/>
                </a:solidFill>
                <a:latin typeface="Candara" panose="020E0502030303020204" pitchFamily="34" charset="0"/>
              </a:rPr>
              <a:t>DOCSIS standards </a:t>
            </a:r>
            <a:r>
              <a:rPr lang="en-US" sz="2000" dirty="0">
                <a:solidFill>
                  <a:schemeClr val="dk1"/>
                </a:solidFill>
                <a:latin typeface="Candara" panose="020E0502030303020204" pitchFamily="34" charset="0"/>
              </a:rPr>
              <a:t>used for the system</a:t>
            </a:r>
          </a:p>
          <a:p>
            <a:pPr marL="342900" indent="-342900">
              <a:spcAft>
                <a:spcPts val="12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dirty="0">
                <a:solidFill>
                  <a:srgbClr val="0070C0"/>
                </a:solidFill>
                <a:latin typeface="Candara" panose="020E0502030303020204" pitchFamily="34" charset="0"/>
              </a:rPr>
              <a:t>DOCSIS management </a:t>
            </a:r>
            <a:r>
              <a:rPr lang="en-US" sz="2000" dirty="0">
                <a:solidFill>
                  <a:schemeClr val="dk1"/>
                </a:solidFill>
                <a:latin typeface="Candara" panose="020E0502030303020204" pitchFamily="34" charset="0"/>
              </a:rPr>
              <a:t>standards adapted for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management</a:t>
            </a:r>
          </a:p>
        </p:txBody>
      </p:sp>
      <p:pic>
        <p:nvPicPr>
          <p:cNvPr id="355" name="Shape 355"/>
          <p:cNvPicPr preferRelativeResize="0"/>
          <p:nvPr/>
        </p:nvPicPr>
        <p:blipFill rotWithShape="1">
          <a:blip r:embed="rId3">
            <a:alphaModFix/>
          </a:blip>
          <a:srcRect/>
          <a:stretch/>
        </p:blipFill>
        <p:spPr>
          <a:xfrm>
            <a:off x="76200" y="1295400"/>
            <a:ext cx="6172199" cy="3733800"/>
          </a:xfrm>
          <a:prstGeom prst="rect">
            <a:avLst/>
          </a:prstGeom>
          <a:noFill/>
          <a:ln>
            <a:noFill/>
          </a:ln>
        </p:spPr>
      </p:pic>
      <p:cxnSp>
        <p:nvCxnSpPr>
          <p:cNvPr id="356" name="Shape 356"/>
          <p:cNvCxnSpPr/>
          <p:nvPr/>
        </p:nvCxnSpPr>
        <p:spPr>
          <a:xfrm>
            <a:off x="228599"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357" name="Shape 357"/>
          <p:cNvSpPr txBox="1"/>
          <p:nvPr/>
        </p:nvSpPr>
        <p:spPr>
          <a:xfrm>
            <a:off x="0"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210671" y="533400"/>
            <a:ext cx="68580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802.16 </a:t>
            </a:r>
            <a:r>
              <a:rPr lang="en-US" sz="3200" b="1" dirty="0">
                <a:solidFill>
                  <a:srgbClr val="002060"/>
                </a:solidFill>
              </a:rPr>
              <a:t>Fixed </a:t>
            </a:r>
            <a:r>
              <a:rPr lang="en-US" sz="3200" b="1" dirty="0">
                <a:solidFill>
                  <a:srgbClr val="0070C0"/>
                </a:solidFill>
              </a:rPr>
              <a:t>Wireless System</a:t>
            </a:r>
          </a:p>
        </p:txBody>
      </p:sp>
      <p:cxnSp>
        <p:nvCxnSpPr>
          <p:cNvPr id="366" name="Shape 366"/>
          <p:cNvCxnSpPr/>
          <p:nvPr/>
        </p:nvCxnSpPr>
        <p:spPr>
          <a:xfrm>
            <a:off x="820271" y="3962400"/>
            <a:ext cx="5638800" cy="0"/>
          </a:xfrm>
          <a:prstGeom prst="straightConnector1">
            <a:avLst/>
          </a:prstGeom>
          <a:noFill/>
          <a:ln w="12700" cap="rnd" cmpd="sng">
            <a:solidFill>
              <a:schemeClr val="dk1"/>
            </a:solidFill>
            <a:prstDash val="solid"/>
            <a:miter/>
            <a:headEnd type="none" w="med" len="med"/>
            <a:tailEnd type="none" w="med" len="med"/>
          </a:ln>
        </p:spPr>
      </p:cxnSp>
      <p:sp>
        <p:nvSpPr>
          <p:cNvPr id="367" name="Shape 367"/>
          <p:cNvSpPr txBox="1"/>
          <p:nvPr/>
        </p:nvSpPr>
        <p:spPr>
          <a:xfrm>
            <a:off x="210671" y="38862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368" name="Shape 368"/>
          <p:cNvPicPr preferRelativeResize="0"/>
          <p:nvPr/>
        </p:nvPicPr>
        <p:blipFill rotWithShape="1">
          <a:blip r:embed="rId3">
            <a:alphaModFix/>
          </a:blip>
          <a:srcRect/>
          <a:stretch/>
        </p:blipFill>
        <p:spPr>
          <a:xfrm>
            <a:off x="1311088" y="1144585"/>
            <a:ext cx="4876799" cy="2743199"/>
          </a:xfrm>
          <a:prstGeom prst="rect">
            <a:avLst/>
          </a:prstGeom>
          <a:noFill/>
          <a:ln>
            <a:noFill/>
          </a:ln>
        </p:spPr>
      </p:pic>
      <p:sp>
        <p:nvSpPr>
          <p:cNvPr id="369" name="Shape 369"/>
          <p:cNvSpPr txBox="1"/>
          <p:nvPr/>
        </p:nvSpPr>
        <p:spPr>
          <a:xfrm>
            <a:off x="210671" y="4344986"/>
            <a:ext cx="10430434" cy="4386638"/>
          </a:xfrm>
          <a:prstGeom prst="rect">
            <a:avLst/>
          </a:prstGeom>
          <a:noFill/>
          <a:ln>
            <a:noFill/>
          </a:ln>
        </p:spPr>
        <p:txBody>
          <a:bodyPr lIns="91425" tIns="45700" rIns="91425" bIns="45700" anchor="t" anchorCtr="0">
            <a:noAutofit/>
          </a:bodyPr>
          <a:lstStyle/>
          <a:p>
            <a:pPr marL="457200" indent="-457200">
              <a:spcAft>
                <a:spcPts val="600"/>
              </a:spcAft>
              <a:buClr>
                <a:schemeClr val="dk1"/>
              </a:buClr>
              <a:buSzPct val="100000"/>
              <a:buFont typeface="Wingdings" panose="05000000000000000000" pitchFamily="2" charset="2"/>
              <a:buChar char="§"/>
            </a:pPr>
            <a:r>
              <a:rPr lang="en-US" sz="2000" dirty="0" smtClean="0">
                <a:solidFill>
                  <a:srgbClr val="0070C0"/>
                </a:solidFill>
                <a:latin typeface="Candara" panose="020E0502030303020204" pitchFamily="34" charset="0"/>
              </a:rPr>
              <a:t>IEEE </a:t>
            </a:r>
            <a:r>
              <a:rPr lang="en-US" sz="2000" dirty="0">
                <a:solidFill>
                  <a:srgbClr val="0070C0"/>
                </a:solidFill>
                <a:latin typeface="Candara" panose="020E0502030303020204" pitchFamily="34" charset="0"/>
              </a:rPr>
              <a:t>802.16.1 </a:t>
            </a:r>
            <a:r>
              <a:rPr lang="en-US" sz="2000" b="1" dirty="0">
                <a:solidFill>
                  <a:schemeClr val="dk1"/>
                </a:solidFill>
                <a:latin typeface="Candara" panose="020E0502030303020204" pitchFamily="34" charset="0"/>
              </a:rPr>
              <a:t>specifications</a:t>
            </a:r>
            <a:r>
              <a:rPr lang="en-US" sz="2000" dirty="0">
                <a:solidFill>
                  <a:schemeClr val="dk1"/>
                </a:solidFill>
                <a:latin typeface="Candara" panose="020E0502030303020204" pitchFamily="34" charset="0"/>
              </a:rPr>
              <a:t> for 11 GHz to 66 </a:t>
            </a:r>
            <a:r>
              <a:rPr lang="en-US" sz="2000" dirty="0" smtClean="0">
                <a:solidFill>
                  <a:schemeClr val="dk1"/>
                </a:solidFill>
                <a:latin typeface="Candara" panose="020E0502030303020204" pitchFamily="34" charset="0"/>
              </a:rPr>
              <a:t>GHz </a:t>
            </a:r>
            <a:r>
              <a:rPr lang="en-US" sz="2000" dirty="0">
                <a:solidFill>
                  <a:schemeClr val="dk1"/>
                </a:solidFill>
                <a:latin typeface="Candara" panose="020E0502030303020204" pitchFamily="34" charset="0"/>
              </a:rPr>
              <a:t>@ 2 to 155 Mbps </a:t>
            </a:r>
            <a:r>
              <a:rPr lang="en-US" sz="2000" b="1" dirty="0">
                <a:solidFill>
                  <a:schemeClr val="dk1"/>
                </a:solidFill>
                <a:latin typeface="Candara" panose="020E0502030303020204" pitchFamily="34" charset="0"/>
              </a:rPr>
              <a:t>with flexible asymmetry</a:t>
            </a:r>
          </a:p>
          <a:p>
            <a:pPr marL="342900"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Encompasses </a:t>
            </a:r>
            <a:r>
              <a:rPr lang="en-US" sz="2000" b="1" dirty="0">
                <a:solidFill>
                  <a:schemeClr val="dk1"/>
                </a:solidFill>
                <a:latin typeface="Candara" panose="020E0502030303020204" pitchFamily="34" charset="0"/>
              </a:rPr>
              <a:t>multiple end configurations </a:t>
            </a:r>
            <a:r>
              <a:rPr lang="en-US" sz="2000" dirty="0">
                <a:solidFill>
                  <a:schemeClr val="dk1"/>
                </a:solidFill>
                <a:latin typeface="Candara" panose="020E0502030303020204" pitchFamily="34" charset="0"/>
              </a:rPr>
              <a:t>and </a:t>
            </a:r>
            <a:r>
              <a:rPr lang="en-US" sz="2000" b="1" dirty="0">
                <a:solidFill>
                  <a:schemeClr val="dk1"/>
                </a:solidFill>
                <a:latin typeface="Candara" panose="020E0502030303020204" pitchFamily="34" charset="0"/>
              </a:rPr>
              <a:t>transmission </a:t>
            </a:r>
            <a:r>
              <a:rPr lang="en-US" sz="2000" b="1" dirty="0" smtClean="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modes</a:t>
            </a:r>
          </a:p>
          <a:p>
            <a:pPr marL="342900" indent="-342900">
              <a:spcAft>
                <a:spcPts val="600"/>
              </a:spcAft>
              <a:buClr>
                <a:schemeClr val="dk1"/>
              </a:buClr>
              <a:buSzPct val="100000"/>
              <a:buFont typeface="Wingdings" panose="05000000000000000000" pitchFamily="2" charset="2"/>
              <a:buChar char="§"/>
            </a:pPr>
            <a:r>
              <a:rPr lang="en-US" sz="2000" b="1" dirty="0">
                <a:solidFill>
                  <a:srgbClr val="0070C0"/>
                </a:solidFill>
                <a:latin typeface="Candara" panose="020E0502030303020204" pitchFamily="34" charset="0"/>
              </a:rPr>
              <a:t> Point-to-multipoint architecture</a:t>
            </a:r>
          </a:p>
          <a:p>
            <a:pPr marL="342900"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Early implementation based on cable network </a:t>
            </a:r>
          </a:p>
          <a:p>
            <a:pPr marL="342900"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HFC medium </a:t>
            </a:r>
            <a:r>
              <a:rPr lang="en-US" sz="2000" dirty="0">
                <a:solidFill>
                  <a:schemeClr val="dk1"/>
                </a:solidFill>
                <a:latin typeface="Candara" panose="020E0502030303020204" pitchFamily="34" charset="0"/>
              </a:rPr>
              <a:t>replaced with </a:t>
            </a:r>
            <a:r>
              <a:rPr lang="en-US" sz="2000" b="1" dirty="0">
                <a:solidFill>
                  <a:schemeClr val="dk1"/>
                </a:solidFill>
                <a:latin typeface="Candara" panose="020E0502030303020204" pitchFamily="34" charset="0"/>
              </a:rPr>
              <a:t>wireless carrier</a:t>
            </a:r>
          </a:p>
          <a:p>
            <a:pPr marL="342900"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Transceivers</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perform </a:t>
            </a:r>
            <a:r>
              <a:rPr lang="en-US" sz="2000" b="1" dirty="0">
                <a:solidFill>
                  <a:schemeClr val="dk1"/>
                </a:solidFill>
                <a:latin typeface="Candara" panose="020E0502030303020204" pitchFamily="34" charset="0"/>
              </a:rPr>
              <a:t>up-conversion</a:t>
            </a:r>
            <a:r>
              <a:rPr lang="en-US" sz="2000" dirty="0">
                <a:solidFill>
                  <a:schemeClr val="dk1"/>
                </a:solidFill>
                <a:latin typeface="Candara" panose="020E0502030303020204" pitchFamily="34" charset="0"/>
              </a:rPr>
              <a:t> and </a:t>
            </a:r>
            <a:r>
              <a:rPr lang="en-US" sz="2000" b="1" dirty="0">
                <a:solidFill>
                  <a:schemeClr val="dk1"/>
                </a:solidFill>
                <a:latin typeface="Candara" panose="020E0502030303020204" pitchFamily="34" charset="0"/>
              </a:rPr>
              <a:t>down-conversion</a:t>
            </a:r>
          </a:p>
          <a:p>
            <a:pPr marL="342900"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Subscriber station a more complex modem than CM</a:t>
            </a:r>
          </a:p>
          <a:p>
            <a:pPr marL="342900"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Base station functions as enhanced CMTS</a:t>
            </a:r>
          </a:p>
          <a:p>
            <a:pPr marL="342900"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TDMA</a:t>
            </a:r>
            <a:r>
              <a:rPr lang="en-US" sz="2000" dirty="0">
                <a:solidFill>
                  <a:schemeClr val="dk1"/>
                </a:solidFill>
                <a:latin typeface="Candara" panose="020E0502030303020204" pitchFamily="34" charset="0"/>
              </a:rPr>
              <a:t> (Time Division Multiple Access) </a:t>
            </a:r>
            <a:r>
              <a:rPr lang="en-US" sz="2000" dirty="0" smtClean="0">
                <a:solidFill>
                  <a:srgbClr val="006600"/>
                </a:solidFill>
                <a:latin typeface="Candara" panose="020E0502030303020204" pitchFamily="34" charset="0"/>
              </a:rPr>
              <a:t>downstream</a:t>
            </a:r>
            <a:r>
              <a:rPr lang="en-US" sz="2000" dirty="0">
                <a:solidFill>
                  <a:srgbClr val="006600"/>
                </a:solidFill>
                <a:latin typeface="Candara" panose="020E0502030303020204" pitchFamily="34" charset="0"/>
              </a:rPr>
              <a:t> </a:t>
            </a:r>
            <a:r>
              <a:rPr lang="en-US" sz="2000" dirty="0" smtClean="0">
                <a:solidFill>
                  <a:srgbClr val="006600"/>
                </a:solidFill>
                <a:latin typeface="Candara" panose="020E0502030303020204" pitchFamily="34" charset="0"/>
              </a:rPr>
              <a:t>transmission</a:t>
            </a:r>
            <a:endParaRPr lang="en-US" sz="2000" dirty="0">
              <a:solidFill>
                <a:srgbClr val="006600"/>
              </a:solidFill>
              <a:latin typeface="Candara" panose="020E0502030303020204" pitchFamily="34" charset="0"/>
            </a:endParaRPr>
          </a:p>
          <a:p>
            <a:pPr marL="342900"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DAMA</a:t>
            </a:r>
            <a:r>
              <a:rPr lang="en-US" sz="2000" dirty="0">
                <a:solidFill>
                  <a:schemeClr val="dk1"/>
                </a:solidFill>
                <a:latin typeface="Candara" panose="020E0502030303020204" pitchFamily="34" charset="0"/>
              </a:rPr>
              <a:t> (Demand Assigned Multiple Access) – TDMA </a:t>
            </a:r>
            <a:r>
              <a:rPr lang="en-US" sz="2000" dirty="0" smtClean="0">
                <a:solidFill>
                  <a:srgbClr val="006600"/>
                </a:solidFill>
                <a:latin typeface="Candara" panose="020E0502030303020204" pitchFamily="34" charset="0"/>
              </a:rPr>
              <a:t>upstream </a:t>
            </a:r>
            <a:r>
              <a:rPr lang="en-US" sz="2000" dirty="0">
                <a:solidFill>
                  <a:srgbClr val="006600"/>
                </a:solidFill>
                <a:latin typeface="Candara" panose="020E0502030303020204" pitchFamily="34" charset="0"/>
              </a:rPr>
              <a:t>transmission</a:t>
            </a:r>
          </a:p>
        </p:txBody>
      </p:sp>
      <p:cxnSp>
        <p:nvCxnSpPr>
          <p:cNvPr id="370" name="Shape 370"/>
          <p:cNvCxnSpPr/>
          <p:nvPr/>
        </p:nvCxnSpPr>
        <p:spPr>
          <a:xfrm>
            <a:off x="744071"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371" name="Shape 371"/>
          <p:cNvSpPr txBox="1"/>
          <p:nvPr/>
        </p:nvSpPr>
        <p:spPr>
          <a:xfrm>
            <a:off x="515472"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374" name="Shape 374"/>
          <p:cNvSpPr txBox="1"/>
          <p:nvPr/>
        </p:nvSpPr>
        <p:spPr>
          <a:xfrm>
            <a:off x="820271" y="3581400"/>
            <a:ext cx="5638800" cy="276224"/>
          </a:xfrm>
          <a:prstGeom prst="rect">
            <a:avLst/>
          </a:prstGeom>
          <a:noFill/>
          <a:ln>
            <a:noFill/>
          </a:ln>
        </p:spPr>
        <p:txBody>
          <a:bodyPr lIns="91425" tIns="45700" rIns="91425" bIns="45700" anchor="t" anchorCtr="0">
            <a:noAutofit/>
          </a:bodyPr>
          <a:lstStyle/>
          <a:p>
            <a:pPr algn="ctr">
              <a:buClr>
                <a:schemeClr val="dk1"/>
              </a:buClr>
              <a:buSzPct val="25000"/>
            </a:pPr>
            <a:r>
              <a:rPr lang="en-US" sz="1200" b="1" dirty="0">
                <a:solidFill>
                  <a:schemeClr val="dk1"/>
                </a:solidFill>
                <a:latin typeface="Candara" panose="020E0502030303020204" pitchFamily="34" charset="0"/>
              </a:rPr>
              <a:t>Figure 14.13  IEEE 802.16 Fixed Wireless System</a:t>
            </a:r>
          </a:p>
        </p:txBody>
      </p:sp>
      <p:sp>
        <p:nvSpPr>
          <p:cNvPr id="2" name="TextBox 1"/>
          <p:cNvSpPr txBox="1"/>
          <p:nvPr/>
        </p:nvSpPr>
        <p:spPr>
          <a:xfrm>
            <a:off x="6537480" y="989477"/>
            <a:ext cx="5522386" cy="2246769"/>
          </a:xfrm>
          <a:prstGeom prst="rect">
            <a:avLst/>
          </a:prstGeom>
          <a:noFill/>
        </p:spPr>
        <p:txBody>
          <a:bodyPr wrap="square" rtlCol="1">
            <a:spAutoFit/>
          </a:bodyPr>
          <a:lstStyle/>
          <a:p>
            <a:r>
              <a:rPr lang="en-US" b="1" dirty="0">
                <a:latin typeface="Candara" panose="020E0502030303020204" pitchFamily="34" charset="0"/>
              </a:rPr>
              <a:t>Head end </a:t>
            </a:r>
            <a:r>
              <a:rPr lang="en-US" dirty="0">
                <a:latin typeface="Candara" panose="020E0502030303020204" pitchFamily="34" charset="0"/>
              </a:rPr>
              <a:t>transmission is sectionalized with </a:t>
            </a:r>
            <a:r>
              <a:rPr lang="en-US" b="1" dirty="0">
                <a:latin typeface="Candara" panose="020E0502030303020204" pitchFamily="34" charset="0"/>
              </a:rPr>
              <a:t>multiple antennas</a:t>
            </a:r>
            <a:r>
              <a:rPr lang="en-US" dirty="0">
                <a:latin typeface="Candara" panose="020E0502030303020204" pitchFamily="34" charset="0"/>
              </a:rPr>
              <a:t>. </a:t>
            </a:r>
            <a:endParaRPr lang="en-US" dirty="0" smtClean="0">
              <a:latin typeface="Candara" panose="020E0502030303020204" pitchFamily="34" charset="0"/>
            </a:endParaRPr>
          </a:p>
          <a:p>
            <a:endParaRPr lang="en-US" dirty="0">
              <a:latin typeface="Candara" panose="020E0502030303020204" pitchFamily="34" charset="0"/>
            </a:endParaRPr>
          </a:p>
          <a:p>
            <a:r>
              <a:rPr lang="en-US" b="1" dirty="0" smtClean="0">
                <a:solidFill>
                  <a:srgbClr val="0070C0"/>
                </a:solidFill>
                <a:latin typeface="Candara" panose="020E0502030303020204" pitchFamily="34" charset="0"/>
              </a:rPr>
              <a:t>Transceivers TS </a:t>
            </a:r>
            <a:r>
              <a:rPr lang="en-US" dirty="0" smtClean="0">
                <a:latin typeface="Candara" panose="020E0502030303020204" pitchFamily="34" charset="0"/>
              </a:rPr>
              <a:t>convert </a:t>
            </a:r>
            <a:r>
              <a:rPr lang="en-US" dirty="0">
                <a:latin typeface="Candara" panose="020E0502030303020204" pitchFamily="34" charset="0"/>
              </a:rPr>
              <a:t>the </a:t>
            </a:r>
            <a:r>
              <a:rPr lang="en-US" b="1" dirty="0" smtClean="0">
                <a:latin typeface="Candara" panose="020E0502030303020204" pitchFamily="34" charset="0"/>
              </a:rPr>
              <a:t>RF signal </a:t>
            </a:r>
            <a:r>
              <a:rPr lang="en-US" dirty="0">
                <a:latin typeface="Candara" panose="020E0502030303020204" pitchFamily="34" charset="0"/>
              </a:rPr>
              <a:t>to the </a:t>
            </a:r>
            <a:r>
              <a:rPr lang="en-US" b="1" dirty="0">
                <a:latin typeface="Candara" panose="020E0502030303020204" pitchFamily="34" charset="0"/>
              </a:rPr>
              <a:t>baseband</a:t>
            </a:r>
            <a:r>
              <a:rPr lang="en-US" dirty="0">
                <a:latin typeface="Candara" panose="020E0502030303020204" pitchFamily="34" charset="0"/>
              </a:rPr>
              <a:t> as </a:t>
            </a:r>
            <a:r>
              <a:rPr lang="en-US" b="1" dirty="0">
                <a:solidFill>
                  <a:srgbClr val="0070C0"/>
                </a:solidFill>
                <a:latin typeface="Candara" panose="020E0502030303020204" pitchFamily="34" charset="0"/>
              </a:rPr>
              <a:t>receivers</a:t>
            </a:r>
            <a:r>
              <a:rPr lang="en-US" dirty="0">
                <a:solidFill>
                  <a:srgbClr val="0070C0"/>
                </a:solidFill>
                <a:latin typeface="Candara" panose="020E0502030303020204" pitchFamily="34" charset="0"/>
              </a:rPr>
              <a:t> </a:t>
            </a:r>
            <a:r>
              <a:rPr lang="en-US" dirty="0" smtClean="0">
                <a:latin typeface="Candara" panose="020E0502030303020204" pitchFamily="34" charset="0"/>
              </a:rPr>
              <a:t>and vice </a:t>
            </a:r>
            <a:r>
              <a:rPr lang="en-US" dirty="0">
                <a:latin typeface="Candara" panose="020E0502030303020204" pitchFamily="34" charset="0"/>
              </a:rPr>
              <a:t>versa as </a:t>
            </a:r>
            <a:r>
              <a:rPr lang="en-US" b="1" dirty="0">
                <a:solidFill>
                  <a:srgbClr val="0070C0"/>
                </a:solidFill>
                <a:latin typeface="Candara" panose="020E0502030303020204" pitchFamily="34" charset="0"/>
              </a:rPr>
              <a:t>transmitters</a:t>
            </a:r>
            <a:r>
              <a:rPr lang="en-US" dirty="0">
                <a:solidFill>
                  <a:srgbClr val="0070C0"/>
                </a:solidFill>
                <a:latin typeface="Candara" panose="020E0502030303020204" pitchFamily="34" charset="0"/>
              </a:rPr>
              <a:t> </a:t>
            </a:r>
            <a:r>
              <a:rPr lang="en-US" dirty="0">
                <a:latin typeface="Candara" panose="020E0502030303020204" pitchFamily="34" charset="0"/>
              </a:rPr>
              <a:t>at </a:t>
            </a:r>
            <a:r>
              <a:rPr lang="en-US" dirty="0" smtClean="0">
                <a:latin typeface="Candara" panose="020E0502030303020204" pitchFamily="34" charset="0"/>
              </a:rPr>
              <a:t>both ends.</a:t>
            </a:r>
          </a:p>
          <a:p>
            <a:endParaRPr lang="en-US" dirty="0">
              <a:latin typeface="Candara" panose="020E0502030303020204" pitchFamily="34" charset="0"/>
            </a:endParaRPr>
          </a:p>
          <a:p>
            <a:r>
              <a:rPr lang="en-US" dirty="0">
                <a:latin typeface="Candara" panose="020E0502030303020204" pitchFamily="34" charset="0"/>
              </a:rPr>
              <a:t>The </a:t>
            </a:r>
            <a:r>
              <a:rPr lang="en-US" b="1" dirty="0">
                <a:latin typeface="Candara" panose="020E0502030303020204" pitchFamily="34" charset="0"/>
              </a:rPr>
              <a:t>SS</a:t>
            </a:r>
            <a:r>
              <a:rPr lang="en-US" dirty="0">
                <a:latin typeface="Candara" panose="020E0502030303020204" pitchFamily="34" charset="0"/>
              </a:rPr>
              <a:t> performs a similar function as the </a:t>
            </a:r>
            <a:r>
              <a:rPr lang="en-US" b="1" dirty="0">
                <a:latin typeface="Candara" panose="020E0502030303020204" pitchFamily="34" charset="0"/>
              </a:rPr>
              <a:t>cable </a:t>
            </a:r>
            <a:r>
              <a:rPr lang="en-US" b="1" dirty="0" smtClean="0">
                <a:latin typeface="Candara" panose="020E0502030303020204" pitchFamily="34" charset="0"/>
              </a:rPr>
              <a:t>modem </a:t>
            </a:r>
            <a:r>
              <a:rPr lang="en-US" dirty="0" smtClean="0">
                <a:latin typeface="Candara" panose="020E0502030303020204" pitchFamily="34" charset="0"/>
              </a:rPr>
              <a:t>but </a:t>
            </a:r>
            <a:r>
              <a:rPr lang="en-US" dirty="0">
                <a:latin typeface="Candara" panose="020E0502030303020204" pitchFamily="34" charset="0"/>
              </a:rPr>
              <a:t>is </a:t>
            </a:r>
            <a:r>
              <a:rPr lang="en-US" b="1" dirty="0">
                <a:latin typeface="Candara" panose="020E0502030303020204" pitchFamily="34" charset="0"/>
              </a:rPr>
              <a:t>more complex </a:t>
            </a:r>
            <a:r>
              <a:rPr lang="en-US" dirty="0">
                <a:latin typeface="Candara" panose="020E0502030303020204" pitchFamily="34" charset="0"/>
              </a:rPr>
              <a:t>than the </a:t>
            </a:r>
            <a:r>
              <a:rPr lang="en-US" dirty="0" smtClean="0">
                <a:latin typeface="Candara" panose="020E0502030303020204" pitchFamily="34" charset="0"/>
              </a:rPr>
              <a:t>cable modem</a:t>
            </a:r>
            <a:r>
              <a:rPr lang="en-US" dirty="0">
                <a:latin typeface="Candara" panose="020E0502030303020204" pitchFamily="34" charset="0"/>
              </a:rPr>
              <a:t>. Itis designed as a </a:t>
            </a:r>
            <a:r>
              <a:rPr lang="en-US" b="1" dirty="0">
                <a:latin typeface="Candara" panose="020E0502030303020204" pitchFamily="34" charset="0"/>
              </a:rPr>
              <a:t>highly directional antenna </a:t>
            </a:r>
            <a:r>
              <a:rPr lang="en-US" dirty="0">
                <a:latin typeface="Candara" panose="020E0502030303020204" pitchFamily="34" charset="0"/>
              </a:rPr>
              <a:t>to </a:t>
            </a:r>
            <a:r>
              <a:rPr lang="en-US" b="1" dirty="0">
                <a:latin typeface="Candara" panose="020E0502030303020204" pitchFamily="34" charset="0"/>
              </a:rPr>
              <a:t>minimize </a:t>
            </a:r>
            <a:r>
              <a:rPr lang="en-US" dirty="0">
                <a:latin typeface="Candara" panose="020E0502030303020204" pitchFamily="34" charset="0"/>
              </a:rPr>
              <a:t>the </a:t>
            </a:r>
            <a:r>
              <a:rPr lang="en-US" b="1" dirty="0">
                <a:latin typeface="Candara" panose="020E0502030303020204" pitchFamily="34" charset="0"/>
              </a:rPr>
              <a:t>transmitter power</a:t>
            </a:r>
            <a:r>
              <a:rPr lang="en-US" dirty="0" smtClean="0">
                <a:latin typeface="Candara" panose="020E0502030303020204" pitchFamily="34" charset="0"/>
              </a:rPr>
              <a:t>.</a:t>
            </a:r>
          </a:p>
          <a:p>
            <a:endParaRPr lang="en-US" dirty="0">
              <a:latin typeface="Candara" panose="020E0502030303020204" pitchFamily="34" charset="0"/>
            </a:endParaRPr>
          </a:p>
          <a:p>
            <a:endParaRPr lang="ar-SA" dirty="0">
              <a:latin typeface="Candara" panose="020E0502030303020204" pitchFamily="34" charset="0"/>
            </a:endParaRPr>
          </a:p>
        </p:txBody>
      </p:sp>
      <p:sp>
        <p:nvSpPr>
          <p:cNvPr id="3" name="Rectangle 2"/>
          <p:cNvSpPr/>
          <p:nvPr/>
        </p:nvSpPr>
        <p:spPr>
          <a:xfrm>
            <a:off x="6999326" y="211872"/>
            <a:ext cx="1931939" cy="307777"/>
          </a:xfrm>
          <a:prstGeom prst="rect">
            <a:avLst/>
          </a:prstGeom>
        </p:spPr>
        <p:txBody>
          <a:bodyPr wrap="none">
            <a:spAutoFit/>
          </a:bodyPr>
          <a:lstStyle/>
          <a:p>
            <a:r>
              <a:rPr lang="en-US" b="1" dirty="0">
                <a:latin typeface="Candara" panose="020E0502030303020204" pitchFamily="34" charset="0"/>
              </a:rPr>
              <a:t>SS</a:t>
            </a:r>
            <a:r>
              <a:rPr lang="en-US" dirty="0">
                <a:latin typeface="Candara" panose="020E0502030303020204" pitchFamily="34" charset="0"/>
              </a:rPr>
              <a:t>  = subscriber station</a:t>
            </a:r>
            <a:endParaRPr lang="ar-S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171008" y="522972"/>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802.16 </a:t>
            </a:r>
            <a:r>
              <a:rPr lang="en-US" sz="3200" b="1" dirty="0">
                <a:solidFill>
                  <a:srgbClr val="002060"/>
                </a:solidFill>
              </a:rPr>
              <a:t>Base</a:t>
            </a:r>
            <a:r>
              <a:rPr lang="en-US" sz="3200" b="1" dirty="0">
                <a:solidFill>
                  <a:srgbClr val="0070C0"/>
                </a:solidFill>
              </a:rPr>
              <a:t> </a:t>
            </a:r>
            <a:r>
              <a:rPr lang="en-US" sz="3200" b="1" dirty="0" smtClean="0">
                <a:solidFill>
                  <a:srgbClr val="002060"/>
                </a:solidFill>
              </a:rPr>
              <a:t>Station</a:t>
            </a:r>
            <a:r>
              <a:rPr lang="en-US" sz="3200" b="1" dirty="0" smtClean="0">
                <a:solidFill>
                  <a:srgbClr val="0070C0"/>
                </a:solidFill>
              </a:rPr>
              <a:t>   (</a:t>
            </a:r>
            <a:r>
              <a:rPr lang="en-US" sz="3200" b="1" dirty="0" smtClean="0">
                <a:solidFill>
                  <a:srgbClr val="002060"/>
                </a:solidFill>
              </a:rPr>
              <a:t>BS</a:t>
            </a:r>
            <a:r>
              <a:rPr lang="en-US" sz="3200" b="1" dirty="0" smtClean="0">
                <a:solidFill>
                  <a:srgbClr val="0070C0"/>
                </a:solidFill>
              </a:rPr>
              <a:t>)</a:t>
            </a:r>
            <a:endParaRPr lang="en-US" sz="3200" b="1" dirty="0">
              <a:solidFill>
                <a:srgbClr val="0070C0"/>
              </a:solidFill>
            </a:endParaRPr>
          </a:p>
        </p:txBody>
      </p:sp>
      <p:cxnSp>
        <p:nvCxnSpPr>
          <p:cNvPr id="381" name="Shape 381"/>
          <p:cNvCxnSpPr/>
          <p:nvPr/>
        </p:nvCxnSpPr>
        <p:spPr>
          <a:xfrm>
            <a:off x="469231" y="5253790"/>
            <a:ext cx="5638800" cy="0"/>
          </a:xfrm>
          <a:prstGeom prst="straightConnector1">
            <a:avLst/>
          </a:prstGeom>
          <a:noFill/>
          <a:ln w="12700" cap="rnd" cmpd="sng">
            <a:solidFill>
              <a:schemeClr val="dk1"/>
            </a:solidFill>
            <a:prstDash val="solid"/>
            <a:miter/>
            <a:headEnd type="none" w="med" len="med"/>
            <a:tailEnd type="none" w="med" len="med"/>
          </a:ln>
        </p:spPr>
      </p:cxnSp>
      <p:sp>
        <p:nvSpPr>
          <p:cNvPr id="382" name="Shape 382"/>
          <p:cNvSpPr txBox="1"/>
          <p:nvPr/>
        </p:nvSpPr>
        <p:spPr>
          <a:xfrm>
            <a:off x="-140369" y="532999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383" name="Shape 383"/>
          <p:cNvSpPr txBox="1"/>
          <p:nvPr/>
        </p:nvSpPr>
        <p:spPr>
          <a:xfrm>
            <a:off x="128338" y="1106907"/>
            <a:ext cx="11806989" cy="4054475"/>
          </a:xfrm>
          <a:prstGeom prst="rect">
            <a:avLst/>
          </a:prstGeom>
          <a:noFill/>
          <a:ln>
            <a:noFill/>
          </a:ln>
        </p:spPr>
        <p:txBody>
          <a:bodyPr lIns="91425" tIns="45700" rIns="91425" bIns="45700" anchor="t" anchorCtr="0">
            <a:noAutofit/>
          </a:bodyPr>
          <a:lstStyle/>
          <a:p>
            <a:pPr marL="342900" indent="-342900">
              <a:spcAft>
                <a:spcPts val="600"/>
              </a:spcAft>
              <a:buClr>
                <a:schemeClr val="dk1"/>
              </a:buClr>
              <a:buSzPct val="100000"/>
              <a:buFont typeface="Arial" panose="020B0604020202020204" pitchFamily="34" charset="0"/>
              <a:buChar char="•"/>
            </a:pPr>
            <a:r>
              <a:rPr lang="en-US" sz="2200" dirty="0">
                <a:solidFill>
                  <a:schemeClr val="dk1"/>
                </a:solidFill>
                <a:latin typeface="Candara" panose="020E0502030303020204" pitchFamily="34" charset="0"/>
              </a:rPr>
              <a:t> 802.16 </a:t>
            </a:r>
            <a:r>
              <a:rPr lang="en-US" sz="2200" b="1" dirty="0">
                <a:solidFill>
                  <a:schemeClr val="dk1"/>
                </a:solidFill>
                <a:latin typeface="Candara" panose="020E0502030303020204" pitchFamily="34" charset="0"/>
              </a:rPr>
              <a:t>uses</a:t>
            </a:r>
            <a:r>
              <a:rPr lang="en-US" sz="2200" dirty="0">
                <a:solidFill>
                  <a:schemeClr val="dk1"/>
                </a:solidFill>
                <a:latin typeface="Candara" panose="020E0502030303020204" pitchFamily="34" charset="0"/>
              </a:rPr>
              <a:t> </a:t>
            </a:r>
            <a:r>
              <a:rPr lang="en-US" sz="2200" dirty="0">
                <a:solidFill>
                  <a:srgbClr val="0070C0"/>
                </a:solidFill>
                <a:latin typeface="Candara" panose="020E0502030303020204" pitchFamily="34" charset="0"/>
              </a:rPr>
              <a:t>sector technology </a:t>
            </a:r>
            <a:r>
              <a:rPr lang="en-US" sz="2200" dirty="0">
                <a:solidFill>
                  <a:schemeClr val="dk1"/>
                </a:solidFill>
                <a:latin typeface="Candara" panose="020E0502030303020204" pitchFamily="34" charset="0"/>
              </a:rPr>
              <a:t>for </a:t>
            </a:r>
            <a:r>
              <a:rPr lang="en-US" sz="2200" b="1" dirty="0">
                <a:solidFill>
                  <a:srgbClr val="0070C0"/>
                </a:solidFill>
                <a:latin typeface="Candara" panose="020E0502030303020204" pitchFamily="34" charset="0"/>
              </a:rPr>
              <a:t>base </a:t>
            </a:r>
            <a:r>
              <a:rPr lang="en-US" sz="2200" b="1" dirty="0" smtClean="0">
                <a:solidFill>
                  <a:srgbClr val="0070C0"/>
                </a:solidFill>
                <a:latin typeface="Candara" panose="020E0502030303020204" pitchFamily="34" charset="0"/>
              </a:rPr>
              <a:t>station</a:t>
            </a:r>
            <a:r>
              <a:rPr lang="en-US" sz="2200" b="1" dirty="0">
                <a:solidFill>
                  <a:srgbClr val="0070C0"/>
                </a:solidFill>
                <a:latin typeface="Candara" panose="020E0502030303020204" pitchFamily="34" charset="0"/>
              </a:rPr>
              <a:t> </a:t>
            </a:r>
            <a:r>
              <a:rPr lang="en-US" sz="2200" b="1" dirty="0" smtClean="0">
                <a:solidFill>
                  <a:srgbClr val="0070C0"/>
                </a:solidFill>
                <a:latin typeface="Candara" panose="020E0502030303020204" pitchFamily="34" charset="0"/>
              </a:rPr>
              <a:t>antenna </a:t>
            </a:r>
            <a:r>
              <a:rPr lang="en-US" sz="2200" dirty="0">
                <a:solidFill>
                  <a:schemeClr val="dk1"/>
                </a:solidFill>
                <a:latin typeface="Candara" panose="020E0502030303020204" pitchFamily="34" charset="0"/>
              </a:rPr>
              <a:t>(</a:t>
            </a:r>
            <a:r>
              <a:rPr lang="en-US" sz="2200" b="1" dirty="0">
                <a:solidFill>
                  <a:schemeClr val="dk1"/>
                </a:solidFill>
                <a:latin typeface="Candara" panose="020E0502030303020204" pitchFamily="34" charset="0"/>
              </a:rPr>
              <a:t>HFC</a:t>
            </a:r>
            <a:r>
              <a:rPr lang="en-US" sz="2200" dirty="0">
                <a:solidFill>
                  <a:schemeClr val="dk1"/>
                </a:solidFill>
                <a:latin typeface="Candara" panose="020E0502030303020204" pitchFamily="34" charset="0"/>
              </a:rPr>
              <a:t> uses </a:t>
            </a:r>
            <a:r>
              <a:rPr lang="en-US" sz="2200" b="1" dirty="0">
                <a:solidFill>
                  <a:schemeClr val="dk1"/>
                </a:solidFill>
                <a:latin typeface="Candara" panose="020E0502030303020204" pitchFamily="34" charset="0"/>
              </a:rPr>
              <a:t>tree topology</a:t>
            </a:r>
            <a:r>
              <a:rPr lang="en-US" sz="2200" dirty="0">
                <a:solidFill>
                  <a:schemeClr val="dk1"/>
                </a:solidFill>
                <a:latin typeface="Candara" panose="020E0502030303020204" pitchFamily="34" charset="0"/>
              </a:rPr>
              <a:t>)</a:t>
            </a:r>
          </a:p>
          <a:p>
            <a:pPr marL="342900" indent="-342900">
              <a:spcAft>
                <a:spcPts val="600"/>
              </a:spcAft>
              <a:buClr>
                <a:schemeClr val="dk1"/>
              </a:buClr>
              <a:buSzPct val="100000"/>
              <a:buFont typeface="Arial" panose="020B0604020202020204" pitchFamily="34" charset="0"/>
              <a:buChar char="•"/>
            </a:pPr>
            <a:r>
              <a:rPr lang="en-US" sz="2200" b="1" dirty="0">
                <a:solidFill>
                  <a:srgbClr val="0070C0"/>
                </a:solidFill>
                <a:latin typeface="Candara" panose="020E0502030303020204" pitchFamily="34" charset="0"/>
              </a:rPr>
              <a:t> Point-to-multipoint transmission</a:t>
            </a:r>
          </a:p>
          <a:p>
            <a:pPr marL="342900" indent="-342900">
              <a:spcAft>
                <a:spcPts val="600"/>
              </a:spcAft>
              <a:buClr>
                <a:schemeClr val="dk1"/>
              </a:buClr>
              <a:buSzPct val="100000"/>
              <a:buFont typeface="Arial" panose="020B0604020202020204" pitchFamily="34" charset="0"/>
              <a:buChar char="•"/>
            </a:pPr>
            <a:r>
              <a:rPr lang="en-US" sz="2200" dirty="0">
                <a:solidFill>
                  <a:schemeClr val="dk1"/>
                </a:solidFill>
                <a:latin typeface="Candara" panose="020E0502030303020204" pitchFamily="34" charset="0"/>
              </a:rPr>
              <a:t> All </a:t>
            </a:r>
            <a:r>
              <a:rPr lang="en-US" sz="2200" b="1" dirty="0">
                <a:solidFill>
                  <a:schemeClr val="dk1"/>
                </a:solidFill>
                <a:latin typeface="Candara" panose="020E0502030303020204" pitchFamily="34" charset="0"/>
              </a:rPr>
              <a:t>SSs</a:t>
            </a:r>
            <a:r>
              <a:rPr lang="en-US" sz="2200" dirty="0">
                <a:solidFill>
                  <a:schemeClr val="dk1"/>
                </a:solidFill>
                <a:latin typeface="Candara" panose="020E0502030303020204" pitchFamily="34" charset="0"/>
              </a:rPr>
              <a:t> in a </a:t>
            </a:r>
            <a:r>
              <a:rPr lang="en-US" sz="2200" b="1" dirty="0">
                <a:solidFill>
                  <a:schemeClr val="dk1"/>
                </a:solidFill>
                <a:latin typeface="Candara" panose="020E0502030303020204" pitchFamily="34" charset="0"/>
              </a:rPr>
              <a:t>cell</a:t>
            </a:r>
            <a:r>
              <a:rPr lang="en-US" sz="2200" dirty="0">
                <a:solidFill>
                  <a:schemeClr val="dk1"/>
                </a:solidFill>
                <a:latin typeface="Candara" panose="020E0502030303020204" pitchFamily="34" charset="0"/>
              </a:rPr>
              <a:t> terminated at the </a:t>
            </a:r>
            <a:r>
              <a:rPr lang="en-US" sz="2200" b="1" dirty="0">
                <a:solidFill>
                  <a:schemeClr val="dk1"/>
                </a:solidFill>
                <a:latin typeface="Candara" panose="020E0502030303020204" pitchFamily="34" charset="0"/>
              </a:rPr>
              <a:t>head end</a:t>
            </a:r>
          </a:p>
          <a:p>
            <a:pPr marL="342900" indent="-342900">
              <a:spcAft>
                <a:spcPts val="600"/>
              </a:spcAft>
              <a:buClr>
                <a:schemeClr val="dk1"/>
              </a:buClr>
              <a:buSzPct val="100000"/>
              <a:buFont typeface="Arial" panose="020B0604020202020204" pitchFamily="34" charset="0"/>
              <a:buChar char="•"/>
            </a:pPr>
            <a:r>
              <a:rPr lang="en-US" sz="2200" dirty="0">
                <a:solidFill>
                  <a:schemeClr val="dk1"/>
                </a:solidFill>
                <a:latin typeface="Candara" panose="020E0502030303020204" pitchFamily="34" charset="0"/>
              </a:rPr>
              <a:t> </a:t>
            </a:r>
            <a:r>
              <a:rPr lang="en-US" sz="2200" b="1" dirty="0">
                <a:solidFill>
                  <a:srgbClr val="996633"/>
                </a:solidFill>
                <a:latin typeface="Candara" panose="020E0502030303020204" pitchFamily="34" charset="0"/>
              </a:rPr>
              <a:t>Downstream</a:t>
            </a:r>
            <a:r>
              <a:rPr lang="en-US" sz="2200" dirty="0">
                <a:solidFill>
                  <a:schemeClr val="dk1"/>
                </a:solidFill>
                <a:latin typeface="Candara" panose="020E0502030303020204" pitchFamily="34" charset="0"/>
              </a:rPr>
              <a:t> in </a:t>
            </a:r>
            <a:r>
              <a:rPr lang="en-US" sz="2200" b="1" dirty="0">
                <a:solidFill>
                  <a:schemeClr val="dk1"/>
                </a:solidFill>
                <a:latin typeface="Candara" panose="020E0502030303020204" pitchFamily="34" charset="0"/>
              </a:rPr>
              <a:t>broadcast m</a:t>
            </a:r>
            <a:r>
              <a:rPr lang="en-US" sz="2200" dirty="0">
                <a:solidFill>
                  <a:schemeClr val="dk1"/>
                </a:solidFill>
                <a:latin typeface="Candara" panose="020E0502030303020204" pitchFamily="34" charset="0"/>
              </a:rPr>
              <a:t>ode</a:t>
            </a:r>
          </a:p>
          <a:p>
            <a:pPr marL="342900" indent="-342900">
              <a:spcAft>
                <a:spcPts val="600"/>
              </a:spcAft>
              <a:buClr>
                <a:schemeClr val="dk1"/>
              </a:buClr>
              <a:buSzPct val="100000"/>
              <a:buFont typeface="Arial" panose="020B0604020202020204" pitchFamily="34" charset="0"/>
              <a:buChar char="•"/>
            </a:pPr>
            <a:r>
              <a:rPr lang="en-US" sz="2200" dirty="0">
                <a:solidFill>
                  <a:schemeClr val="dk1"/>
                </a:solidFill>
                <a:latin typeface="Candara" panose="020E0502030303020204" pitchFamily="34" charset="0"/>
              </a:rPr>
              <a:t> </a:t>
            </a:r>
            <a:r>
              <a:rPr lang="en-US" sz="2200" b="1" dirty="0">
                <a:solidFill>
                  <a:srgbClr val="996633"/>
                </a:solidFill>
                <a:latin typeface="Candara" panose="020E0502030303020204" pitchFamily="34" charset="0"/>
              </a:rPr>
              <a:t>Upstream</a:t>
            </a:r>
            <a:r>
              <a:rPr lang="en-US" sz="2200" dirty="0">
                <a:solidFill>
                  <a:schemeClr val="dk1"/>
                </a:solidFill>
                <a:latin typeface="Candara" panose="020E0502030303020204" pitchFamily="34" charset="0"/>
              </a:rPr>
              <a:t> transmission by </a:t>
            </a:r>
            <a:r>
              <a:rPr lang="en-US" sz="2200" b="1" dirty="0">
                <a:solidFill>
                  <a:schemeClr val="dk1"/>
                </a:solidFill>
                <a:latin typeface="Candara" panose="020E0502030303020204" pitchFamily="34" charset="0"/>
              </a:rPr>
              <a:t>DAMA-TDMA</a:t>
            </a:r>
          </a:p>
          <a:p>
            <a:pPr marL="342900" indent="-342900">
              <a:spcAft>
                <a:spcPts val="600"/>
              </a:spcAft>
              <a:buClr>
                <a:schemeClr val="dk1"/>
              </a:buClr>
              <a:buSzPct val="100000"/>
              <a:buFont typeface="Arial" panose="020B0604020202020204" pitchFamily="34" charset="0"/>
              <a:buChar char="•"/>
            </a:pPr>
            <a:r>
              <a:rPr lang="en-US" sz="2200" dirty="0">
                <a:solidFill>
                  <a:schemeClr val="dk1"/>
                </a:solidFill>
                <a:latin typeface="Candara" panose="020E0502030303020204" pitchFamily="34" charset="0"/>
              </a:rPr>
              <a:t> Allocates </a:t>
            </a:r>
            <a:r>
              <a:rPr lang="en-US" sz="2200" b="1" dirty="0">
                <a:solidFill>
                  <a:schemeClr val="dk1"/>
                </a:solidFill>
                <a:latin typeface="Candara" panose="020E0502030303020204" pitchFamily="34" charset="0"/>
              </a:rPr>
              <a:t>bandwidth</a:t>
            </a:r>
            <a:r>
              <a:rPr lang="en-US" sz="2200" dirty="0">
                <a:solidFill>
                  <a:schemeClr val="dk1"/>
                </a:solidFill>
                <a:latin typeface="Candara" panose="020E0502030303020204" pitchFamily="34" charset="0"/>
              </a:rPr>
              <a:t> requested by </a:t>
            </a:r>
            <a:r>
              <a:rPr lang="en-US" sz="2200" b="1" dirty="0">
                <a:solidFill>
                  <a:schemeClr val="dk1"/>
                </a:solidFill>
                <a:latin typeface="Candara" panose="020E0502030303020204" pitchFamily="34" charset="0"/>
              </a:rPr>
              <a:t>SS</a:t>
            </a:r>
            <a:r>
              <a:rPr lang="en-US" sz="2200" dirty="0">
                <a:solidFill>
                  <a:schemeClr val="dk1"/>
                </a:solidFill>
                <a:latin typeface="Candara" panose="020E0502030303020204" pitchFamily="34" charset="0"/>
              </a:rPr>
              <a:t> to </a:t>
            </a:r>
            <a:r>
              <a:rPr lang="en-US" sz="2200" b="1" dirty="0">
                <a:solidFill>
                  <a:schemeClr val="dk1"/>
                </a:solidFill>
                <a:latin typeface="Candara" panose="020E0502030303020204" pitchFamily="34" charset="0"/>
              </a:rPr>
              <a:t>meet</a:t>
            </a:r>
            <a:r>
              <a:rPr lang="en-US" sz="2200" dirty="0">
                <a:solidFill>
                  <a:schemeClr val="dk1"/>
                </a:solidFill>
                <a:latin typeface="Candara" panose="020E0502030303020204" pitchFamily="34" charset="0"/>
              </a:rPr>
              <a:t> </a:t>
            </a:r>
            <a:r>
              <a:rPr lang="en-US" sz="2200" b="1" dirty="0" smtClean="0">
                <a:solidFill>
                  <a:schemeClr val="dk1"/>
                </a:solidFill>
                <a:latin typeface="Candara" panose="020E0502030303020204" pitchFamily="34" charset="0"/>
              </a:rPr>
              <a:t>QoS</a:t>
            </a:r>
            <a:endParaRPr lang="en-US" sz="2200" b="1" dirty="0">
              <a:solidFill>
                <a:schemeClr val="dk1"/>
              </a:solidFill>
              <a:latin typeface="Candara" panose="020E0502030303020204" pitchFamily="34" charset="0"/>
            </a:endParaRPr>
          </a:p>
          <a:p>
            <a:pPr marL="342900" indent="-342900">
              <a:spcAft>
                <a:spcPts val="600"/>
              </a:spcAft>
              <a:buClr>
                <a:schemeClr val="dk1"/>
              </a:buClr>
              <a:buSzPct val="100000"/>
              <a:buFont typeface="Arial" panose="020B0604020202020204" pitchFamily="34" charset="0"/>
              <a:buChar char="•"/>
            </a:pPr>
            <a:r>
              <a:rPr lang="en-US" sz="2200" dirty="0">
                <a:solidFill>
                  <a:schemeClr val="dk1"/>
                </a:solidFill>
                <a:latin typeface="Candara" panose="020E0502030303020204" pitchFamily="34" charset="0"/>
              </a:rPr>
              <a:t> </a:t>
            </a:r>
            <a:r>
              <a:rPr lang="en-US" sz="2200" b="1" dirty="0">
                <a:solidFill>
                  <a:schemeClr val="dk1"/>
                </a:solidFill>
                <a:latin typeface="Candara" panose="020E0502030303020204" pitchFamily="34" charset="0"/>
              </a:rPr>
              <a:t>Gateway </a:t>
            </a:r>
            <a:r>
              <a:rPr lang="en-US" sz="2200" dirty="0">
                <a:solidFill>
                  <a:schemeClr val="dk1"/>
                </a:solidFill>
                <a:latin typeface="Candara" panose="020E0502030303020204" pitchFamily="34" charset="0"/>
              </a:rPr>
              <a:t>to the </a:t>
            </a:r>
            <a:r>
              <a:rPr lang="en-US" sz="2200" b="1" dirty="0">
                <a:solidFill>
                  <a:schemeClr val="dk1"/>
                </a:solidFill>
                <a:latin typeface="Candara" panose="020E0502030303020204" pitchFamily="34" charset="0"/>
              </a:rPr>
              <a:t>external (core) network</a:t>
            </a:r>
          </a:p>
          <a:p>
            <a:pPr marL="342900" indent="-342900">
              <a:spcAft>
                <a:spcPts val="600"/>
              </a:spcAft>
              <a:buClr>
                <a:schemeClr val="dk1"/>
              </a:buClr>
              <a:buSzPct val="100000"/>
              <a:buFont typeface="Arial" panose="020B0604020202020204" pitchFamily="34" charset="0"/>
              <a:buChar char="•"/>
            </a:pPr>
            <a:r>
              <a:rPr lang="en-US" sz="2200" dirty="0">
                <a:solidFill>
                  <a:schemeClr val="dk1"/>
                </a:solidFill>
                <a:latin typeface="Candara" panose="020E0502030303020204" pitchFamily="34" charset="0"/>
              </a:rPr>
              <a:t> </a:t>
            </a:r>
            <a:r>
              <a:rPr lang="en-US" sz="2200" b="1" dirty="0">
                <a:solidFill>
                  <a:schemeClr val="dk1"/>
                </a:solidFill>
                <a:latin typeface="Candara" panose="020E0502030303020204" pitchFamily="34" charset="0"/>
              </a:rPr>
              <a:t>Multiplexes</a:t>
            </a:r>
            <a:r>
              <a:rPr lang="en-US" sz="2200" dirty="0">
                <a:solidFill>
                  <a:schemeClr val="dk1"/>
                </a:solidFill>
                <a:latin typeface="Candara" panose="020E0502030303020204" pitchFamily="34" charset="0"/>
              </a:rPr>
              <a:t> and </a:t>
            </a:r>
            <a:r>
              <a:rPr lang="en-US" sz="2200" b="1" dirty="0">
                <a:solidFill>
                  <a:schemeClr val="dk1"/>
                </a:solidFill>
                <a:latin typeface="Candara" panose="020E0502030303020204" pitchFamily="34" charset="0"/>
              </a:rPr>
              <a:t>demultiplexes</a:t>
            </a:r>
            <a:r>
              <a:rPr lang="en-US" sz="2200" dirty="0">
                <a:solidFill>
                  <a:schemeClr val="dk1"/>
                </a:solidFill>
                <a:latin typeface="Candara" panose="020E0502030303020204" pitchFamily="34" charset="0"/>
              </a:rPr>
              <a:t> signals</a:t>
            </a:r>
          </a:p>
          <a:p>
            <a:pPr marL="342900" indent="-342900">
              <a:spcAft>
                <a:spcPts val="600"/>
              </a:spcAft>
              <a:buClr>
                <a:schemeClr val="dk1"/>
              </a:buClr>
              <a:buSzPct val="100000"/>
              <a:buFont typeface="Arial" panose="020B0604020202020204" pitchFamily="34" charset="0"/>
              <a:buChar char="•"/>
            </a:pPr>
            <a:r>
              <a:rPr lang="en-US" sz="2200" dirty="0">
                <a:solidFill>
                  <a:schemeClr val="dk1"/>
                </a:solidFill>
                <a:latin typeface="Candara" panose="020E0502030303020204" pitchFamily="34" charset="0"/>
              </a:rPr>
              <a:t> </a:t>
            </a:r>
            <a:r>
              <a:rPr lang="en-US" sz="2200" b="1" dirty="0">
                <a:solidFill>
                  <a:schemeClr val="dk1"/>
                </a:solidFill>
                <a:latin typeface="Candara" panose="020E0502030303020204" pitchFamily="34" charset="0"/>
              </a:rPr>
              <a:t>Frequency</a:t>
            </a:r>
            <a:r>
              <a:rPr lang="en-US" sz="2200" dirty="0">
                <a:solidFill>
                  <a:schemeClr val="dk1"/>
                </a:solidFill>
                <a:latin typeface="Candara" panose="020E0502030303020204" pitchFamily="34" charset="0"/>
              </a:rPr>
              <a:t> converts </a:t>
            </a:r>
            <a:r>
              <a:rPr lang="en-US" sz="2200" b="1" dirty="0">
                <a:solidFill>
                  <a:schemeClr val="dk1"/>
                </a:solidFill>
                <a:latin typeface="Candara" panose="020E0502030303020204" pitchFamily="34" charset="0"/>
              </a:rPr>
              <a:t>upstream</a:t>
            </a:r>
            <a:r>
              <a:rPr lang="en-US" sz="2200" dirty="0">
                <a:solidFill>
                  <a:schemeClr val="dk1"/>
                </a:solidFill>
                <a:latin typeface="Candara" panose="020E0502030303020204" pitchFamily="34" charset="0"/>
              </a:rPr>
              <a:t> to </a:t>
            </a:r>
            <a:r>
              <a:rPr lang="en-US" sz="2200" b="1" dirty="0" smtClean="0">
                <a:solidFill>
                  <a:schemeClr val="dk1"/>
                </a:solidFill>
                <a:latin typeface="Candara" panose="020E0502030303020204" pitchFamily="34" charset="0"/>
              </a:rPr>
              <a:t>downstream</a:t>
            </a:r>
            <a:r>
              <a:rPr lang="en-US" sz="2200" dirty="0">
                <a:solidFill>
                  <a:schemeClr val="dk1"/>
                </a:solidFill>
                <a:latin typeface="Candara" panose="020E0502030303020204" pitchFamily="34" charset="0"/>
              </a:rPr>
              <a:t> </a:t>
            </a:r>
            <a:r>
              <a:rPr lang="en-US" sz="2200" dirty="0" smtClean="0">
                <a:solidFill>
                  <a:schemeClr val="dk1"/>
                </a:solidFill>
                <a:latin typeface="Candara" panose="020E0502030303020204" pitchFamily="34" charset="0"/>
              </a:rPr>
              <a:t>signals </a:t>
            </a:r>
            <a:r>
              <a:rPr lang="en-US" sz="2200" dirty="0">
                <a:solidFill>
                  <a:schemeClr val="dk1"/>
                </a:solidFill>
                <a:latin typeface="Candara" panose="020E0502030303020204" pitchFamily="34" charset="0"/>
              </a:rPr>
              <a:t>in </a:t>
            </a:r>
            <a:r>
              <a:rPr lang="en-US" sz="2200" b="1" dirty="0">
                <a:solidFill>
                  <a:schemeClr val="dk1"/>
                </a:solidFill>
                <a:latin typeface="Candara" panose="020E0502030303020204" pitchFamily="34" charset="0"/>
              </a:rPr>
              <a:t>FDD</a:t>
            </a:r>
            <a:r>
              <a:rPr lang="en-US" sz="2200" dirty="0">
                <a:solidFill>
                  <a:schemeClr val="dk1"/>
                </a:solidFill>
                <a:latin typeface="Candara" panose="020E0502030303020204" pitchFamily="34" charset="0"/>
              </a:rPr>
              <a:t> (</a:t>
            </a:r>
            <a:r>
              <a:rPr lang="en-US" sz="2200" b="1" dirty="0">
                <a:solidFill>
                  <a:schemeClr val="dk1"/>
                </a:solidFill>
                <a:latin typeface="Candara" panose="020E0502030303020204" pitchFamily="34" charset="0"/>
              </a:rPr>
              <a:t>Frequency Division Duplex</a:t>
            </a:r>
            <a:r>
              <a:rPr lang="en-US" sz="2200" dirty="0">
                <a:solidFill>
                  <a:schemeClr val="dk1"/>
                </a:solidFill>
                <a:latin typeface="Candara" panose="020E0502030303020204" pitchFamily="34" charset="0"/>
              </a:rPr>
              <a:t>)</a:t>
            </a:r>
          </a:p>
          <a:p>
            <a:pPr marL="342900" indent="-342900">
              <a:spcAft>
                <a:spcPts val="600"/>
              </a:spcAft>
              <a:buClr>
                <a:schemeClr val="dk1"/>
              </a:buClr>
              <a:buSzPct val="100000"/>
              <a:buFont typeface="Arial" panose="020B0604020202020204" pitchFamily="34" charset="0"/>
              <a:buChar char="•"/>
            </a:pPr>
            <a:r>
              <a:rPr lang="en-US" sz="2200" dirty="0">
                <a:solidFill>
                  <a:schemeClr val="dk1"/>
                </a:solidFill>
                <a:latin typeface="Candara" panose="020E0502030303020204" pitchFamily="34" charset="0"/>
              </a:rPr>
              <a:t> Can be designed either as a </a:t>
            </a:r>
            <a:r>
              <a:rPr lang="en-US" sz="2200" b="1" dirty="0">
                <a:solidFill>
                  <a:schemeClr val="dk1"/>
                </a:solidFill>
                <a:latin typeface="Candara" panose="020E0502030303020204" pitchFamily="34" charset="0"/>
              </a:rPr>
              <a:t>bridge</a:t>
            </a:r>
            <a:r>
              <a:rPr lang="en-US" sz="2200" dirty="0">
                <a:solidFill>
                  <a:schemeClr val="dk1"/>
                </a:solidFill>
                <a:latin typeface="Candara" panose="020E0502030303020204" pitchFamily="34" charset="0"/>
              </a:rPr>
              <a:t> or </a:t>
            </a:r>
            <a:r>
              <a:rPr lang="en-US" sz="2200" b="1" dirty="0">
                <a:solidFill>
                  <a:schemeClr val="dk1"/>
                </a:solidFill>
                <a:latin typeface="Candara" panose="020E0502030303020204" pitchFamily="34" charset="0"/>
              </a:rPr>
              <a:t>router</a:t>
            </a:r>
          </a:p>
        </p:txBody>
      </p:sp>
      <p:cxnSp>
        <p:nvCxnSpPr>
          <p:cNvPr id="384" name="Shape 384"/>
          <p:cNvCxnSpPr/>
          <p:nvPr/>
        </p:nvCxnSpPr>
        <p:spPr>
          <a:xfrm>
            <a:off x="376989"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385" name="Shape 385"/>
          <p:cNvSpPr txBox="1"/>
          <p:nvPr/>
        </p:nvSpPr>
        <p:spPr>
          <a:xfrm>
            <a:off x="148390"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472440" y="499872"/>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802.16 </a:t>
            </a:r>
            <a:r>
              <a:rPr lang="en-US" sz="3200" b="1" dirty="0">
                <a:solidFill>
                  <a:srgbClr val="002060"/>
                </a:solidFill>
              </a:rPr>
              <a:t>Subscriber</a:t>
            </a:r>
            <a:r>
              <a:rPr lang="en-US" sz="3200" b="1" dirty="0">
                <a:solidFill>
                  <a:srgbClr val="0070C0"/>
                </a:solidFill>
              </a:rPr>
              <a:t> </a:t>
            </a:r>
            <a:r>
              <a:rPr lang="en-US" sz="3200" b="1" dirty="0" smtClean="0">
                <a:solidFill>
                  <a:srgbClr val="002060"/>
                </a:solidFill>
              </a:rPr>
              <a:t>Station</a:t>
            </a:r>
            <a:r>
              <a:rPr lang="en-US" sz="3200" b="1" dirty="0" smtClean="0">
                <a:solidFill>
                  <a:srgbClr val="0070C0"/>
                </a:solidFill>
              </a:rPr>
              <a:t>  (</a:t>
            </a:r>
            <a:r>
              <a:rPr lang="en-US" sz="3200" b="1" dirty="0" smtClean="0">
                <a:solidFill>
                  <a:srgbClr val="002060"/>
                </a:solidFill>
              </a:rPr>
              <a:t>SS</a:t>
            </a:r>
            <a:r>
              <a:rPr lang="en-US" sz="3200" b="1" dirty="0" smtClean="0">
                <a:solidFill>
                  <a:srgbClr val="0070C0"/>
                </a:solidFill>
              </a:rPr>
              <a:t>)</a:t>
            </a:r>
            <a:endParaRPr lang="en-US" sz="3200" b="1" dirty="0">
              <a:solidFill>
                <a:srgbClr val="0070C0"/>
              </a:solidFill>
            </a:endParaRPr>
          </a:p>
        </p:txBody>
      </p:sp>
      <p:cxnSp>
        <p:nvCxnSpPr>
          <p:cNvPr id="394" name="Shape 394"/>
          <p:cNvCxnSpPr/>
          <p:nvPr/>
        </p:nvCxnSpPr>
        <p:spPr>
          <a:xfrm>
            <a:off x="716280" y="3298253"/>
            <a:ext cx="5638800" cy="0"/>
          </a:xfrm>
          <a:prstGeom prst="straightConnector1">
            <a:avLst/>
          </a:prstGeom>
          <a:noFill/>
          <a:ln w="12700" cap="rnd" cmpd="sng">
            <a:solidFill>
              <a:schemeClr val="dk1"/>
            </a:solidFill>
            <a:prstDash val="solid"/>
            <a:miter/>
            <a:headEnd type="none" w="med" len="med"/>
            <a:tailEnd type="none" w="med" len="med"/>
          </a:ln>
        </p:spPr>
      </p:cxnSp>
      <p:sp>
        <p:nvSpPr>
          <p:cNvPr id="395" name="Shape 395"/>
          <p:cNvSpPr txBox="1"/>
          <p:nvPr/>
        </p:nvSpPr>
        <p:spPr>
          <a:xfrm>
            <a:off x="106680" y="3374453"/>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396" name="Shape 396"/>
          <p:cNvSpPr txBox="1"/>
          <p:nvPr/>
        </p:nvSpPr>
        <p:spPr>
          <a:xfrm>
            <a:off x="167640" y="1109473"/>
            <a:ext cx="10073640" cy="2913887"/>
          </a:xfrm>
          <a:prstGeom prst="rect">
            <a:avLst/>
          </a:prstGeom>
          <a:noFill/>
          <a:ln>
            <a:noFill/>
          </a:ln>
        </p:spPr>
        <p:txBody>
          <a:bodyPr lIns="91425" tIns="45700" rIns="91425" bIns="45700" anchor="t" anchorCtr="0">
            <a:noAutofit/>
          </a:bodyPr>
          <a:lstStyle/>
          <a:p>
            <a:pPr marL="342900" indent="-342900">
              <a:spcAft>
                <a:spcPts val="12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Highly directional antenna</a:t>
            </a:r>
          </a:p>
          <a:p>
            <a:pPr marL="342900" indent="-342900">
              <a:spcAft>
                <a:spcPts val="12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DOCSIS</a:t>
            </a:r>
            <a:r>
              <a:rPr lang="en-US" sz="2000" b="1" dirty="0">
                <a:solidFill>
                  <a:schemeClr val="dk1"/>
                </a:solidFill>
                <a:latin typeface="Candara" panose="020E0502030303020204" pitchFamily="34" charset="0"/>
              </a:rPr>
              <a:t> 1.1 </a:t>
            </a:r>
            <a:r>
              <a:rPr lang="en-US" sz="2000" dirty="0">
                <a:solidFill>
                  <a:schemeClr val="dk1"/>
                </a:solidFill>
                <a:latin typeface="Candara" panose="020E0502030303020204" pitchFamily="34" charset="0"/>
              </a:rPr>
              <a:t>(and beyond) compliant CM used </a:t>
            </a:r>
            <a:r>
              <a:rPr lang="en-US" sz="2000" dirty="0" smtClean="0">
                <a:solidFill>
                  <a:schemeClr val="dk1"/>
                </a:solidFill>
                <a:latin typeface="Candara" panose="020E0502030303020204" pitchFamily="34" charset="0"/>
              </a:rPr>
              <a:t>with </a:t>
            </a:r>
            <a:r>
              <a:rPr lang="en-US" sz="2000" b="1" dirty="0" smtClean="0">
                <a:solidFill>
                  <a:schemeClr val="dk1"/>
                </a:solidFill>
                <a:latin typeface="Candara" panose="020E0502030303020204" pitchFamily="34" charset="0"/>
              </a:rPr>
              <a:t>primary </a:t>
            </a:r>
            <a:r>
              <a:rPr lang="en-US" sz="2000" b="1" dirty="0">
                <a:solidFill>
                  <a:schemeClr val="dk1"/>
                </a:solidFill>
                <a:latin typeface="Candara" panose="020E0502030303020204" pitchFamily="34" charset="0"/>
              </a:rPr>
              <a:t>upstream service flow </a:t>
            </a:r>
          </a:p>
          <a:p>
            <a:pPr marL="342900" indent="-342900">
              <a:spcAft>
                <a:spcPts val="12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996633"/>
                </a:solidFill>
                <a:latin typeface="Candara" panose="020E0502030303020204" pitchFamily="34" charset="0"/>
              </a:rPr>
              <a:t>Downstream</a:t>
            </a:r>
            <a:r>
              <a:rPr lang="en-US" sz="2000" dirty="0">
                <a:solidFill>
                  <a:schemeClr val="dk1"/>
                </a:solidFill>
                <a:latin typeface="Candara" panose="020E0502030303020204" pitchFamily="34" charset="0"/>
              </a:rPr>
              <a:t> in </a:t>
            </a:r>
            <a:r>
              <a:rPr lang="en-US" sz="2000" b="1" dirty="0">
                <a:solidFill>
                  <a:schemeClr val="dk1"/>
                </a:solidFill>
                <a:latin typeface="Candara" panose="020E0502030303020204" pitchFamily="34" charset="0"/>
              </a:rPr>
              <a:t>broadcast mode</a:t>
            </a:r>
          </a:p>
          <a:p>
            <a:pPr marL="342900" indent="-342900">
              <a:spcAft>
                <a:spcPts val="12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996633"/>
                </a:solidFill>
                <a:latin typeface="Candara" panose="020E0502030303020204" pitchFamily="34" charset="0"/>
              </a:rPr>
              <a:t>Upstream</a:t>
            </a:r>
            <a:r>
              <a:rPr lang="en-US" sz="2000" dirty="0">
                <a:solidFill>
                  <a:schemeClr val="dk1"/>
                </a:solidFill>
                <a:latin typeface="Candara" panose="020E0502030303020204" pitchFamily="34" charset="0"/>
              </a:rPr>
              <a:t> transmission by </a:t>
            </a:r>
            <a:r>
              <a:rPr lang="en-US" sz="2000" b="1" dirty="0">
                <a:solidFill>
                  <a:schemeClr val="dk1"/>
                </a:solidFill>
                <a:latin typeface="Candara" panose="020E0502030303020204" pitchFamily="34" charset="0"/>
              </a:rPr>
              <a:t>CM/SS coordinated </a:t>
            </a:r>
            <a:r>
              <a:rPr lang="en-US" sz="2000" dirty="0" smtClean="0">
                <a:solidFill>
                  <a:schemeClr val="dk1"/>
                </a:solidFill>
                <a:latin typeface="Candara" panose="020E0502030303020204" pitchFamily="34" charset="0"/>
              </a:rPr>
              <a:t>by </a:t>
            </a:r>
            <a:r>
              <a:rPr lang="en-US" sz="2000" b="1" dirty="0">
                <a:solidFill>
                  <a:schemeClr val="dk1"/>
                </a:solidFill>
                <a:latin typeface="Candara" panose="020E0502030303020204" pitchFamily="34" charset="0"/>
              </a:rPr>
              <a:t>head end</a:t>
            </a:r>
          </a:p>
        </p:txBody>
      </p:sp>
      <p:cxnSp>
        <p:nvCxnSpPr>
          <p:cNvPr id="397" name="Shape 397"/>
          <p:cNvCxnSpPr/>
          <p:nvPr/>
        </p:nvCxnSpPr>
        <p:spPr>
          <a:xfrm>
            <a:off x="396240"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398" name="Shape 398"/>
          <p:cNvSpPr txBox="1"/>
          <p:nvPr/>
        </p:nvSpPr>
        <p:spPr>
          <a:xfrm>
            <a:off x="167641"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533400" y="304800"/>
            <a:ext cx="5638800" cy="457200"/>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0070C0"/>
                </a:solidFill>
              </a:rPr>
              <a:t>IEEE 802.16 </a:t>
            </a:r>
            <a:r>
              <a:rPr lang="en-US" sz="3200" b="1" dirty="0">
                <a:solidFill>
                  <a:srgbClr val="669900"/>
                </a:solidFill>
              </a:rPr>
              <a:t>Extensions</a:t>
            </a:r>
          </a:p>
        </p:txBody>
      </p:sp>
      <p:cxnSp>
        <p:nvCxnSpPr>
          <p:cNvPr id="407" name="Shape 407"/>
          <p:cNvCxnSpPr/>
          <p:nvPr/>
        </p:nvCxnSpPr>
        <p:spPr>
          <a:xfrm>
            <a:off x="533400" y="4821936"/>
            <a:ext cx="5638800" cy="0"/>
          </a:xfrm>
          <a:prstGeom prst="straightConnector1">
            <a:avLst/>
          </a:prstGeom>
          <a:noFill/>
          <a:ln w="12700" cap="rnd" cmpd="sng">
            <a:solidFill>
              <a:schemeClr val="dk1"/>
            </a:solidFill>
            <a:prstDash val="solid"/>
            <a:miter/>
            <a:headEnd type="none" w="med" len="med"/>
            <a:tailEnd type="none" w="med" len="med"/>
          </a:ln>
        </p:spPr>
      </p:cxnSp>
      <p:sp>
        <p:nvSpPr>
          <p:cNvPr id="408" name="Shape 408"/>
          <p:cNvSpPr txBox="1"/>
          <p:nvPr/>
        </p:nvSpPr>
        <p:spPr>
          <a:xfrm>
            <a:off x="0" y="4915598"/>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409" name="Shape 409"/>
          <p:cNvSpPr txBox="1"/>
          <p:nvPr/>
        </p:nvSpPr>
        <p:spPr>
          <a:xfrm>
            <a:off x="457201" y="990600"/>
            <a:ext cx="10661903" cy="4142232"/>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b="1" dirty="0">
                <a:solidFill>
                  <a:srgbClr val="669900"/>
                </a:solidFill>
                <a:latin typeface="Candara" panose="020E0502030303020204" pitchFamily="34" charset="0"/>
              </a:rPr>
              <a:t> IEEE 802.16a</a:t>
            </a:r>
          </a:p>
          <a:p>
            <a:pPr marL="457200" lvl="1">
              <a:buClr>
                <a:schemeClr val="dk1"/>
              </a:buClr>
              <a:buSzPct val="100000"/>
              <a:buFont typeface="Arial"/>
              <a:buChar char="•"/>
            </a:pPr>
            <a:r>
              <a:rPr lang="en-US" sz="2000" dirty="0">
                <a:solidFill>
                  <a:schemeClr val="dk1"/>
                </a:solidFill>
                <a:latin typeface="Candara" panose="020E0502030303020204" pitchFamily="34" charset="0"/>
              </a:rPr>
              <a:t> 2 to 11 GHz; Supports mesh deployment</a:t>
            </a:r>
          </a:p>
          <a:p>
            <a:pPr>
              <a:buClr>
                <a:schemeClr val="dk1"/>
              </a:buClr>
              <a:buSzPct val="100000"/>
              <a:buFont typeface="Arial"/>
              <a:buChar char="•"/>
            </a:pPr>
            <a:r>
              <a:rPr lang="en-US" sz="2000" b="1" dirty="0">
                <a:solidFill>
                  <a:srgbClr val="669900"/>
                </a:solidFill>
                <a:latin typeface="Candara" panose="020E0502030303020204" pitchFamily="34" charset="0"/>
              </a:rPr>
              <a:t>  IEEE 802.16b</a:t>
            </a:r>
          </a:p>
          <a:p>
            <a:pPr marL="457200" lvl="1">
              <a:buClr>
                <a:schemeClr val="dk1"/>
              </a:buClr>
              <a:buSzPct val="100000"/>
              <a:buFont typeface="Arial"/>
              <a:buChar char="•"/>
            </a:pPr>
            <a:r>
              <a:rPr lang="en-US" sz="2000" dirty="0">
                <a:solidFill>
                  <a:schemeClr val="dk1"/>
                </a:solidFill>
                <a:latin typeface="Candara" panose="020E0502030303020204" pitchFamily="34" charset="0"/>
              </a:rPr>
              <a:t> 5 TO 6 GHz; Real-time DiffServ service</a:t>
            </a:r>
          </a:p>
          <a:p>
            <a:pPr>
              <a:buClr>
                <a:schemeClr val="dk1"/>
              </a:buClr>
              <a:buSzPct val="100000"/>
              <a:buFont typeface="Arial"/>
              <a:buChar char="•"/>
            </a:pPr>
            <a:r>
              <a:rPr lang="en-US" sz="2000" b="1" dirty="0">
                <a:solidFill>
                  <a:srgbClr val="669900"/>
                </a:solidFill>
                <a:latin typeface="Candara" panose="020E0502030303020204" pitchFamily="34" charset="0"/>
              </a:rPr>
              <a:t>  IEEE 802.16c</a:t>
            </a:r>
          </a:p>
          <a:p>
            <a:pPr marL="457200" lvl="1">
              <a:buClr>
                <a:schemeClr val="dk1"/>
              </a:buClr>
              <a:buSzPct val="100000"/>
              <a:buFont typeface="Arial"/>
              <a:buChar char="•"/>
            </a:pPr>
            <a:r>
              <a:rPr lang="en-US" sz="2000" b="1"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10 to 66 GHz</a:t>
            </a:r>
          </a:p>
          <a:p>
            <a:pPr>
              <a:buClr>
                <a:schemeClr val="dk1"/>
              </a:buClr>
              <a:buSzPct val="100000"/>
              <a:buFont typeface="Arial"/>
              <a:buChar char="•"/>
            </a:pPr>
            <a:r>
              <a:rPr lang="en-US" sz="2000" b="1" dirty="0">
                <a:solidFill>
                  <a:srgbClr val="669900"/>
                </a:solidFill>
                <a:latin typeface="Candara" panose="020E0502030303020204" pitchFamily="34" charset="0"/>
              </a:rPr>
              <a:t>  IEEE 802.16d</a:t>
            </a:r>
          </a:p>
          <a:p>
            <a:pPr marL="457200" lvl="1">
              <a:buClr>
                <a:schemeClr val="dk1"/>
              </a:buClr>
              <a:buSzPct val="100000"/>
              <a:buFont typeface="Arial"/>
              <a:buChar char="•"/>
            </a:pPr>
            <a:r>
              <a:rPr lang="en-US" sz="2000" dirty="0">
                <a:solidFill>
                  <a:schemeClr val="dk1"/>
                </a:solidFill>
                <a:latin typeface="Candara" panose="020E0502030303020204" pitchFamily="34" charset="0"/>
              </a:rPr>
              <a:t> Improvement over 802.16a</a:t>
            </a:r>
          </a:p>
          <a:p>
            <a:pPr>
              <a:buClr>
                <a:schemeClr val="dk1"/>
              </a:buClr>
              <a:buSzPct val="100000"/>
              <a:buFont typeface="Arial"/>
              <a:buChar char="•"/>
            </a:pPr>
            <a:r>
              <a:rPr lang="en-US" sz="2000" b="1" dirty="0">
                <a:solidFill>
                  <a:srgbClr val="669900"/>
                </a:solidFill>
                <a:latin typeface="Candara" panose="020E0502030303020204" pitchFamily="34" charset="0"/>
              </a:rPr>
              <a:t>  IEEE 802.16e </a:t>
            </a:r>
            <a:r>
              <a:rPr lang="en-US" sz="2000" dirty="0">
                <a:solidFill>
                  <a:srgbClr val="669900"/>
                </a:solidFill>
                <a:latin typeface="Candara" panose="020E0502030303020204" pitchFamily="34" charset="0"/>
              </a:rPr>
              <a:t>(future)</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err="1">
                <a:solidFill>
                  <a:schemeClr val="dk1"/>
                </a:solidFill>
                <a:latin typeface="Candara" panose="020E0502030303020204" pitchFamily="34" charset="0"/>
              </a:rPr>
              <a:t>Std</a:t>
            </a:r>
            <a:r>
              <a:rPr lang="en-US" sz="2000" b="1" dirty="0">
                <a:solidFill>
                  <a:schemeClr val="dk1"/>
                </a:solidFill>
                <a:latin typeface="Candara" panose="020E0502030303020204" pitchFamily="34" charset="0"/>
              </a:rPr>
              <a:t> networking </a:t>
            </a:r>
            <a:r>
              <a:rPr lang="en-US" sz="2000" dirty="0">
                <a:solidFill>
                  <a:schemeClr val="dk1"/>
                </a:solidFill>
                <a:latin typeface="Candara" panose="020E0502030303020204" pitchFamily="34" charset="0"/>
              </a:rPr>
              <a:t>between carrier base stations</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High-speed </a:t>
            </a:r>
            <a:r>
              <a:rPr lang="en-US" sz="2000" dirty="0">
                <a:solidFill>
                  <a:schemeClr val="dk1"/>
                </a:solidFill>
                <a:latin typeface="Candara" panose="020E0502030303020204" pitchFamily="34" charset="0"/>
              </a:rPr>
              <a:t>handoff with moving vehicles</a:t>
            </a:r>
          </a:p>
        </p:txBody>
      </p:sp>
      <p:cxnSp>
        <p:nvCxnSpPr>
          <p:cNvPr id="410" name="Shape 410"/>
          <p:cNvCxnSpPr/>
          <p:nvPr/>
        </p:nvCxnSpPr>
        <p:spPr>
          <a:xfrm>
            <a:off x="533400"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411" name="Shape 411"/>
          <p:cNvSpPr txBox="1"/>
          <p:nvPr/>
        </p:nvSpPr>
        <p:spPr>
          <a:xfrm>
            <a:off x="304801"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323088" y="399288"/>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802.16d WiMax</a:t>
            </a:r>
          </a:p>
        </p:txBody>
      </p:sp>
      <p:cxnSp>
        <p:nvCxnSpPr>
          <p:cNvPr id="420" name="Shape 420"/>
          <p:cNvCxnSpPr/>
          <p:nvPr/>
        </p:nvCxnSpPr>
        <p:spPr>
          <a:xfrm>
            <a:off x="399288" y="4590288"/>
            <a:ext cx="5638800" cy="0"/>
          </a:xfrm>
          <a:prstGeom prst="straightConnector1">
            <a:avLst/>
          </a:prstGeom>
          <a:noFill/>
          <a:ln w="12700" cap="rnd" cmpd="sng">
            <a:solidFill>
              <a:schemeClr val="dk1"/>
            </a:solidFill>
            <a:prstDash val="solid"/>
            <a:miter/>
            <a:headEnd type="none" w="med" len="med"/>
            <a:tailEnd type="none" w="med" len="med"/>
          </a:ln>
        </p:spPr>
      </p:cxnSp>
      <p:sp>
        <p:nvSpPr>
          <p:cNvPr id="421" name="Shape 421"/>
          <p:cNvSpPr txBox="1"/>
          <p:nvPr/>
        </p:nvSpPr>
        <p:spPr>
          <a:xfrm>
            <a:off x="-210312" y="4666488"/>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422" name="Shape 422"/>
          <p:cNvPicPr preferRelativeResize="0"/>
          <p:nvPr/>
        </p:nvPicPr>
        <p:blipFill rotWithShape="1">
          <a:blip r:embed="rId3">
            <a:alphaModFix/>
          </a:blip>
          <a:srcRect/>
          <a:stretch/>
        </p:blipFill>
        <p:spPr>
          <a:xfrm>
            <a:off x="399289" y="2456689"/>
            <a:ext cx="1044575" cy="1084261"/>
          </a:xfrm>
          <a:prstGeom prst="rect">
            <a:avLst/>
          </a:prstGeom>
          <a:noFill/>
          <a:ln>
            <a:noFill/>
          </a:ln>
        </p:spPr>
      </p:pic>
      <p:pic>
        <p:nvPicPr>
          <p:cNvPr id="423" name="Shape 423"/>
          <p:cNvPicPr preferRelativeResize="0"/>
          <p:nvPr/>
        </p:nvPicPr>
        <p:blipFill rotWithShape="1">
          <a:blip r:embed="rId4">
            <a:alphaModFix/>
          </a:blip>
          <a:srcRect/>
          <a:stretch/>
        </p:blipFill>
        <p:spPr>
          <a:xfrm>
            <a:off x="4590288" y="2304288"/>
            <a:ext cx="1295400" cy="933450"/>
          </a:xfrm>
          <a:prstGeom prst="rect">
            <a:avLst/>
          </a:prstGeom>
          <a:noFill/>
          <a:ln>
            <a:noFill/>
          </a:ln>
        </p:spPr>
      </p:pic>
      <p:sp>
        <p:nvSpPr>
          <p:cNvPr id="424" name="Shape 424"/>
          <p:cNvSpPr txBox="1"/>
          <p:nvPr/>
        </p:nvSpPr>
        <p:spPr>
          <a:xfrm>
            <a:off x="323088" y="5123689"/>
            <a:ext cx="7918704" cy="2862261"/>
          </a:xfrm>
          <a:prstGeom prst="rect">
            <a:avLst/>
          </a:prstGeom>
          <a:noFill/>
          <a:ln>
            <a:noFill/>
          </a:ln>
        </p:spPr>
        <p:txBody>
          <a:bodyPr lIns="91425" tIns="45700" rIns="91425" bIns="45700" anchor="t" anchorCtr="0">
            <a:noAutofit/>
          </a:bodyPr>
          <a:lstStyle/>
          <a:p>
            <a:pPr marL="285750" indent="-285750">
              <a:lnSpc>
                <a:spcPct val="150000"/>
              </a:lnSpc>
              <a:buClr>
                <a:schemeClr val="dk1"/>
              </a:buClr>
              <a:buSzPct val="111111"/>
              <a:buFont typeface="Arial" panose="020B0604020202020204" pitchFamily="34" charset="0"/>
              <a:buChar char="•"/>
            </a:pPr>
            <a:r>
              <a:rPr lang="en-US" sz="18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WMAN</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Wireless Metropolitan Network</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802.16a</a:t>
            </a:r>
            <a:r>
              <a:rPr lang="en-US" sz="2000" dirty="0">
                <a:solidFill>
                  <a:schemeClr val="dk1"/>
                </a:solidFill>
                <a:latin typeface="Candara" panose="020E0502030303020204" pitchFamily="34" charset="0"/>
              </a:rPr>
              <a:t> can support </a:t>
            </a:r>
            <a:r>
              <a:rPr lang="en-US" sz="2000" b="1" dirty="0" smtClean="0">
                <a:solidFill>
                  <a:srgbClr val="C00000"/>
                </a:solidFill>
                <a:latin typeface="Candara" panose="020E0502030303020204" pitchFamily="34" charset="0"/>
              </a:rPr>
              <a:t>no</a:t>
            </a:r>
            <a:r>
              <a:rPr lang="en-US" sz="2000" dirty="0" smtClean="0">
                <a:solidFill>
                  <a:srgbClr val="0070C0"/>
                </a:solidFill>
                <a:latin typeface="Candara" panose="020E0502030303020204" pitchFamily="34" charset="0"/>
              </a:rPr>
              <a:t>-line-of-sight</a:t>
            </a:r>
            <a:r>
              <a:rPr lang="en-US" sz="2000" dirty="0" smtClean="0">
                <a:solidFill>
                  <a:schemeClr val="dk1"/>
                </a:solidFill>
                <a:latin typeface="Candara" panose="020E0502030303020204" pitchFamily="34" charset="0"/>
              </a:rPr>
              <a:t> </a:t>
            </a:r>
            <a:r>
              <a:rPr lang="en-US" sz="2000" b="1" dirty="0" smtClean="0">
                <a:solidFill>
                  <a:srgbClr val="0070C0"/>
                </a:solidFill>
                <a:latin typeface="Candara" panose="020E0502030303020204" pitchFamily="34" charset="0"/>
              </a:rPr>
              <a:t>access</a:t>
            </a:r>
            <a:r>
              <a:rPr lang="en-US" sz="2000" dirty="0" smtClean="0">
                <a:solidFill>
                  <a:srgbClr val="0070C0"/>
                </a:solidFill>
                <a:latin typeface="Candara" panose="020E0502030303020204" pitchFamily="34" charset="0"/>
              </a:rPr>
              <a:t> </a:t>
            </a:r>
            <a:r>
              <a:rPr lang="en-US" sz="2000" dirty="0" smtClean="0">
                <a:solidFill>
                  <a:schemeClr val="dk1"/>
                </a:solidFill>
                <a:latin typeface="Candara" panose="020E0502030303020204" pitchFamily="34" charset="0"/>
              </a:rPr>
              <a:t>(unlike </a:t>
            </a:r>
            <a:r>
              <a:rPr lang="en-US" sz="2000" dirty="0">
                <a:solidFill>
                  <a:schemeClr val="dk1"/>
                </a:solidFill>
                <a:latin typeface="Candara" panose="020E0502030303020204" pitchFamily="34" charset="0"/>
              </a:rPr>
              <a:t>802.16)</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802.16a</a:t>
            </a:r>
            <a:r>
              <a:rPr lang="en-US" sz="2000" dirty="0">
                <a:solidFill>
                  <a:schemeClr val="dk1"/>
                </a:solidFill>
                <a:latin typeface="Candara" panose="020E0502030303020204" pitchFamily="34" charset="0"/>
              </a:rPr>
              <a:t> </a:t>
            </a:r>
            <a:r>
              <a:rPr lang="en-US" sz="2000" dirty="0">
                <a:solidFill>
                  <a:srgbClr val="0070C0"/>
                </a:solidFill>
                <a:latin typeface="Candara" panose="020E0502030303020204" pitchFamily="34" charset="0"/>
              </a:rPr>
              <a:t>operated</a:t>
            </a:r>
            <a:r>
              <a:rPr lang="en-US" sz="2000" dirty="0">
                <a:solidFill>
                  <a:schemeClr val="dk1"/>
                </a:solidFill>
                <a:latin typeface="Candara" panose="020E0502030303020204" pitchFamily="34" charset="0"/>
              </a:rPr>
              <a:t> in the </a:t>
            </a:r>
            <a:r>
              <a:rPr lang="en-US" sz="2000" b="1" dirty="0">
                <a:solidFill>
                  <a:schemeClr val="dk1"/>
                </a:solidFill>
                <a:latin typeface="Candara" panose="020E0502030303020204" pitchFamily="34" charset="0"/>
              </a:rPr>
              <a:t>frequency lower range of </a:t>
            </a:r>
            <a:r>
              <a:rPr lang="en-US" sz="2000" b="1" dirty="0" smtClean="0">
                <a:solidFill>
                  <a:schemeClr val="dk1"/>
                </a:solidFill>
                <a:latin typeface="Candara" panose="020E0502030303020204" pitchFamily="34" charset="0"/>
              </a:rPr>
              <a:t>2</a:t>
            </a:r>
            <a:r>
              <a:rPr lang="en-US" sz="2000" dirty="0" smtClean="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 11 GHz and thus supports both </a:t>
            </a:r>
            <a:r>
              <a:rPr lang="en-US" sz="2000" b="1" dirty="0">
                <a:solidFill>
                  <a:schemeClr val="dk1"/>
                </a:solidFill>
                <a:latin typeface="Candara" panose="020E0502030303020204" pitchFamily="34" charset="0"/>
              </a:rPr>
              <a:t>licensed </a:t>
            </a:r>
            <a:r>
              <a:rPr lang="en-US" sz="2000" dirty="0" smtClean="0">
                <a:solidFill>
                  <a:schemeClr val="dk1"/>
                </a:solidFill>
                <a:latin typeface="Candara" panose="020E0502030303020204" pitchFamily="34" charset="0"/>
              </a:rPr>
              <a:t>and </a:t>
            </a:r>
            <a:r>
              <a:rPr lang="en-US" sz="2000" b="1" dirty="0">
                <a:solidFill>
                  <a:schemeClr val="dk1"/>
                </a:solidFill>
                <a:latin typeface="Candara" panose="020E0502030303020204" pitchFamily="34" charset="0"/>
              </a:rPr>
              <a:t>unlicensed spectrum</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Modulation</a:t>
            </a:r>
            <a:r>
              <a:rPr lang="en-US" sz="2000" dirty="0">
                <a:solidFill>
                  <a:srgbClr val="0070C0"/>
                </a:solidFill>
                <a:latin typeface="Candara" panose="020E0502030303020204" pitchFamily="34" charset="0"/>
              </a:rPr>
              <a:t> scheme </a:t>
            </a:r>
            <a:r>
              <a:rPr lang="en-US" sz="2000" dirty="0">
                <a:solidFill>
                  <a:schemeClr val="dk1"/>
                </a:solidFill>
                <a:latin typeface="Candara" panose="020E0502030303020204" pitchFamily="34" charset="0"/>
              </a:rPr>
              <a:t>is </a:t>
            </a:r>
            <a:r>
              <a:rPr lang="en-US" sz="2000" b="1" dirty="0">
                <a:solidFill>
                  <a:schemeClr val="dk1"/>
                </a:solidFill>
                <a:latin typeface="Candara" panose="020E0502030303020204" pitchFamily="34" charset="0"/>
              </a:rPr>
              <a:t>OFDM</a:t>
            </a:r>
            <a:r>
              <a:rPr lang="en-US" sz="2000" dirty="0">
                <a:solidFill>
                  <a:schemeClr val="dk1"/>
                </a:solidFill>
                <a:latin typeface="Candara" panose="020E0502030303020204" pitchFamily="34" charset="0"/>
              </a:rPr>
              <a:t> as in </a:t>
            </a:r>
            <a:r>
              <a:rPr lang="en-US" sz="2000" dirty="0" smtClean="0">
                <a:solidFill>
                  <a:schemeClr val="dk1"/>
                </a:solidFill>
                <a:latin typeface="Candara" panose="020E0502030303020204" pitchFamily="34" charset="0"/>
              </a:rPr>
              <a:t>802.11a and </a:t>
            </a:r>
            <a:r>
              <a:rPr lang="en-US" sz="2000" dirty="0">
                <a:solidFill>
                  <a:schemeClr val="dk1"/>
                </a:solidFill>
                <a:latin typeface="Candara" panose="020E0502030303020204" pitchFamily="34" charset="0"/>
              </a:rPr>
              <a:t>802.11g</a:t>
            </a:r>
          </a:p>
          <a:p>
            <a:pPr marL="342900"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Support for </a:t>
            </a:r>
            <a:r>
              <a:rPr lang="en-US" sz="2000" b="1" dirty="0">
                <a:solidFill>
                  <a:srgbClr val="0070C0"/>
                </a:solidFill>
                <a:latin typeface="Candara" panose="020E0502030303020204" pitchFamily="34" charset="0"/>
              </a:rPr>
              <a:t>mesh architecture</a:t>
            </a:r>
            <a:r>
              <a:rPr lang="en-US" sz="2000" dirty="0">
                <a:solidFill>
                  <a:schemeClr val="dk1"/>
                </a:solidFill>
                <a:latin typeface="Candara" panose="020E0502030303020204" pitchFamily="34" charset="0"/>
              </a:rPr>
              <a:t>.</a:t>
            </a:r>
          </a:p>
        </p:txBody>
      </p:sp>
      <p:cxnSp>
        <p:nvCxnSpPr>
          <p:cNvPr id="425" name="Shape 425"/>
          <p:cNvCxnSpPr/>
          <p:nvPr/>
        </p:nvCxnSpPr>
        <p:spPr>
          <a:xfrm>
            <a:off x="1389889" y="1313689"/>
            <a:ext cx="1600199" cy="990599"/>
          </a:xfrm>
          <a:prstGeom prst="straightConnector1">
            <a:avLst/>
          </a:prstGeom>
          <a:noFill/>
          <a:ln w="9525" cap="rnd" cmpd="sng">
            <a:solidFill>
              <a:schemeClr val="dk1"/>
            </a:solidFill>
            <a:prstDash val="solid"/>
            <a:miter/>
            <a:headEnd type="none" w="med" len="med"/>
            <a:tailEnd type="none" w="med" len="med"/>
          </a:ln>
        </p:spPr>
      </p:cxnSp>
      <p:cxnSp>
        <p:nvCxnSpPr>
          <p:cNvPr id="426" name="Shape 426"/>
          <p:cNvCxnSpPr/>
          <p:nvPr/>
        </p:nvCxnSpPr>
        <p:spPr>
          <a:xfrm flipH="1">
            <a:off x="3066289" y="1161288"/>
            <a:ext cx="990599" cy="1143000"/>
          </a:xfrm>
          <a:prstGeom prst="straightConnector1">
            <a:avLst/>
          </a:prstGeom>
          <a:noFill/>
          <a:ln w="9525" cap="rnd" cmpd="sng">
            <a:solidFill>
              <a:schemeClr val="dk1"/>
            </a:solidFill>
            <a:prstDash val="solid"/>
            <a:miter/>
            <a:headEnd type="none" w="med" len="med"/>
            <a:tailEnd type="none" w="med" len="med"/>
          </a:ln>
        </p:spPr>
      </p:cxnSp>
      <p:cxnSp>
        <p:nvCxnSpPr>
          <p:cNvPr id="427" name="Shape 427"/>
          <p:cNvCxnSpPr/>
          <p:nvPr/>
        </p:nvCxnSpPr>
        <p:spPr>
          <a:xfrm rot="10800000" flipH="1">
            <a:off x="856489" y="2304289"/>
            <a:ext cx="2133599" cy="304799"/>
          </a:xfrm>
          <a:prstGeom prst="straightConnector1">
            <a:avLst/>
          </a:prstGeom>
          <a:noFill/>
          <a:ln w="9525" cap="rnd" cmpd="sng">
            <a:solidFill>
              <a:schemeClr val="dk1"/>
            </a:solidFill>
            <a:prstDash val="solid"/>
            <a:miter/>
            <a:headEnd type="none" w="med" len="med"/>
            <a:tailEnd type="none" w="med" len="med"/>
          </a:ln>
        </p:spPr>
      </p:cxnSp>
      <p:pic>
        <p:nvPicPr>
          <p:cNvPr id="428" name="Shape 428"/>
          <p:cNvPicPr preferRelativeResize="0"/>
          <p:nvPr/>
        </p:nvPicPr>
        <p:blipFill rotWithShape="1">
          <a:blip r:embed="rId5">
            <a:alphaModFix/>
          </a:blip>
          <a:srcRect/>
          <a:stretch/>
        </p:blipFill>
        <p:spPr>
          <a:xfrm>
            <a:off x="2761488" y="2228089"/>
            <a:ext cx="1295400" cy="935037"/>
          </a:xfrm>
          <a:prstGeom prst="rect">
            <a:avLst/>
          </a:prstGeom>
          <a:noFill/>
          <a:ln>
            <a:noFill/>
          </a:ln>
        </p:spPr>
      </p:pic>
      <p:cxnSp>
        <p:nvCxnSpPr>
          <p:cNvPr id="429" name="Shape 429"/>
          <p:cNvCxnSpPr/>
          <p:nvPr/>
        </p:nvCxnSpPr>
        <p:spPr>
          <a:xfrm>
            <a:off x="4133089" y="1694689"/>
            <a:ext cx="685799" cy="1371599"/>
          </a:xfrm>
          <a:prstGeom prst="straightConnector1">
            <a:avLst/>
          </a:prstGeom>
          <a:noFill/>
          <a:ln w="9525" cap="rnd" cmpd="sng">
            <a:solidFill>
              <a:schemeClr val="dk1"/>
            </a:solidFill>
            <a:prstDash val="solid"/>
            <a:miter/>
            <a:headEnd type="none" w="med" len="med"/>
            <a:tailEnd type="none" w="med" len="med"/>
          </a:ln>
        </p:spPr>
      </p:cxnSp>
      <p:cxnSp>
        <p:nvCxnSpPr>
          <p:cNvPr id="430" name="Shape 430"/>
          <p:cNvCxnSpPr/>
          <p:nvPr/>
        </p:nvCxnSpPr>
        <p:spPr>
          <a:xfrm flipH="1">
            <a:off x="1389889" y="1161289"/>
            <a:ext cx="2666999" cy="152399"/>
          </a:xfrm>
          <a:prstGeom prst="straightConnector1">
            <a:avLst/>
          </a:prstGeom>
          <a:noFill/>
          <a:ln w="9525" cap="rnd" cmpd="sng">
            <a:solidFill>
              <a:schemeClr val="dk1"/>
            </a:solidFill>
            <a:prstDash val="solid"/>
            <a:miter/>
            <a:headEnd type="none" w="med" len="med"/>
            <a:tailEnd type="none" w="med" len="med"/>
          </a:ln>
        </p:spPr>
      </p:cxnSp>
      <p:pic>
        <p:nvPicPr>
          <p:cNvPr id="431" name="Shape 431"/>
          <p:cNvPicPr preferRelativeResize="0"/>
          <p:nvPr/>
        </p:nvPicPr>
        <p:blipFill rotWithShape="1">
          <a:blip r:embed="rId3">
            <a:alphaModFix/>
          </a:blip>
          <a:srcRect/>
          <a:stretch/>
        </p:blipFill>
        <p:spPr>
          <a:xfrm>
            <a:off x="856489" y="1237489"/>
            <a:ext cx="1044575" cy="1084261"/>
          </a:xfrm>
          <a:prstGeom prst="rect">
            <a:avLst/>
          </a:prstGeom>
          <a:noFill/>
          <a:ln>
            <a:noFill/>
          </a:ln>
        </p:spPr>
      </p:pic>
      <p:pic>
        <p:nvPicPr>
          <p:cNvPr id="432" name="Shape 432"/>
          <p:cNvPicPr preferRelativeResize="0"/>
          <p:nvPr/>
        </p:nvPicPr>
        <p:blipFill rotWithShape="1">
          <a:blip r:embed="rId3">
            <a:alphaModFix/>
          </a:blip>
          <a:srcRect/>
          <a:stretch/>
        </p:blipFill>
        <p:spPr>
          <a:xfrm>
            <a:off x="3599689" y="1618489"/>
            <a:ext cx="1044575" cy="1084261"/>
          </a:xfrm>
          <a:prstGeom prst="rect">
            <a:avLst/>
          </a:prstGeom>
          <a:noFill/>
          <a:ln>
            <a:noFill/>
          </a:ln>
        </p:spPr>
      </p:pic>
      <p:cxnSp>
        <p:nvCxnSpPr>
          <p:cNvPr id="433" name="Shape 433"/>
          <p:cNvCxnSpPr/>
          <p:nvPr/>
        </p:nvCxnSpPr>
        <p:spPr>
          <a:xfrm>
            <a:off x="323088" y="399288"/>
            <a:ext cx="5638800" cy="0"/>
          </a:xfrm>
          <a:prstGeom prst="straightConnector1">
            <a:avLst/>
          </a:prstGeom>
          <a:noFill/>
          <a:ln w="12700" cap="rnd" cmpd="sng">
            <a:solidFill>
              <a:schemeClr val="dk1"/>
            </a:solidFill>
            <a:prstDash val="solid"/>
            <a:miter/>
            <a:headEnd type="none" w="med" len="med"/>
            <a:tailEnd type="none" w="med" len="med"/>
          </a:ln>
        </p:spPr>
      </p:cxnSp>
      <p:sp>
        <p:nvSpPr>
          <p:cNvPr id="434" name="Shape 434"/>
          <p:cNvSpPr txBox="1"/>
          <p:nvPr/>
        </p:nvSpPr>
        <p:spPr>
          <a:xfrm>
            <a:off x="94489" y="94488"/>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437" name="Shape 437"/>
          <p:cNvSpPr txBox="1"/>
          <p:nvPr/>
        </p:nvSpPr>
        <p:spPr>
          <a:xfrm>
            <a:off x="399288" y="3752088"/>
            <a:ext cx="5638800" cy="276224"/>
          </a:xfrm>
          <a:prstGeom prst="rect">
            <a:avLst/>
          </a:prstGeom>
          <a:noFill/>
          <a:ln>
            <a:noFill/>
          </a:ln>
        </p:spPr>
        <p:txBody>
          <a:bodyPr lIns="91425" tIns="45700" rIns="91425" bIns="45700" anchor="t" anchorCtr="0">
            <a:noAutofit/>
          </a:bodyPr>
          <a:lstStyle/>
          <a:p>
            <a:pPr algn="ctr">
              <a:buClr>
                <a:schemeClr val="dk1"/>
              </a:buClr>
              <a:buSzPct val="25000"/>
            </a:pPr>
            <a:r>
              <a:rPr lang="en-US" sz="1200" b="1" dirty="0">
                <a:solidFill>
                  <a:schemeClr val="dk1"/>
                </a:solidFill>
                <a:latin typeface="Candara" panose="020E0502030303020204" pitchFamily="34" charset="0"/>
              </a:rPr>
              <a:t>Figure 14.14  WiMax Mesh Network</a:t>
            </a:r>
          </a:p>
        </p:txBody>
      </p:sp>
      <p:sp>
        <p:nvSpPr>
          <p:cNvPr id="2" name="TextBox 1"/>
          <p:cNvSpPr txBox="1"/>
          <p:nvPr/>
        </p:nvSpPr>
        <p:spPr>
          <a:xfrm>
            <a:off x="7620000" y="2059164"/>
            <a:ext cx="4452551" cy="3970318"/>
          </a:xfrm>
          <a:prstGeom prst="rect">
            <a:avLst/>
          </a:prstGeom>
          <a:noFill/>
        </p:spPr>
        <p:txBody>
          <a:bodyPr wrap="square" rtlCol="1">
            <a:spAutoFit/>
          </a:bodyPr>
          <a:lstStyle/>
          <a:p>
            <a:pPr>
              <a:lnSpc>
                <a:spcPct val="150000"/>
              </a:lnSpc>
            </a:pPr>
            <a:r>
              <a:rPr lang="en-US" b="1" dirty="0" smtClean="0">
                <a:solidFill>
                  <a:srgbClr val="0070C0"/>
                </a:solidFill>
                <a:latin typeface="Candara" panose="020E0502030303020204" pitchFamily="34" charset="0"/>
              </a:rPr>
              <a:t>WiMAX</a:t>
            </a:r>
            <a:r>
              <a:rPr lang="en-US" dirty="0" smtClean="0">
                <a:solidFill>
                  <a:srgbClr val="0070C0"/>
                </a:solidFill>
                <a:latin typeface="Candara" panose="020E0502030303020204" pitchFamily="34" charset="0"/>
              </a:rPr>
              <a:t> </a:t>
            </a:r>
            <a:r>
              <a:rPr lang="en-US" dirty="0">
                <a:latin typeface="Candara" panose="020E0502030303020204" pitchFamily="34" charset="0"/>
              </a:rPr>
              <a:t>specifications are defined by </a:t>
            </a:r>
            <a:r>
              <a:rPr lang="en-US" b="1" dirty="0">
                <a:latin typeface="Candara" panose="020E0502030303020204" pitchFamily="34" charset="0"/>
              </a:rPr>
              <a:t>IEEE802.i6d</a:t>
            </a:r>
            <a:r>
              <a:rPr lang="en-US" dirty="0" smtClean="0">
                <a:latin typeface="Candara" panose="020E0502030303020204" pitchFamily="34" charset="0"/>
              </a:rPr>
              <a:t>, which </a:t>
            </a:r>
            <a:r>
              <a:rPr lang="en-US" dirty="0">
                <a:latin typeface="Candara" panose="020E0502030303020204" pitchFamily="34" charset="0"/>
              </a:rPr>
              <a:t>is a modification of 802.16a </a:t>
            </a:r>
            <a:r>
              <a:rPr lang="en-US" dirty="0" smtClean="0">
                <a:latin typeface="Candara" panose="020E0502030303020204" pitchFamily="34" charset="0"/>
              </a:rPr>
              <a:t>and 802.16c</a:t>
            </a:r>
            <a:r>
              <a:rPr lang="en-US" dirty="0">
                <a:latin typeface="Candara" panose="020E0502030303020204" pitchFamily="34" charset="0"/>
              </a:rPr>
              <a:t>. </a:t>
            </a:r>
          </a:p>
          <a:p>
            <a:pPr>
              <a:lnSpc>
                <a:spcPct val="150000"/>
              </a:lnSpc>
            </a:pPr>
            <a:r>
              <a:rPr lang="en-US" b="1" dirty="0">
                <a:solidFill>
                  <a:srgbClr val="0070C0"/>
                </a:solidFill>
                <a:latin typeface="Candara" panose="020E0502030303020204" pitchFamily="34" charset="0"/>
              </a:rPr>
              <a:t>OFDM</a:t>
            </a:r>
            <a:r>
              <a:rPr lang="en-US" dirty="0">
                <a:solidFill>
                  <a:srgbClr val="0070C0"/>
                </a:solidFill>
                <a:latin typeface="Candara" panose="020E0502030303020204" pitchFamily="34" charset="0"/>
              </a:rPr>
              <a:t> technology </a:t>
            </a:r>
            <a:r>
              <a:rPr lang="en-US" dirty="0">
                <a:latin typeface="Candara" panose="020E0502030303020204" pitchFamily="34" charset="0"/>
              </a:rPr>
              <a:t>is used at the </a:t>
            </a:r>
            <a:r>
              <a:rPr lang="en-US" b="1" dirty="0" smtClean="0">
                <a:solidFill>
                  <a:srgbClr val="0070C0"/>
                </a:solidFill>
                <a:latin typeface="Candara" panose="020E0502030303020204" pitchFamily="34" charset="0"/>
              </a:rPr>
              <a:t>PHY layer </a:t>
            </a:r>
            <a:r>
              <a:rPr lang="en-US" dirty="0">
                <a:latin typeface="Candara" panose="020E0502030303020204" pitchFamily="34" charset="0"/>
              </a:rPr>
              <a:t>to </a:t>
            </a:r>
            <a:r>
              <a:rPr lang="en-US" b="1" dirty="0">
                <a:solidFill>
                  <a:srgbClr val="996633"/>
                </a:solidFill>
                <a:latin typeface="Candara" panose="020E0502030303020204" pitchFamily="34" charset="0"/>
              </a:rPr>
              <a:t>improve performance</a:t>
            </a:r>
            <a:r>
              <a:rPr lang="en-US" dirty="0" smtClean="0">
                <a:latin typeface="Candara" panose="020E0502030303020204" pitchFamily="34" charset="0"/>
              </a:rPr>
              <a:t>.</a:t>
            </a:r>
            <a:endParaRPr lang="en-US" dirty="0">
              <a:latin typeface="Candara" panose="020E0502030303020204" pitchFamily="34" charset="0"/>
            </a:endParaRPr>
          </a:p>
          <a:p>
            <a:pPr>
              <a:lnSpc>
                <a:spcPct val="150000"/>
              </a:lnSpc>
            </a:pPr>
            <a:r>
              <a:rPr lang="en-US" dirty="0">
                <a:latin typeface="Candara" panose="020E0502030303020204" pitchFamily="34" charset="0"/>
              </a:rPr>
              <a:t>Ina </a:t>
            </a:r>
            <a:r>
              <a:rPr lang="en-US" b="1" dirty="0">
                <a:latin typeface="Candara" panose="020E0502030303020204" pitchFamily="34" charset="0"/>
              </a:rPr>
              <a:t>metropolitan area</a:t>
            </a:r>
            <a:r>
              <a:rPr lang="en-US" dirty="0" smtClean="0">
                <a:latin typeface="Candara" panose="020E0502030303020204" pitchFamily="34" charset="0"/>
              </a:rPr>
              <a:t>, where </a:t>
            </a:r>
            <a:r>
              <a:rPr lang="en-US" b="1" dirty="0">
                <a:latin typeface="Candara" panose="020E0502030303020204" pitchFamily="34" charset="0"/>
              </a:rPr>
              <a:t>antennas</a:t>
            </a:r>
            <a:r>
              <a:rPr lang="en-US" dirty="0">
                <a:latin typeface="Candara" panose="020E0502030303020204" pitchFamily="34" charset="0"/>
              </a:rPr>
              <a:t> are positioned over the rooftops of </a:t>
            </a:r>
            <a:r>
              <a:rPr lang="en-US" dirty="0" smtClean="0">
                <a:latin typeface="Candara" panose="020E0502030303020204" pitchFamily="34" charset="0"/>
              </a:rPr>
              <a:t>buildings, the network </a:t>
            </a:r>
            <a:r>
              <a:rPr lang="en-US" dirty="0">
                <a:latin typeface="Candara" panose="020E0502030303020204" pitchFamily="34" charset="0"/>
              </a:rPr>
              <a:t>is configured as </a:t>
            </a:r>
            <a:r>
              <a:rPr lang="en-US" b="1" dirty="0">
                <a:latin typeface="Candara" panose="020E0502030303020204" pitchFamily="34" charset="0"/>
              </a:rPr>
              <a:t>mesh network</a:t>
            </a:r>
            <a:r>
              <a:rPr lang="en-US" dirty="0" smtClean="0">
                <a:latin typeface="Candara" panose="020E0502030303020204" pitchFamily="34" charset="0"/>
              </a:rPr>
              <a:t>, as </a:t>
            </a:r>
            <a:r>
              <a:rPr lang="en-US" dirty="0">
                <a:latin typeface="Candara" panose="020E0502030303020204" pitchFamily="34" charset="0"/>
              </a:rPr>
              <a:t>shown </a:t>
            </a:r>
            <a:r>
              <a:rPr lang="en-US" dirty="0" smtClean="0">
                <a:latin typeface="Candara" panose="020E0502030303020204" pitchFamily="34" charset="0"/>
              </a:rPr>
              <a:t>in Figure </a:t>
            </a:r>
            <a:r>
              <a:rPr lang="en-US" dirty="0">
                <a:latin typeface="Candara" panose="020E0502030303020204" pitchFamily="34" charset="0"/>
              </a:rPr>
              <a:t>14.14. </a:t>
            </a:r>
            <a:r>
              <a:rPr lang="en-US" dirty="0" smtClean="0">
                <a:latin typeface="Candara" panose="020E0502030303020204" pitchFamily="34" charset="0"/>
              </a:rPr>
              <a:t>In this </a:t>
            </a:r>
            <a:r>
              <a:rPr lang="en-US" dirty="0">
                <a:latin typeface="Candara" panose="020E0502030303020204" pitchFamily="34" charset="0"/>
              </a:rPr>
              <a:t>case, obstruction </a:t>
            </a:r>
            <a:r>
              <a:rPr lang="en-US" dirty="0" smtClean="0">
                <a:latin typeface="Candara" panose="020E0502030303020204" pitchFamily="34" charset="0"/>
              </a:rPr>
              <a:t>of signal </a:t>
            </a:r>
            <a:r>
              <a:rPr lang="en-US" dirty="0">
                <a:latin typeface="Candara" panose="020E0502030303020204" pitchFamily="34" charset="0"/>
              </a:rPr>
              <a:t>between any two antennas is overcome. </a:t>
            </a:r>
            <a:r>
              <a:rPr lang="en-US" dirty="0" smtClean="0">
                <a:latin typeface="Candara" panose="020E0502030303020204" pitchFamily="34" charset="0"/>
              </a:rPr>
              <a:t>If a </a:t>
            </a:r>
            <a:r>
              <a:rPr lang="en-US" dirty="0">
                <a:latin typeface="Candara" panose="020E0502030303020204" pitchFamily="34" charset="0"/>
              </a:rPr>
              <a:t>direct LOS path is not available, the </a:t>
            </a:r>
            <a:r>
              <a:rPr lang="en-US" dirty="0" smtClean="0">
                <a:latin typeface="Candara" panose="020E0502030303020204" pitchFamily="34" charset="0"/>
              </a:rPr>
              <a:t>system will </a:t>
            </a:r>
            <a:r>
              <a:rPr lang="en-US" dirty="0">
                <a:latin typeface="Candara" panose="020E0502030303020204" pitchFamily="34" charset="0"/>
              </a:rPr>
              <a:t>redirect traffic through intermediate nodes</a:t>
            </a:r>
            <a:r>
              <a:rPr lang="en-US" dirty="0" smtClean="0">
                <a:latin typeface="Candara" panose="020E0502030303020204" pitchFamily="34" charset="0"/>
              </a:rPr>
              <a:t>.</a:t>
            </a:r>
          </a:p>
          <a:p>
            <a:pPr>
              <a:lnSpc>
                <a:spcPct val="150000"/>
              </a:lnSpc>
            </a:pPr>
            <a:endParaRPr lang="en-US" dirty="0">
              <a:latin typeface="Candara" panose="020E0502030303020204" pitchFamily="34" charset="0"/>
            </a:endParaRPr>
          </a:p>
          <a:p>
            <a:pPr>
              <a:lnSpc>
                <a:spcPct val="150000"/>
              </a:lnSpc>
            </a:pPr>
            <a:endParaRPr lang="ar-SA" dirty="0">
              <a:latin typeface="Candara" panose="020E0502030303020204" pitchFamily="34" charset="0"/>
            </a:endParaRPr>
          </a:p>
        </p:txBody>
      </p:sp>
      <p:sp>
        <p:nvSpPr>
          <p:cNvPr id="3" name="TextBox 2"/>
          <p:cNvSpPr txBox="1"/>
          <p:nvPr/>
        </p:nvSpPr>
        <p:spPr>
          <a:xfrm>
            <a:off x="5864352" y="170688"/>
            <a:ext cx="5998464" cy="738664"/>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en-US" b="1" dirty="0">
                <a:solidFill>
                  <a:srgbClr val="0070C0"/>
                </a:solidFill>
                <a:latin typeface="Candara" panose="020E0502030303020204" pitchFamily="34" charset="0"/>
              </a:rPr>
              <a:t>WiMAX</a:t>
            </a:r>
            <a:r>
              <a:rPr lang="en-US" dirty="0">
                <a:latin typeface="Candara" panose="020E0502030303020204" pitchFamily="34" charset="0"/>
              </a:rPr>
              <a:t> (</a:t>
            </a:r>
            <a:r>
              <a:rPr lang="en-US" b="1" dirty="0">
                <a:solidFill>
                  <a:srgbClr val="0070C0"/>
                </a:solidFill>
                <a:latin typeface="Candara" panose="020E0502030303020204" pitchFamily="34" charset="0"/>
              </a:rPr>
              <a:t>Worldwide Interoperability for Microwave Access</a:t>
            </a:r>
            <a:r>
              <a:rPr lang="en-US" dirty="0">
                <a:latin typeface="Candara" panose="020E0502030303020204" pitchFamily="34" charset="0"/>
              </a:rPr>
              <a:t>) is a wireless industry coalition dedicated to the advancement of IEEE 802.16 standards for </a:t>
            </a:r>
            <a:r>
              <a:rPr lang="en-US" b="1" dirty="0">
                <a:latin typeface="Candara" panose="020E0502030303020204" pitchFamily="34" charset="0"/>
              </a:rPr>
              <a:t>broadband wireless access</a:t>
            </a:r>
            <a:r>
              <a:rPr lang="en-US" dirty="0">
                <a:latin typeface="Candara" panose="020E0502030303020204" pitchFamily="34" charset="0"/>
              </a:rPr>
              <a:t> (</a:t>
            </a:r>
            <a:r>
              <a:rPr lang="en-US" b="1" dirty="0">
                <a:latin typeface="Candara" panose="020E0502030303020204" pitchFamily="34" charset="0"/>
              </a:rPr>
              <a:t>BWA</a:t>
            </a:r>
            <a:r>
              <a:rPr lang="en-US" dirty="0">
                <a:latin typeface="Candara" panose="020E0502030303020204" pitchFamily="34" charset="0"/>
              </a:rPr>
              <a:t>) </a:t>
            </a:r>
            <a:r>
              <a:rPr lang="en-US" b="1" dirty="0">
                <a:latin typeface="Candara" panose="020E0502030303020204" pitchFamily="34" charset="0"/>
              </a:rPr>
              <a:t>networks</a:t>
            </a:r>
            <a:r>
              <a:rPr lang="en-US" dirty="0">
                <a:latin typeface="Candara" panose="020E0502030303020204" pitchFamily="34" charset="0"/>
              </a:rPr>
              <a:t>.</a:t>
            </a:r>
            <a:endParaRPr lang="ar-SA" dirty="0">
              <a:latin typeface="Candara" panose="020E0502030303020204" pitchFamily="34" charset="0"/>
            </a:endParaRPr>
          </a:p>
        </p:txBody>
      </p:sp>
      <p:sp>
        <p:nvSpPr>
          <p:cNvPr id="4" name="TextBox 3"/>
          <p:cNvSpPr txBox="1"/>
          <p:nvPr/>
        </p:nvSpPr>
        <p:spPr>
          <a:xfrm>
            <a:off x="5887453" y="1058779"/>
            <a:ext cx="5133474"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defPPr marR="0" lvl="0" algn="l" rtl="0">
              <a:lnSpc>
                <a:spcPct val="100000"/>
              </a:lnSpc>
              <a:spcBef>
                <a:spcPts val="0"/>
              </a:spcBef>
              <a:spcAft>
                <a:spcPts val="0"/>
              </a:spcAft>
            </a:defPPr>
            <a:lvl1pPr>
              <a:defRPr b="1">
                <a:solidFill>
                  <a:srgbClr val="0070C0"/>
                </a:solidFill>
                <a:latin typeface="Candara" panose="020E0502030303020204" pitchFamily="34" charset="0"/>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Orthogonal frequency division multiplexing (OFDM) </a:t>
            </a:r>
            <a:r>
              <a:rPr lang="en-US" b="0" dirty="0">
                <a:solidFill>
                  <a:schemeClr val="tx1"/>
                </a:solidFill>
              </a:rPr>
              <a:t>is a technique, method or scheme for digital multi-carrier modulation</a:t>
            </a:r>
            <a:endParaRPr lang="ar-SA" b="0"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533400" y="304800"/>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chemeClr val="dk2"/>
                </a:solidFill>
              </a:rPr>
              <a:t>802.16d: </a:t>
            </a:r>
            <a:r>
              <a:rPr lang="en-US" sz="3200" b="1" dirty="0">
                <a:solidFill>
                  <a:srgbClr val="0070C0"/>
                </a:solidFill>
              </a:rPr>
              <a:t>PHY Layer</a:t>
            </a:r>
          </a:p>
        </p:txBody>
      </p:sp>
      <p:cxnSp>
        <p:nvCxnSpPr>
          <p:cNvPr id="444" name="Shape 444"/>
          <p:cNvCxnSpPr/>
          <p:nvPr/>
        </p:nvCxnSpPr>
        <p:spPr>
          <a:xfrm>
            <a:off x="609600" y="6324600"/>
            <a:ext cx="5638800" cy="0"/>
          </a:xfrm>
          <a:prstGeom prst="straightConnector1">
            <a:avLst/>
          </a:prstGeom>
          <a:noFill/>
          <a:ln w="12700" cap="rnd" cmpd="sng">
            <a:solidFill>
              <a:schemeClr val="dk1"/>
            </a:solidFill>
            <a:prstDash val="solid"/>
            <a:miter/>
            <a:headEnd type="none" w="med" len="med"/>
            <a:tailEnd type="none" w="med" len="med"/>
          </a:ln>
        </p:spPr>
      </p:cxnSp>
      <p:sp>
        <p:nvSpPr>
          <p:cNvPr id="445" name="Shape 445"/>
          <p:cNvSpPr txBox="1"/>
          <p:nvPr/>
        </p:nvSpPr>
        <p:spPr>
          <a:xfrm>
            <a:off x="0" y="64008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446" name="Shape 446"/>
          <p:cNvSpPr txBox="1"/>
          <p:nvPr/>
        </p:nvSpPr>
        <p:spPr>
          <a:xfrm>
            <a:off x="457201" y="990601"/>
            <a:ext cx="11454383" cy="4664075"/>
          </a:xfrm>
          <a:prstGeom prst="rect">
            <a:avLst/>
          </a:prstGeom>
          <a:noFill/>
          <a:ln>
            <a:noFill/>
          </a:ln>
        </p:spPr>
        <p:txBody>
          <a:bodyPr lIns="91425" tIns="45700" rIns="91425" bIns="45700" anchor="t" anchorCtr="0">
            <a:noAutofit/>
          </a:bodyPr>
          <a:lstStyle/>
          <a:p>
            <a:pPr>
              <a:lnSpc>
                <a:spcPct val="150000"/>
              </a:lnSpc>
              <a:buClr>
                <a:schemeClr val="dk2"/>
              </a:buClr>
              <a:buSzPct val="100000"/>
              <a:buFont typeface="Arial"/>
              <a:buChar char="•"/>
            </a:pPr>
            <a:r>
              <a:rPr lang="en-US" sz="2000" dirty="0">
                <a:solidFill>
                  <a:schemeClr val="dk2"/>
                </a:solidFill>
                <a:latin typeface="Candara" panose="020E0502030303020204" pitchFamily="34" charset="0"/>
              </a:rPr>
              <a:t> Air </a:t>
            </a:r>
            <a:r>
              <a:rPr lang="en-US" sz="2000" dirty="0" smtClean="0">
                <a:solidFill>
                  <a:schemeClr val="dk2"/>
                </a:solidFill>
                <a:latin typeface="Candara" panose="020E0502030303020204" pitchFamily="34" charset="0"/>
              </a:rPr>
              <a:t>interface Wireless MAN-</a:t>
            </a:r>
            <a:endParaRPr lang="en-US" sz="2000" dirty="0">
              <a:solidFill>
                <a:schemeClr val="dk2"/>
              </a:solidFill>
              <a:latin typeface="Candara" panose="020E0502030303020204" pitchFamily="34" charset="0"/>
            </a:endParaRPr>
          </a:p>
          <a:p>
            <a:pPr marL="457200" lvl="1">
              <a:lnSpc>
                <a:spcPct val="150000"/>
              </a:lnSpc>
              <a:buClr>
                <a:schemeClr val="dk2"/>
              </a:buClr>
              <a:buSzPct val="100000"/>
              <a:buFont typeface="Arial"/>
              <a:buChar char="•"/>
            </a:pPr>
            <a:r>
              <a:rPr lang="en-US" sz="2000" dirty="0">
                <a:solidFill>
                  <a:schemeClr val="dk2"/>
                </a:solidFill>
                <a:latin typeface="Candara" panose="020E0502030303020204" pitchFamily="34" charset="0"/>
              </a:rPr>
              <a:t> </a:t>
            </a:r>
            <a:r>
              <a:rPr lang="en-US" sz="2000" b="1" dirty="0">
                <a:solidFill>
                  <a:schemeClr val="dk2"/>
                </a:solidFill>
                <a:latin typeface="Candara" panose="020E0502030303020204" pitchFamily="34" charset="0"/>
              </a:rPr>
              <a:t>SC</a:t>
            </a:r>
            <a:r>
              <a:rPr lang="en-US" sz="2000" dirty="0">
                <a:solidFill>
                  <a:schemeClr val="dk2"/>
                </a:solidFill>
                <a:latin typeface="Candara" panose="020E0502030303020204" pitchFamily="34" charset="0"/>
              </a:rPr>
              <a:t>a </a:t>
            </a:r>
            <a:r>
              <a:rPr lang="en-US" sz="2000" b="1" dirty="0">
                <a:solidFill>
                  <a:schemeClr val="dk2"/>
                </a:solidFill>
                <a:latin typeface="Candara" panose="020E0502030303020204" pitchFamily="34" charset="0"/>
              </a:rPr>
              <a:t>Single carrier</a:t>
            </a:r>
          </a:p>
          <a:p>
            <a:pPr marL="457200" lvl="1">
              <a:lnSpc>
                <a:spcPct val="150000"/>
              </a:lnSpc>
              <a:buClr>
                <a:schemeClr val="dk2"/>
              </a:buClr>
              <a:buSzPct val="100000"/>
              <a:buFont typeface="Arial"/>
              <a:buChar char="•"/>
            </a:pPr>
            <a:r>
              <a:rPr lang="en-US" sz="2000" dirty="0">
                <a:solidFill>
                  <a:schemeClr val="dk2"/>
                </a:solidFill>
                <a:latin typeface="Candara" panose="020E0502030303020204" pitchFamily="34" charset="0"/>
              </a:rPr>
              <a:t> </a:t>
            </a:r>
            <a:r>
              <a:rPr lang="en-US" sz="2000" b="1" dirty="0">
                <a:solidFill>
                  <a:schemeClr val="dk2"/>
                </a:solidFill>
                <a:latin typeface="Candara" panose="020E0502030303020204" pitchFamily="34" charset="0"/>
              </a:rPr>
              <a:t>OFDM</a:t>
            </a:r>
            <a:r>
              <a:rPr lang="en-US" sz="2000" dirty="0">
                <a:solidFill>
                  <a:schemeClr val="dk2"/>
                </a:solidFill>
                <a:latin typeface="Candara" panose="020E0502030303020204" pitchFamily="34" charset="0"/>
              </a:rPr>
              <a:t> (commonly adopted) </a:t>
            </a:r>
            <a:r>
              <a:rPr lang="en-US" sz="2000" dirty="0" smtClean="0">
                <a:solidFill>
                  <a:schemeClr val="dk2"/>
                </a:solidFill>
                <a:latin typeface="Candara" panose="020E0502030303020204" pitchFamily="34" charset="0"/>
              </a:rPr>
              <a:t>256-carrier OFDM </a:t>
            </a:r>
            <a:r>
              <a:rPr lang="en-US" sz="2000" dirty="0">
                <a:solidFill>
                  <a:schemeClr val="dk2"/>
                </a:solidFill>
                <a:latin typeface="Candara" panose="020E0502030303020204" pitchFamily="34" charset="0"/>
              </a:rPr>
              <a:t>TDMA upstream</a:t>
            </a:r>
          </a:p>
          <a:p>
            <a:pPr marL="457200" lvl="1">
              <a:lnSpc>
                <a:spcPct val="150000"/>
              </a:lnSpc>
              <a:buClr>
                <a:schemeClr val="dk2"/>
              </a:buClr>
              <a:buSzPct val="100000"/>
              <a:buFont typeface="Arial"/>
              <a:buChar char="•"/>
            </a:pPr>
            <a:r>
              <a:rPr lang="en-US" sz="2000" dirty="0">
                <a:solidFill>
                  <a:schemeClr val="dk2"/>
                </a:solidFill>
                <a:latin typeface="Candara" panose="020E0502030303020204" pitchFamily="34" charset="0"/>
              </a:rPr>
              <a:t> </a:t>
            </a:r>
            <a:r>
              <a:rPr lang="en-US" sz="2000" b="1" dirty="0">
                <a:solidFill>
                  <a:schemeClr val="dk2"/>
                </a:solidFill>
                <a:latin typeface="Candara" panose="020E0502030303020204" pitchFamily="34" charset="0"/>
              </a:rPr>
              <a:t>OFDMA</a:t>
            </a:r>
            <a:r>
              <a:rPr lang="en-US" sz="2000" dirty="0">
                <a:solidFill>
                  <a:schemeClr val="dk2"/>
                </a:solidFill>
                <a:latin typeface="Candara" panose="020E0502030303020204" pitchFamily="34" charset="0"/>
              </a:rPr>
              <a:t> 2048-carrier </a:t>
            </a:r>
            <a:r>
              <a:rPr lang="en-US" sz="2000" dirty="0" smtClean="0">
                <a:solidFill>
                  <a:schemeClr val="dk2"/>
                </a:solidFill>
                <a:latin typeface="Candara" panose="020E0502030303020204" pitchFamily="34" charset="0"/>
              </a:rPr>
              <a:t>OFDM</a:t>
            </a:r>
            <a:r>
              <a:rPr lang="en-US" sz="2000" dirty="0">
                <a:solidFill>
                  <a:schemeClr val="dk2"/>
                </a:solidFill>
                <a:latin typeface="Candara" panose="020E0502030303020204" pitchFamily="34" charset="0"/>
              </a:rPr>
              <a:t> </a:t>
            </a:r>
            <a:r>
              <a:rPr lang="en-US" sz="2000" dirty="0" smtClean="0">
                <a:solidFill>
                  <a:schemeClr val="dk2"/>
                </a:solidFill>
                <a:latin typeface="Candara" panose="020E0502030303020204" pitchFamily="34" charset="0"/>
              </a:rPr>
              <a:t>Upstream </a:t>
            </a:r>
            <a:r>
              <a:rPr lang="en-US" sz="2000" dirty="0">
                <a:solidFill>
                  <a:schemeClr val="dk2"/>
                </a:solidFill>
                <a:latin typeface="Candara" panose="020E0502030303020204" pitchFamily="34" charset="0"/>
              </a:rPr>
              <a:t>OFDMA – multiple carriers </a:t>
            </a:r>
            <a:r>
              <a:rPr lang="en-US" sz="2000" dirty="0" smtClean="0">
                <a:solidFill>
                  <a:schemeClr val="dk2"/>
                </a:solidFill>
                <a:latin typeface="Candara" panose="020E0502030303020204" pitchFamily="34" charset="0"/>
              </a:rPr>
              <a:t>assigned</a:t>
            </a:r>
            <a:r>
              <a:rPr lang="en-US" sz="2000" dirty="0">
                <a:solidFill>
                  <a:schemeClr val="dk2"/>
                </a:solidFill>
                <a:latin typeface="Candara" panose="020E0502030303020204" pitchFamily="34" charset="0"/>
              </a:rPr>
              <a:t> </a:t>
            </a:r>
            <a:r>
              <a:rPr lang="en-US" sz="2000" dirty="0" smtClean="0">
                <a:solidFill>
                  <a:schemeClr val="dk2"/>
                </a:solidFill>
                <a:latin typeface="Candara" panose="020E0502030303020204" pitchFamily="34" charset="0"/>
              </a:rPr>
              <a:t>to </a:t>
            </a:r>
            <a:r>
              <a:rPr lang="en-US" sz="2000" dirty="0">
                <a:solidFill>
                  <a:schemeClr val="dk2"/>
                </a:solidFill>
                <a:latin typeface="Candara" panose="020E0502030303020204" pitchFamily="34" charset="0"/>
              </a:rPr>
              <a:t>a receiver</a:t>
            </a:r>
          </a:p>
          <a:p>
            <a:pPr>
              <a:lnSpc>
                <a:spcPct val="150000"/>
              </a:lnSpc>
              <a:buClr>
                <a:schemeClr val="dk2"/>
              </a:buClr>
              <a:buSzPct val="100000"/>
              <a:buFont typeface="Arial"/>
              <a:buChar char="•"/>
            </a:pPr>
            <a:r>
              <a:rPr lang="en-US" sz="2000" dirty="0">
                <a:solidFill>
                  <a:schemeClr val="dk2"/>
                </a:solidFill>
                <a:latin typeface="Candara" panose="020E0502030303020204" pitchFamily="34" charset="0"/>
              </a:rPr>
              <a:t> </a:t>
            </a:r>
            <a:r>
              <a:rPr lang="en-US" sz="2000" dirty="0">
                <a:solidFill>
                  <a:srgbClr val="0070C0"/>
                </a:solidFill>
                <a:latin typeface="Candara" panose="020E0502030303020204" pitchFamily="34" charset="0"/>
              </a:rPr>
              <a:t>Modulation and decoding</a:t>
            </a:r>
          </a:p>
          <a:p>
            <a:pPr marL="457200" lvl="1">
              <a:lnSpc>
                <a:spcPct val="150000"/>
              </a:lnSpc>
              <a:buClr>
                <a:schemeClr val="dk2"/>
              </a:buClr>
              <a:buSzPct val="100000"/>
              <a:buFont typeface="Arial"/>
              <a:buChar char="•"/>
            </a:pPr>
            <a:r>
              <a:rPr lang="en-US" sz="2000" dirty="0">
                <a:solidFill>
                  <a:schemeClr val="dk2"/>
                </a:solidFill>
                <a:latin typeface="Candara" panose="020E0502030303020204" pitchFamily="34" charset="0"/>
              </a:rPr>
              <a:t> </a:t>
            </a:r>
            <a:r>
              <a:rPr lang="en-US" sz="2000" b="1" dirty="0">
                <a:solidFill>
                  <a:schemeClr val="dk2"/>
                </a:solidFill>
                <a:latin typeface="Candara" panose="020E0502030303020204" pitchFamily="34" charset="0"/>
              </a:rPr>
              <a:t>QPSK</a:t>
            </a:r>
          </a:p>
          <a:p>
            <a:pPr marL="457200" lvl="1">
              <a:lnSpc>
                <a:spcPct val="150000"/>
              </a:lnSpc>
              <a:buClr>
                <a:schemeClr val="dk2"/>
              </a:buClr>
              <a:buSzPct val="100000"/>
              <a:buFont typeface="Arial"/>
              <a:buChar char="•"/>
            </a:pPr>
            <a:r>
              <a:rPr lang="en-US" sz="2000" b="1" dirty="0">
                <a:solidFill>
                  <a:schemeClr val="dk2"/>
                </a:solidFill>
                <a:latin typeface="Candara" panose="020E0502030303020204" pitchFamily="34" charset="0"/>
              </a:rPr>
              <a:t> 16-QAM</a:t>
            </a:r>
          </a:p>
          <a:p>
            <a:pPr marL="457200" lvl="1">
              <a:lnSpc>
                <a:spcPct val="150000"/>
              </a:lnSpc>
              <a:buClr>
                <a:schemeClr val="dk2"/>
              </a:buClr>
              <a:buSzPct val="100000"/>
              <a:buFont typeface="Arial"/>
              <a:buChar char="•"/>
            </a:pPr>
            <a:r>
              <a:rPr lang="en-US" sz="2000" b="1" dirty="0">
                <a:solidFill>
                  <a:schemeClr val="dk2"/>
                </a:solidFill>
                <a:latin typeface="Candara" panose="020E0502030303020204" pitchFamily="34" charset="0"/>
              </a:rPr>
              <a:t> 64-QAM</a:t>
            </a:r>
          </a:p>
          <a:p>
            <a:pPr>
              <a:lnSpc>
                <a:spcPct val="150000"/>
              </a:lnSpc>
              <a:buClr>
                <a:schemeClr val="dk2"/>
              </a:buClr>
              <a:buSzPct val="100000"/>
              <a:buFont typeface="Arial"/>
              <a:buChar char="•"/>
            </a:pPr>
            <a:r>
              <a:rPr lang="en-US" sz="2000" dirty="0">
                <a:solidFill>
                  <a:schemeClr val="dk2"/>
                </a:solidFill>
                <a:latin typeface="Candara" panose="020E0502030303020204" pitchFamily="34" charset="0"/>
              </a:rPr>
              <a:t>  Adaptive </a:t>
            </a:r>
            <a:r>
              <a:rPr lang="en-US" sz="2000" b="1" dirty="0">
                <a:solidFill>
                  <a:schemeClr val="dk2"/>
                </a:solidFill>
                <a:latin typeface="Candara" panose="020E0502030303020204" pitchFamily="34" charset="0"/>
              </a:rPr>
              <a:t>antenna</a:t>
            </a:r>
            <a:r>
              <a:rPr lang="en-US" sz="2000" dirty="0">
                <a:solidFill>
                  <a:schemeClr val="dk2"/>
                </a:solidFill>
                <a:latin typeface="Candara" panose="020E0502030303020204" pitchFamily="34" charset="0"/>
              </a:rPr>
              <a:t> system</a:t>
            </a:r>
          </a:p>
          <a:p>
            <a:pPr marL="457200" lvl="1">
              <a:lnSpc>
                <a:spcPct val="150000"/>
              </a:lnSpc>
              <a:buClr>
                <a:schemeClr val="dk2"/>
              </a:buClr>
              <a:buSzPct val="100000"/>
              <a:buFont typeface="Arial"/>
              <a:buChar char="•"/>
            </a:pPr>
            <a:r>
              <a:rPr lang="en-US" sz="2000" dirty="0">
                <a:solidFill>
                  <a:schemeClr val="dk2"/>
                </a:solidFill>
                <a:latin typeface="Candara" panose="020E0502030303020204" pitchFamily="34" charset="0"/>
              </a:rPr>
              <a:t> </a:t>
            </a:r>
            <a:r>
              <a:rPr lang="en-US" sz="2000" b="1" dirty="0">
                <a:solidFill>
                  <a:schemeClr val="dk2"/>
                </a:solidFill>
                <a:latin typeface="Candara" panose="020E0502030303020204" pitchFamily="34" charset="0"/>
              </a:rPr>
              <a:t>Directed beams</a:t>
            </a:r>
            <a:r>
              <a:rPr lang="en-US" sz="2000" dirty="0">
                <a:solidFill>
                  <a:schemeClr val="dk2"/>
                </a:solidFill>
                <a:latin typeface="Candara" panose="020E0502030303020204" pitchFamily="34" charset="0"/>
              </a:rPr>
              <a:t> in </a:t>
            </a:r>
            <a:r>
              <a:rPr lang="en-US" sz="2000" b="1" dirty="0">
                <a:solidFill>
                  <a:schemeClr val="dk2"/>
                </a:solidFill>
                <a:latin typeface="Candara" panose="020E0502030303020204" pitchFamily="34" charset="0"/>
              </a:rPr>
              <a:t>PMP</a:t>
            </a:r>
            <a:r>
              <a:rPr lang="en-US" sz="2000" dirty="0">
                <a:solidFill>
                  <a:schemeClr val="dk2"/>
                </a:solidFill>
                <a:latin typeface="Candara" panose="020E0502030303020204" pitchFamily="34" charset="0"/>
              </a:rPr>
              <a:t> (Point-to-Multipoint)</a:t>
            </a:r>
          </a:p>
          <a:p>
            <a:pPr marL="457200" lvl="1">
              <a:lnSpc>
                <a:spcPct val="150000"/>
              </a:lnSpc>
              <a:buClr>
                <a:schemeClr val="dk2"/>
              </a:buClr>
              <a:buSzPct val="100000"/>
              <a:buFont typeface="Arial"/>
              <a:buChar char="•"/>
            </a:pPr>
            <a:r>
              <a:rPr lang="en-US" sz="2000" dirty="0">
                <a:solidFill>
                  <a:schemeClr val="dk2"/>
                </a:solidFill>
                <a:latin typeface="Candara" panose="020E0502030303020204" pitchFamily="34" charset="0"/>
              </a:rPr>
              <a:t> </a:t>
            </a:r>
            <a:r>
              <a:rPr lang="en-US" sz="2000" b="1" dirty="0">
                <a:solidFill>
                  <a:schemeClr val="dk2"/>
                </a:solidFill>
                <a:latin typeface="Candara" panose="020E0502030303020204" pitchFamily="34" charset="0"/>
              </a:rPr>
              <a:t>Channel quality</a:t>
            </a:r>
            <a:r>
              <a:rPr lang="en-US" sz="2000" dirty="0">
                <a:solidFill>
                  <a:schemeClr val="dk2"/>
                </a:solidFill>
                <a:latin typeface="Candara" panose="020E0502030303020204" pitchFamily="34" charset="0"/>
              </a:rPr>
              <a:t> feedback from </a:t>
            </a:r>
            <a:r>
              <a:rPr lang="en-US" sz="2000" b="1" dirty="0">
                <a:solidFill>
                  <a:schemeClr val="dk2"/>
                </a:solidFill>
                <a:latin typeface="Candara" panose="020E0502030303020204" pitchFamily="34" charset="0"/>
              </a:rPr>
              <a:t>SS</a:t>
            </a:r>
            <a:r>
              <a:rPr lang="en-US" sz="2000" dirty="0">
                <a:solidFill>
                  <a:schemeClr val="dk2"/>
                </a:solidFill>
                <a:latin typeface="Candara" panose="020E0502030303020204" pitchFamily="34" charset="0"/>
              </a:rPr>
              <a:t> to </a:t>
            </a:r>
            <a:r>
              <a:rPr lang="en-US" sz="2000" b="1" dirty="0">
                <a:solidFill>
                  <a:schemeClr val="dk2"/>
                </a:solidFill>
                <a:latin typeface="Candara" panose="020E0502030303020204" pitchFamily="34" charset="0"/>
              </a:rPr>
              <a:t>BS</a:t>
            </a:r>
          </a:p>
        </p:txBody>
      </p:sp>
      <p:cxnSp>
        <p:nvCxnSpPr>
          <p:cNvPr id="447" name="Shape 447"/>
          <p:cNvCxnSpPr/>
          <p:nvPr/>
        </p:nvCxnSpPr>
        <p:spPr>
          <a:xfrm>
            <a:off x="533400"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448" name="Shape 448"/>
          <p:cNvSpPr txBox="1"/>
          <p:nvPr/>
        </p:nvSpPr>
        <p:spPr>
          <a:xfrm>
            <a:off x="304801"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Shape 87"/>
          <p:cNvSpPr txBox="1"/>
          <p:nvPr/>
        </p:nvSpPr>
        <p:spPr>
          <a:xfrm>
            <a:off x="7467600" y="228600"/>
            <a:ext cx="227012"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a:t>
            </a:r>
          </a:p>
        </p:txBody>
      </p:sp>
      <p:sp>
        <p:nvSpPr>
          <p:cNvPr id="88" name="Shape 88"/>
          <p:cNvSpPr txBox="1"/>
          <p:nvPr/>
        </p:nvSpPr>
        <p:spPr>
          <a:xfrm>
            <a:off x="8534401" y="8482012"/>
            <a:ext cx="685799" cy="366711"/>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cxnSp>
        <p:nvCxnSpPr>
          <p:cNvPr id="90" name="Shape 90"/>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91" name="Shape 91"/>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cxnSp>
        <p:nvCxnSpPr>
          <p:cNvPr id="92" name="Shape 92"/>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93" name="Shape 93"/>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94" name="Shape 94"/>
          <p:cNvSpPr txBox="1">
            <a:spLocks noGrp="1"/>
          </p:cNvSpPr>
          <p:nvPr>
            <p:ph type="title"/>
          </p:nvPr>
        </p:nvSpPr>
        <p:spPr>
          <a:xfrm>
            <a:off x="2971801" y="533400"/>
            <a:ext cx="6172199"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chemeClr val="dk2"/>
                </a:solidFill>
              </a:rPr>
              <a:t>Objectives (cont.)</a:t>
            </a:r>
          </a:p>
        </p:txBody>
      </p:sp>
      <p:sp>
        <p:nvSpPr>
          <p:cNvPr id="95" name="Shape 95"/>
          <p:cNvSpPr txBox="1">
            <a:spLocks noGrp="1"/>
          </p:cNvSpPr>
          <p:nvPr>
            <p:ph type="body" idx="1"/>
          </p:nvPr>
        </p:nvSpPr>
        <p:spPr>
          <a:xfrm>
            <a:off x="2121408" y="1295400"/>
            <a:ext cx="7973567" cy="7019544"/>
          </a:xfrm>
          <a:prstGeom prst="rect">
            <a:avLst/>
          </a:prstGeom>
          <a:noFill/>
          <a:ln>
            <a:noFill/>
          </a:ln>
        </p:spPr>
        <p:txBody>
          <a:bodyPr lIns="91425" tIns="45700" rIns="91425" bIns="45700" anchor="t" anchorCtr="0">
            <a:noAutofit/>
          </a:bodyPr>
          <a:lstStyle/>
          <a:p>
            <a:pPr indent="-342900">
              <a:spcBef>
                <a:spcPts val="0"/>
              </a:spcBef>
              <a:spcAft>
                <a:spcPts val="600"/>
              </a:spcAft>
              <a:buSzPct val="100000"/>
            </a:pPr>
            <a:r>
              <a:rPr lang="en-US" sz="2000" b="1" dirty="0">
                <a:solidFill>
                  <a:srgbClr val="0070C0"/>
                </a:solidFill>
              </a:rPr>
              <a:t>IEEE 802.16/WiMax networks</a:t>
            </a:r>
          </a:p>
          <a:p>
            <a:pPr lvl="1" indent="-285750">
              <a:spcBef>
                <a:spcPts val="0"/>
              </a:spcBef>
              <a:spcAft>
                <a:spcPts val="600"/>
              </a:spcAft>
              <a:buSzPct val="100000"/>
              <a:buFont typeface="Arial"/>
              <a:buChar char="•"/>
            </a:pPr>
            <a:r>
              <a:rPr lang="en-US" sz="2000" b="1" dirty="0">
                <a:solidFill>
                  <a:schemeClr val="dk1"/>
                </a:solidFill>
                <a:latin typeface="Candara" panose="020E0502030303020204" pitchFamily="34" charset="0"/>
              </a:rPr>
              <a:t>IEEE 802.16 spectrum </a:t>
            </a:r>
            <a:r>
              <a:rPr lang="en-US" sz="2000" dirty="0">
                <a:solidFill>
                  <a:schemeClr val="dk1"/>
                </a:solidFill>
                <a:latin typeface="Candara" panose="020E0502030303020204" pitchFamily="34" charset="0"/>
              </a:rPr>
              <a:t>10 to 66 GHz</a:t>
            </a:r>
          </a:p>
          <a:p>
            <a:pPr lvl="1" indent="-285750">
              <a:spcBef>
                <a:spcPts val="0"/>
              </a:spcBef>
              <a:spcAft>
                <a:spcPts val="600"/>
              </a:spcAft>
              <a:buSzPct val="100000"/>
              <a:buFont typeface="Arial"/>
              <a:buChar char="•"/>
            </a:pPr>
            <a:r>
              <a:rPr lang="en-US" sz="2000" b="1" dirty="0">
                <a:solidFill>
                  <a:schemeClr val="dk1"/>
                </a:solidFill>
                <a:latin typeface="Candara" panose="020E0502030303020204" pitchFamily="34" charset="0"/>
              </a:rPr>
              <a:t>WiMax</a:t>
            </a:r>
            <a:r>
              <a:rPr lang="en-US" sz="2000" dirty="0">
                <a:solidFill>
                  <a:schemeClr val="dk1"/>
                </a:solidFill>
                <a:latin typeface="Candara" panose="020E0502030303020204" pitchFamily="34" charset="0"/>
              </a:rPr>
              <a:t> spectrum windows in the 2 to 11 GHz</a:t>
            </a:r>
          </a:p>
          <a:p>
            <a:pPr lvl="1" indent="-285750">
              <a:spcBef>
                <a:spcPts val="0"/>
              </a:spcBef>
              <a:spcAft>
                <a:spcPts val="600"/>
              </a:spcAft>
              <a:buSzPct val="100000"/>
              <a:buFont typeface="Arial"/>
              <a:buChar char="•"/>
            </a:pPr>
            <a:r>
              <a:rPr lang="en-US" sz="2000" b="1" dirty="0">
                <a:solidFill>
                  <a:schemeClr val="dk1"/>
                </a:solidFill>
                <a:latin typeface="Candara" panose="020E0502030303020204" pitchFamily="34" charset="0"/>
              </a:rPr>
              <a:t>WiMax</a:t>
            </a:r>
            <a:r>
              <a:rPr lang="en-US" sz="2000" dirty="0">
                <a:solidFill>
                  <a:schemeClr val="dk1"/>
                </a:solidFill>
                <a:latin typeface="Candara" panose="020E0502030303020204" pitchFamily="34" charset="0"/>
              </a:rPr>
              <a:t> mesh network eliminates LOS limitation</a:t>
            </a:r>
          </a:p>
          <a:p>
            <a:pPr lvl="1" indent="-285750">
              <a:spcBef>
                <a:spcPts val="0"/>
              </a:spcBef>
              <a:spcAft>
                <a:spcPts val="600"/>
              </a:spcAft>
              <a:buSzPct val="100000"/>
              <a:buFont typeface="Arial"/>
              <a:buChar char="•"/>
            </a:pPr>
            <a:r>
              <a:rPr lang="en-US" sz="2000" b="1" dirty="0">
                <a:solidFill>
                  <a:schemeClr val="dk1"/>
                </a:solidFill>
                <a:latin typeface="Candara" panose="020E0502030303020204" pitchFamily="34" charset="0"/>
              </a:rPr>
              <a:t>Management</a:t>
            </a:r>
            <a:r>
              <a:rPr lang="en-US" sz="2000" dirty="0">
                <a:solidFill>
                  <a:schemeClr val="dk1"/>
                </a:solidFill>
                <a:latin typeface="Candara" panose="020E0502030303020204" pitchFamily="34" charset="0"/>
              </a:rPr>
              <a:t> of BS and SS</a:t>
            </a:r>
          </a:p>
          <a:p>
            <a:pPr lvl="1" indent="-285750">
              <a:spcBef>
                <a:spcPts val="0"/>
              </a:spcBef>
              <a:spcAft>
                <a:spcPts val="600"/>
              </a:spcAft>
              <a:buSzPct val="100000"/>
              <a:buFont typeface="Arial"/>
              <a:buChar char="•"/>
            </a:pPr>
            <a:r>
              <a:rPr lang="en-US" sz="2000" b="1" dirty="0">
                <a:solidFill>
                  <a:schemeClr val="dk1"/>
                </a:solidFill>
                <a:latin typeface="Candara" panose="020E0502030303020204" pitchFamily="34" charset="0"/>
              </a:rPr>
              <a:t>Spectrum management</a:t>
            </a:r>
          </a:p>
          <a:p>
            <a:pPr lvl="1" indent="-285750">
              <a:spcBef>
                <a:spcPts val="0"/>
              </a:spcBef>
              <a:spcAft>
                <a:spcPts val="600"/>
              </a:spcAft>
              <a:buSzPct val="100000"/>
              <a:buFont typeface="Arial"/>
              <a:buChar char="•"/>
            </a:pPr>
            <a:r>
              <a:rPr lang="en-US" sz="2000" b="1" dirty="0">
                <a:solidFill>
                  <a:schemeClr val="dk1"/>
                </a:solidFill>
                <a:latin typeface="Candara" panose="020E0502030303020204" pitchFamily="34" charset="0"/>
              </a:rPr>
              <a:t>Service flow management</a:t>
            </a:r>
          </a:p>
          <a:p>
            <a:pPr lvl="1" indent="-285750">
              <a:spcBef>
                <a:spcPts val="0"/>
              </a:spcBef>
              <a:spcAft>
                <a:spcPts val="600"/>
              </a:spcAft>
              <a:buSzPct val="100000"/>
              <a:buFont typeface="Arial"/>
              <a:buChar char="•"/>
            </a:pPr>
            <a:r>
              <a:rPr lang="en-US" sz="2000" dirty="0">
                <a:solidFill>
                  <a:schemeClr val="dk1"/>
                </a:solidFill>
                <a:latin typeface="Candara" panose="020E0502030303020204" pitchFamily="34" charset="0"/>
              </a:rPr>
              <a:t>Management using </a:t>
            </a:r>
            <a:r>
              <a:rPr lang="en-US" sz="2000" b="1" dirty="0">
                <a:solidFill>
                  <a:srgbClr val="996633"/>
                </a:solidFill>
                <a:latin typeface="Candara" panose="020E0502030303020204" pitchFamily="34" charset="0"/>
              </a:rPr>
              <a:t>wmanIfMib</a:t>
            </a:r>
          </a:p>
          <a:p>
            <a:pPr indent="-342900">
              <a:spcBef>
                <a:spcPts val="0"/>
              </a:spcBef>
              <a:spcAft>
                <a:spcPts val="600"/>
              </a:spcAft>
              <a:buSzPct val="100000"/>
            </a:pPr>
            <a:r>
              <a:rPr lang="en-US" sz="2000" b="1" dirty="0">
                <a:solidFill>
                  <a:srgbClr val="800080"/>
                </a:solidFill>
              </a:rPr>
              <a:t>Mobile wireless network</a:t>
            </a:r>
          </a:p>
          <a:p>
            <a:pPr lvl="1" indent="-285750">
              <a:spcBef>
                <a:spcPts val="0"/>
              </a:spcBef>
              <a:spcAft>
                <a:spcPts val="600"/>
              </a:spcAft>
              <a:buSzPct val="100000"/>
              <a:buFont typeface="Arial"/>
              <a:buChar char="•"/>
            </a:pPr>
            <a:r>
              <a:rPr lang="en-US" sz="2000" dirty="0">
                <a:solidFill>
                  <a:schemeClr val="dk1"/>
                </a:solidFill>
                <a:latin typeface="Candara" panose="020E0502030303020204" pitchFamily="34" charset="0"/>
              </a:rPr>
              <a:t>2.5, 3, and 4G technologies</a:t>
            </a:r>
          </a:p>
          <a:p>
            <a:pPr lvl="1" indent="-285750">
              <a:spcBef>
                <a:spcPts val="0"/>
              </a:spcBef>
              <a:spcAft>
                <a:spcPts val="600"/>
              </a:spcAft>
              <a:buSzPct val="100000"/>
              <a:buFont typeface="Arial"/>
              <a:buChar char="•"/>
            </a:pPr>
            <a:r>
              <a:rPr lang="en-US" sz="2000" dirty="0">
                <a:solidFill>
                  <a:schemeClr val="dk1"/>
                </a:solidFill>
                <a:latin typeface="Candara" panose="020E0502030303020204" pitchFamily="34" charset="0"/>
              </a:rPr>
              <a:t>TDM, TDMA, and CDMA protocol systems</a:t>
            </a:r>
          </a:p>
          <a:p>
            <a:pPr lvl="1" indent="-285750">
              <a:spcBef>
                <a:spcPts val="0"/>
              </a:spcBef>
              <a:spcAft>
                <a:spcPts val="600"/>
              </a:spcAft>
              <a:buSzPct val="100000"/>
              <a:buFont typeface="Arial"/>
              <a:buChar char="•"/>
            </a:pPr>
            <a:r>
              <a:rPr lang="en-US" sz="2000" dirty="0">
                <a:solidFill>
                  <a:schemeClr val="dk1"/>
                </a:solidFill>
                <a:latin typeface="Candara" panose="020E0502030303020204" pitchFamily="34" charset="0"/>
              </a:rPr>
              <a:t>Management issues</a:t>
            </a:r>
          </a:p>
          <a:p>
            <a:pPr lvl="1" indent="-285750">
              <a:spcBef>
                <a:spcPts val="0"/>
              </a:spcBef>
              <a:spcAft>
                <a:spcPts val="600"/>
              </a:spcAft>
              <a:buSzPct val="100000"/>
              <a:buFont typeface="Arial"/>
              <a:buChar char="•"/>
            </a:pPr>
            <a:r>
              <a:rPr lang="en-US" sz="2000" dirty="0">
                <a:solidFill>
                  <a:schemeClr val="dk1"/>
                </a:solidFill>
                <a:latin typeface="Candara" panose="020E0502030303020204" pitchFamily="34" charset="0"/>
              </a:rPr>
              <a:t>Use of mobile IP</a:t>
            </a:r>
          </a:p>
          <a:p>
            <a:pPr lvl="1" indent="-285750">
              <a:spcBef>
                <a:spcPts val="0"/>
              </a:spcBef>
              <a:spcAft>
                <a:spcPts val="600"/>
              </a:spcAft>
              <a:buSzPct val="100000"/>
              <a:buFont typeface="Arial"/>
              <a:buChar char="•"/>
            </a:pPr>
            <a:r>
              <a:rPr lang="en-US" sz="2000" dirty="0">
                <a:solidFill>
                  <a:schemeClr val="dk1"/>
                </a:solidFill>
                <a:latin typeface="Candara" panose="020E0502030303020204" pitchFamily="34" charset="0"/>
              </a:rPr>
              <a:t>Mobility management</a:t>
            </a:r>
          </a:p>
          <a:p>
            <a:pPr lvl="1" indent="-285750">
              <a:spcBef>
                <a:spcPts val="0"/>
              </a:spcBef>
              <a:spcAft>
                <a:spcPts val="600"/>
              </a:spcAft>
              <a:buSzPct val="100000"/>
              <a:buFont typeface="Arial"/>
              <a:buChar char="•"/>
            </a:pPr>
            <a:r>
              <a:rPr lang="en-US" sz="2000" dirty="0">
                <a:solidFill>
                  <a:schemeClr val="dk1"/>
                </a:solidFill>
                <a:latin typeface="Candara" panose="020E0502030303020204" pitchFamily="34" charset="0"/>
              </a:rPr>
              <a:t>Power and resource management</a:t>
            </a:r>
          </a:p>
          <a:p>
            <a:pPr lvl="1" indent="-285750">
              <a:spcBef>
                <a:spcPts val="0"/>
              </a:spcBef>
              <a:spcAft>
                <a:spcPts val="600"/>
              </a:spcAft>
              <a:buSzPct val="100000"/>
              <a:buFont typeface="Arial"/>
              <a:buChar char="•"/>
            </a:pPr>
            <a:r>
              <a:rPr lang="en-US" sz="2000" dirty="0">
                <a:solidFill>
                  <a:schemeClr val="dk1"/>
                </a:solidFill>
                <a:latin typeface="Candara" panose="020E0502030303020204" pitchFamily="34" charset="0"/>
              </a:rPr>
              <a:t>QoS management</a:t>
            </a:r>
          </a:p>
          <a:p>
            <a:pPr lvl="1" indent="-285750">
              <a:spcBef>
                <a:spcPts val="0"/>
              </a:spcBef>
              <a:spcAft>
                <a:spcPts val="600"/>
              </a:spcAft>
              <a:buSzPct val="100000"/>
              <a:buFont typeface="Arial"/>
              <a:buChar char="•"/>
            </a:pPr>
            <a:r>
              <a:rPr lang="en-US" sz="2000" dirty="0">
                <a:solidFill>
                  <a:schemeClr val="dk1"/>
                </a:solidFill>
                <a:latin typeface="Candara" panose="020E0502030303020204" pitchFamily="34" charset="0"/>
              </a:rPr>
              <a:t>Security management</a:t>
            </a:r>
          </a:p>
          <a:p>
            <a:pPr indent="-342900">
              <a:spcBef>
                <a:spcPts val="0"/>
              </a:spcBef>
              <a:spcAft>
                <a:spcPts val="600"/>
              </a:spcAft>
              <a:buSzPct val="100000"/>
            </a:pPr>
            <a:r>
              <a:rPr lang="en-US" sz="2000" b="1" dirty="0">
                <a:solidFill>
                  <a:srgbClr val="0070C0"/>
                </a:solidFill>
              </a:rPr>
              <a:t>VSAT network and management</a:t>
            </a:r>
          </a:p>
          <a:p>
            <a:pPr marL="0" indent="0">
              <a:spcBef>
                <a:spcPts val="0"/>
              </a:spcBef>
              <a:spcAft>
                <a:spcPts val="600"/>
              </a:spcAft>
              <a:buSzPct val="25000"/>
              <a:buNone/>
            </a:pPr>
            <a:endParaRPr sz="2000" dirty="0">
              <a:solidFill>
                <a:schemeClr val="dk1"/>
              </a:solidFill>
            </a:endParaRPr>
          </a:p>
        </p:txBody>
      </p:sp>
      <p:sp>
        <p:nvSpPr>
          <p:cNvPr id="96" name="Shape 96"/>
          <p:cNvSpPr txBox="1"/>
          <p:nvPr/>
        </p:nvSpPr>
        <p:spPr>
          <a:xfrm>
            <a:off x="7581901" y="8326436"/>
            <a:ext cx="1600199" cy="635000"/>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3200400" y="533400"/>
            <a:ext cx="55626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chemeClr val="dk2"/>
                </a:solidFill>
              </a:rPr>
              <a:t>802.16d: </a:t>
            </a:r>
            <a:r>
              <a:rPr lang="en-US" sz="3200" b="1" dirty="0">
                <a:solidFill>
                  <a:srgbClr val="0070C0"/>
                </a:solidFill>
              </a:rPr>
              <a:t>MAC Layer</a:t>
            </a:r>
          </a:p>
        </p:txBody>
      </p:sp>
      <p:cxnSp>
        <p:nvCxnSpPr>
          <p:cNvPr id="457" name="Shape 457"/>
          <p:cNvCxnSpPr/>
          <p:nvPr/>
        </p:nvCxnSpPr>
        <p:spPr>
          <a:xfrm>
            <a:off x="3276600" y="4770437"/>
            <a:ext cx="5638800" cy="0"/>
          </a:xfrm>
          <a:prstGeom prst="straightConnector1">
            <a:avLst/>
          </a:prstGeom>
          <a:noFill/>
          <a:ln w="12700" cap="rnd" cmpd="sng">
            <a:solidFill>
              <a:schemeClr val="dk1"/>
            </a:solidFill>
            <a:prstDash val="solid"/>
            <a:miter/>
            <a:headEnd type="none" w="med" len="med"/>
            <a:tailEnd type="none" w="med" len="med"/>
          </a:ln>
        </p:spPr>
      </p:cxnSp>
      <p:sp>
        <p:nvSpPr>
          <p:cNvPr id="458" name="Shape 458"/>
          <p:cNvSpPr txBox="1"/>
          <p:nvPr/>
        </p:nvSpPr>
        <p:spPr>
          <a:xfrm>
            <a:off x="2667000" y="4846637"/>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459" name="Shape 459"/>
          <p:cNvSpPr txBox="1"/>
          <p:nvPr/>
        </p:nvSpPr>
        <p:spPr>
          <a:xfrm>
            <a:off x="3124200" y="1219200"/>
            <a:ext cx="7653528" cy="1631950"/>
          </a:xfrm>
          <a:prstGeom prst="rect">
            <a:avLst/>
          </a:prstGeom>
          <a:noFill/>
          <a:ln>
            <a:noFill/>
          </a:ln>
        </p:spPr>
        <p:txBody>
          <a:bodyPr lIns="91425" tIns="45700" rIns="91425" bIns="45700" anchor="t" anchorCtr="0">
            <a:noAutofit/>
          </a:bodyPr>
          <a:lstStyle/>
          <a:p>
            <a:pPr>
              <a:buClr>
                <a:schemeClr val="dk2"/>
              </a:buClr>
              <a:buSzPct val="100000"/>
              <a:buFont typeface="Arial"/>
              <a:buChar char="•"/>
            </a:pPr>
            <a:r>
              <a:rPr lang="en-US" sz="2000" dirty="0">
                <a:solidFill>
                  <a:schemeClr val="dk2"/>
                </a:solidFill>
                <a:latin typeface="Candara" panose="020E0502030303020204" pitchFamily="34" charset="0"/>
              </a:rPr>
              <a:t> </a:t>
            </a:r>
            <a:r>
              <a:rPr lang="en-US" sz="2000" dirty="0">
                <a:solidFill>
                  <a:srgbClr val="0070C0"/>
                </a:solidFill>
                <a:latin typeface="Candara" panose="020E0502030303020204" pitchFamily="34" charset="0"/>
              </a:rPr>
              <a:t>Supports mesh network </a:t>
            </a:r>
            <a:br>
              <a:rPr lang="en-US" sz="2000" dirty="0">
                <a:solidFill>
                  <a:srgbClr val="0070C0"/>
                </a:solidFill>
                <a:latin typeface="Candara" panose="020E0502030303020204" pitchFamily="34" charset="0"/>
              </a:rPr>
            </a:br>
            <a:endParaRPr lang="en-US" sz="2000" dirty="0">
              <a:solidFill>
                <a:srgbClr val="0070C0"/>
              </a:solidFill>
              <a:latin typeface="Candara" panose="020E0502030303020204" pitchFamily="34" charset="0"/>
            </a:endParaRPr>
          </a:p>
          <a:p>
            <a:pPr>
              <a:buClr>
                <a:schemeClr val="dk2"/>
              </a:buClr>
              <a:buSzPct val="100000"/>
              <a:buFont typeface="Arial"/>
              <a:buChar char="•"/>
            </a:pPr>
            <a:r>
              <a:rPr lang="en-US" sz="2000" b="1" dirty="0">
                <a:solidFill>
                  <a:schemeClr val="dk2"/>
                </a:solidFill>
                <a:latin typeface="Candara" panose="020E0502030303020204" pitchFamily="34" charset="0"/>
              </a:rPr>
              <a:t> Two sublayers</a:t>
            </a:r>
          </a:p>
          <a:p>
            <a:pPr marL="914400" lvl="1" indent="-457200">
              <a:buClr>
                <a:schemeClr val="dk2"/>
              </a:buClr>
              <a:buSzPct val="100000"/>
              <a:buFont typeface="+mj-lt"/>
              <a:buAutoNum type="arabicPeriod"/>
            </a:pPr>
            <a:r>
              <a:rPr lang="en-US" sz="2000" dirty="0">
                <a:solidFill>
                  <a:schemeClr val="dk2"/>
                </a:solidFill>
                <a:latin typeface="Candara" panose="020E0502030303020204" pitchFamily="34" charset="0"/>
              </a:rPr>
              <a:t> </a:t>
            </a:r>
            <a:r>
              <a:rPr lang="en-US" sz="2000" dirty="0">
                <a:solidFill>
                  <a:srgbClr val="0070C0"/>
                </a:solidFill>
                <a:latin typeface="Candara" panose="020E0502030303020204" pitchFamily="34" charset="0"/>
              </a:rPr>
              <a:t>Convergence-specific</a:t>
            </a:r>
            <a:r>
              <a:rPr lang="en-US" sz="2000" dirty="0">
                <a:solidFill>
                  <a:schemeClr val="dk2"/>
                </a:solidFill>
                <a:latin typeface="Candara" panose="020E0502030303020204" pitchFamily="34" charset="0"/>
              </a:rPr>
              <a:t>: transport-specific</a:t>
            </a:r>
          </a:p>
          <a:p>
            <a:pPr marL="914400" lvl="1" indent="-457200">
              <a:buClr>
                <a:schemeClr val="dk2"/>
              </a:buClr>
              <a:buSzPct val="100000"/>
              <a:buFont typeface="+mj-lt"/>
              <a:buAutoNum type="arabicPeriod"/>
            </a:pPr>
            <a:r>
              <a:rPr lang="en-US" sz="2000" dirty="0">
                <a:solidFill>
                  <a:schemeClr val="dk2"/>
                </a:solidFill>
                <a:latin typeface="Candara" panose="020E0502030303020204" pitchFamily="34" charset="0"/>
              </a:rPr>
              <a:t> </a:t>
            </a:r>
            <a:r>
              <a:rPr lang="en-US" sz="2000" dirty="0">
                <a:solidFill>
                  <a:srgbClr val="0070C0"/>
                </a:solidFill>
                <a:latin typeface="Candara" panose="020E0502030303020204" pitchFamily="34" charset="0"/>
              </a:rPr>
              <a:t>Common</a:t>
            </a:r>
            <a:r>
              <a:rPr lang="en-US" sz="2000" dirty="0">
                <a:solidFill>
                  <a:schemeClr val="dk2"/>
                </a:solidFill>
                <a:latin typeface="Candara" panose="020E0502030303020204" pitchFamily="34" charset="0"/>
              </a:rPr>
              <a:t>: independent of transport mechanism </a:t>
            </a:r>
          </a:p>
        </p:txBody>
      </p:sp>
      <p:cxnSp>
        <p:nvCxnSpPr>
          <p:cNvPr id="460" name="Shape 460"/>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461" name="Shape 461"/>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cxnSp>
        <p:nvCxnSpPr>
          <p:cNvPr id="462" name="Shape 462"/>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63" name="Shape 463"/>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464" name="Shape 464"/>
          <p:cNvSpPr txBox="1"/>
          <p:nvPr/>
        </p:nvSpPr>
        <p:spPr>
          <a:xfrm>
            <a:off x="7581901" y="8326436"/>
            <a:ext cx="1600199" cy="635000"/>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131064" y="304801"/>
            <a:ext cx="10073640" cy="838199"/>
          </a:xfrm>
          <a:prstGeom prst="rect">
            <a:avLst/>
          </a:prstGeom>
          <a:noFill/>
          <a:ln>
            <a:noFill/>
          </a:ln>
        </p:spPr>
        <p:txBody>
          <a:bodyPr lIns="91425" tIns="45700" rIns="91425" bIns="45700" anchor="ctr" anchorCtr="0">
            <a:noAutofit/>
          </a:bodyPr>
          <a:lstStyle/>
          <a:p>
            <a:pPr>
              <a:buClr>
                <a:schemeClr val="dk2"/>
              </a:buClr>
              <a:buSzPct val="25000"/>
            </a:pPr>
            <a:r>
              <a:rPr lang="en-US" sz="2800" b="1" dirty="0">
                <a:solidFill>
                  <a:srgbClr val="0070C0"/>
                </a:solidFill>
              </a:rPr>
              <a:t>Fixed BWA (Broadband Wireless Access) </a:t>
            </a:r>
            <a:r>
              <a:rPr lang="en-US" sz="2800" b="1" dirty="0">
                <a:solidFill>
                  <a:srgbClr val="FF6600"/>
                </a:solidFill>
              </a:rPr>
              <a:t>Management</a:t>
            </a:r>
          </a:p>
        </p:txBody>
      </p:sp>
      <p:cxnSp>
        <p:nvCxnSpPr>
          <p:cNvPr id="470" name="Shape 470"/>
          <p:cNvCxnSpPr/>
          <p:nvPr/>
        </p:nvCxnSpPr>
        <p:spPr>
          <a:xfrm>
            <a:off x="740664" y="4572000"/>
            <a:ext cx="5638800" cy="0"/>
          </a:xfrm>
          <a:prstGeom prst="straightConnector1">
            <a:avLst/>
          </a:prstGeom>
          <a:noFill/>
          <a:ln w="12700" cap="rnd" cmpd="sng">
            <a:solidFill>
              <a:schemeClr val="dk1"/>
            </a:solidFill>
            <a:prstDash val="solid"/>
            <a:miter/>
            <a:headEnd type="none" w="med" len="med"/>
            <a:tailEnd type="none" w="med" len="med"/>
          </a:ln>
        </p:spPr>
      </p:cxnSp>
      <p:sp>
        <p:nvSpPr>
          <p:cNvPr id="471" name="Shape 471"/>
          <p:cNvSpPr txBox="1"/>
          <p:nvPr/>
        </p:nvSpPr>
        <p:spPr>
          <a:xfrm>
            <a:off x="131064" y="46482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472" name="Shape 472"/>
          <p:cNvSpPr txBox="1"/>
          <p:nvPr/>
        </p:nvSpPr>
        <p:spPr>
          <a:xfrm>
            <a:off x="381000" y="1164337"/>
            <a:ext cx="5791200" cy="2862261"/>
          </a:xfrm>
          <a:prstGeom prst="rect">
            <a:avLst/>
          </a:prstGeom>
          <a:noFill/>
          <a:ln>
            <a:noFill/>
          </a:ln>
        </p:spPr>
        <p:txBody>
          <a:bodyPr lIns="91425" tIns="45700" rIns="91425" bIns="45700" anchor="t" anchorCtr="0">
            <a:noAutofit/>
          </a:bodyPr>
          <a:lstStyle/>
          <a:p>
            <a:pPr>
              <a:spcAft>
                <a:spcPts val="600"/>
              </a:spcAft>
              <a:buClr>
                <a:schemeClr val="dk1"/>
              </a:buClr>
              <a:buSzPct val="100000"/>
              <a:buFont typeface="Arial"/>
              <a:buChar char="•"/>
            </a:pPr>
            <a:r>
              <a:rPr lang="en-US" sz="2000" b="1" dirty="0">
                <a:solidFill>
                  <a:schemeClr val="dk1"/>
                </a:solidFill>
                <a:latin typeface="Candara" panose="020E0502030303020204" pitchFamily="34" charset="0"/>
              </a:rPr>
              <a:t> Components to be managed: </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CM/SS</a:t>
            </a:r>
            <a:r>
              <a:rPr lang="en-US" sz="2000" dirty="0">
                <a:solidFill>
                  <a:srgbClr val="0070C0"/>
                </a:solidFill>
                <a:latin typeface="Candara" panose="020E0502030303020204" pitchFamily="34" charset="0"/>
              </a:rPr>
              <a:t> </a:t>
            </a:r>
            <a:r>
              <a:rPr lang="en-US" sz="2000" b="1" dirty="0">
                <a:solidFill>
                  <a:srgbClr val="FF6600"/>
                </a:solidFill>
                <a:latin typeface="Candara" panose="020E0502030303020204" pitchFamily="34" charset="0"/>
              </a:rPr>
              <a:t>management</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BS</a:t>
            </a:r>
            <a:r>
              <a:rPr lang="en-US" sz="2000" dirty="0">
                <a:solidFill>
                  <a:srgbClr val="0070C0"/>
                </a:solidFill>
                <a:latin typeface="Candara" panose="020E0502030303020204" pitchFamily="34" charset="0"/>
              </a:rPr>
              <a:t> </a:t>
            </a:r>
            <a:r>
              <a:rPr lang="en-US" sz="2000" b="1" dirty="0">
                <a:solidFill>
                  <a:srgbClr val="FF6600"/>
                </a:solidFill>
                <a:latin typeface="Candara" panose="020E0502030303020204" pitchFamily="34" charset="0"/>
              </a:rPr>
              <a:t>management</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Wireless</a:t>
            </a:r>
            <a:r>
              <a:rPr lang="en-US" sz="2000" dirty="0">
                <a:solidFill>
                  <a:srgbClr val="0070C0"/>
                </a:solidFill>
                <a:latin typeface="Candara" panose="020E0502030303020204" pitchFamily="34" charset="0"/>
              </a:rPr>
              <a:t> </a:t>
            </a:r>
            <a:r>
              <a:rPr lang="en-US" sz="2000" b="1" dirty="0">
                <a:solidFill>
                  <a:srgbClr val="0070C0"/>
                </a:solidFill>
                <a:latin typeface="Candara" panose="020E0502030303020204" pitchFamily="34" charset="0"/>
              </a:rPr>
              <a:t>link</a:t>
            </a:r>
            <a:r>
              <a:rPr lang="en-US" sz="2000" dirty="0">
                <a:solidFill>
                  <a:srgbClr val="0070C0"/>
                </a:solidFill>
                <a:latin typeface="Candara" panose="020E0502030303020204" pitchFamily="34" charset="0"/>
              </a:rPr>
              <a:t> </a:t>
            </a:r>
            <a:r>
              <a:rPr lang="en-US" sz="2000" b="1" dirty="0">
                <a:solidFill>
                  <a:srgbClr val="FF6600"/>
                </a:solidFill>
                <a:latin typeface="Candara" panose="020E0502030303020204" pitchFamily="34" charset="0"/>
              </a:rPr>
              <a:t>management</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RF</a:t>
            </a:r>
            <a:r>
              <a:rPr lang="en-US" sz="2000" dirty="0">
                <a:solidFill>
                  <a:srgbClr val="0070C0"/>
                </a:solidFill>
                <a:latin typeface="Candara" panose="020E0502030303020204" pitchFamily="34" charset="0"/>
              </a:rPr>
              <a:t> spectrum</a:t>
            </a:r>
            <a:r>
              <a:rPr lang="en-US" sz="2000" dirty="0">
                <a:solidFill>
                  <a:schemeClr val="dk1"/>
                </a:solidFill>
                <a:latin typeface="Candara" panose="020E0502030303020204" pitchFamily="34" charset="0"/>
              </a:rPr>
              <a:t> </a:t>
            </a:r>
            <a:r>
              <a:rPr lang="en-US" sz="2000" b="1" dirty="0">
                <a:solidFill>
                  <a:srgbClr val="FF6600"/>
                </a:solidFill>
                <a:latin typeface="Candara" panose="020E0502030303020204" pitchFamily="34" charset="0"/>
              </a:rPr>
              <a:t>management</a:t>
            </a:r>
            <a:r>
              <a:rPr lang="en-US" sz="2000" dirty="0">
                <a:solidFill>
                  <a:schemeClr val="dk1"/>
                </a:solidFill>
                <a:latin typeface="Candara" panose="020E0502030303020204" pitchFamily="34" charset="0"/>
              </a:rPr>
              <a:t/>
            </a:r>
            <a:br>
              <a:rPr lang="en-US" sz="2000" dirty="0">
                <a:solidFill>
                  <a:schemeClr val="dk1"/>
                </a:solidFill>
                <a:latin typeface="Candara" panose="020E0502030303020204" pitchFamily="34" charset="0"/>
              </a:rPr>
            </a:br>
            <a:endParaRPr lang="en-US" sz="2000" dirty="0">
              <a:solidFill>
                <a:schemeClr val="dk1"/>
              </a:solidFill>
              <a:latin typeface="Candara" panose="020E0502030303020204" pitchFamily="34" charset="0"/>
            </a:endParaRP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802.16</a:t>
            </a:r>
            <a:r>
              <a:rPr lang="en-US" sz="2000" dirty="0">
                <a:solidFill>
                  <a:schemeClr val="dk1"/>
                </a:solidFill>
                <a:latin typeface="Candara" panose="020E0502030303020204" pitchFamily="34" charset="0"/>
              </a:rPr>
              <a:t> Recommendation OSI standards</a:t>
            </a:r>
            <a:br>
              <a:rPr lang="en-US" sz="2000" dirty="0">
                <a:solidFill>
                  <a:schemeClr val="dk1"/>
                </a:solidFill>
                <a:latin typeface="Candara" panose="020E0502030303020204" pitchFamily="34" charset="0"/>
              </a:rPr>
            </a:br>
            <a:endParaRPr lang="en-US" sz="2000" dirty="0">
              <a:solidFill>
                <a:schemeClr val="dk1"/>
              </a:solidFill>
              <a:latin typeface="Candara" panose="020E0502030303020204" pitchFamily="34" charset="0"/>
            </a:endParaRP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FCAPS</a:t>
            </a:r>
            <a:r>
              <a:rPr lang="en-US" sz="2000" dirty="0">
                <a:solidFill>
                  <a:schemeClr val="dk1"/>
                </a:solidFill>
                <a:latin typeface="Candara" panose="020E0502030303020204" pitchFamily="34" charset="0"/>
              </a:rPr>
              <a:t> functions managed </a:t>
            </a:r>
          </a:p>
        </p:txBody>
      </p:sp>
      <p:cxnSp>
        <p:nvCxnSpPr>
          <p:cNvPr id="473" name="Shape 473"/>
          <p:cNvCxnSpPr/>
          <p:nvPr/>
        </p:nvCxnSpPr>
        <p:spPr>
          <a:xfrm>
            <a:off x="664464"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474" name="Shape 474"/>
          <p:cNvSpPr txBox="1"/>
          <p:nvPr/>
        </p:nvSpPr>
        <p:spPr>
          <a:xfrm>
            <a:off x="435865"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3" name="TextBox 2"/>
          <p:cNvSpPr txBox="1"/>
          <p:nvPr/>
        </p:nvSpPr>
        <p:spPr>
          <a:xfrm>
            <a:off x="114220" y="5251544"/>
            <a:ext cx="11774905" cy="923330"/>
          </a:xfrm>
          <a:prstGeom prst="rect">
            <a:avLst/>
          </a:prstGeom>
          <a:noFill/>
        </p:spPr>
        <p:txBody>
          <a:bodyPr wrap="square" rtlCol="1">
            <a:spAutoFit/>
          </a:bodyPr>
          <a:lstStyle/>
          <a:p>
            <a:r>
              <a:rPr lang="en-US" sz="1800" dirty="0">
                <a:latin typeface="Candara" panose="020E0502030303020204" pitchFamily="34" charset="0"/>
              </a:rPr>
              <a:t>We will </a:t>
            </a:r>
            <a:r>
              <a:rPr lang="en-US" sz="1800" dirty="0" smtClean="0">
                <a:latin typeface="Candara" panose="020E0502030303020204" pitchFamily="34" charset="0"/>
              </a:rPr>
              <a:t>now describe </a:t>
            </a:r>
            <a:r>
              <a:rPr lang="en-US" sz="1800" b="1" dirty="0">
                <a:latin typeface="Candara" panose="020E0502030303020204" pitchFamily="34" charset="0"/>
              </a:rPr>
              <a:t>management</a:t>
            </a:r>
            <a:r>
              <a:rPr lang="en-US" sz="1800" dirty="0">
                <a:latin typeface="Candara" panose="020E0502030303020204" pitchFamily="34" charset="0"/>
              </a:rPr>
              <a:t> of </a:t>
            </a:r>
            <a:r>
              <a:rPr lang="en-US" sz="1800" b="1" dirty="0">
                <a:latin typeface="Candara" panose="020E0502030303020204" pitchFamily="34" charset="0"/>
              </a:rPr>
              <a:t>IEEE</a:t>
            </a:r>
            <a:r>
              <a:rPr lang="en-US" sz="1800" dirty="0">
                <a:latin typeface="Candara" panose="020E0502030303020204" pitchFamily="34" charset="0"/>
              </a:rPr>
              <a:t> </a:t>
            </a:r>
            <a:r>
              <a:rPr lang="en-US" sz="1800" b="1" dirty="0">
                <a:latin typeface="Candara" panose="020E0502030303020204" pitchFamily="34" charset="0"/>
              </a:rPr>
              <a:t>802.16</a:t>
            </a:r>
            <a:r>
              <a:rPr lang="en-US" sz="1800" dirty="0">
                <a:latin typeface="Candara" panose="020E0502030303020204" pitchFamily="34" charset="0"/>
              </a:rPr>
              <a:t> and </a:t>
            </a:r>
            <a:r>
              <a:rPr lang="en-US" sz="1800" b="1" dirty="0">
                <a:latin typeface="Candara" panose="020E0502030303020204" pitchFamily="34" charset="0"/>
              </a:rPr>
              <a:t>IEEE802.i6d</a:t>
            </a:r>
            <a:r>
              <a:rPr lang="en-US" sz="1800" b="1" dirty="0" smtClean="0">
                <a:latin typeface="Candara" panose="020E0502030303020204" pitchFamily="34" charset="0"/>
              </a:rPr>
              <a:t>, WiMAX/Wireless</a:t>
            </a:r>
            <a:r>
              <a:rPr lang="en-US" sz="1800" dirty="0" smtClean="0">
                <a:latin typeface="Candara" panose="020E0502030303020204" pitchFamily="34" charset="0"/>
              </a:rPr>
              <a:t> </a:t>
            </a:r>
            <a:r>
              <a:rPr lang="en-US" sz="1800" b="1" dirty="0">
                <a:latin typeface="Candara" panose="020E0502030303020204" pitchFamily="34" charset="0"/>
              </a:rPr>
              <a:t>MAN</a:t>
            </a:r>
            <a:r>
              <a:rPr lang="en-US" sz="1800" dirty="0">
                <a:latin typeface="Candara" panose="020E0502030303020204" pitchFamily="34" charset="0"/>
              </a:rPr>
              <a:t>, </a:t>
            </a:r>
            <a:r>
              <a:rPr lang="en-US" sz="1800" dirty="0" smtClean="0">
                <a:latin typeface="Candara" panose="020E0502030303020204" pitchFamily="34" charset="0"/>
              </a:rPr>
              <a:t>in this section</a:t>
            </a:r>
            <a:r>
              <a:rPr lang="en-US" sz="1800" dirty="0">
                <a:latin typeface="Candara" panose="020E0502030303020204" pitchFamily="34" charset="0"/>
              </a:rPr>
              <a:t>. </a:t>
            </a:r>
            <a:endParaRPr lang="en-US" sz="1800" dirty="0" smtClean="0">
              <a:latin typeface="Candara" panose="020E0502030303020204" pitchFamily="34" charset="0"/>
            </a:endParaRPr>
          </a:p>
          <a:p>
            <a:r>
              <a:rPr lang="en-US" sz="1800" dirty="0" smtClean="0">
                <a:latin typeface="Candara" panose="020E0502030303020204" pitchFamily="34" charset="0"/>
              </a:rPr>
              <a:t>The </a:t>
            </a:r>
            <a:r>
              <a:rPr lang="en-US" sz="1800" b="1" dirty="0">
                <a:latin typeface="Candara" panose="020E0502030303020204" pitchFamily="34" charset="0"/>
              </a:rPr>
              <a:t>components</a:t>
            </a:r>
            <a:r>
              <a:rPr lang="en-US" sz="1800" dirty="0">
                <a:latin typeface="Candara" panose="020E0502030303020204" pitchFamily="34" charset="0"/>
              </a:rPr>
              <a:t> to be </a:t>
            </a:r>
            <a:r>
              <a:rPr lang="en-US" sz="1800" b="1" dirty="0">
                <a:latin typeface="Candara" panose="020E0502030303020204" pitchFamily="34" charset="0"/>
              </a:rPr>
              <a:t>managed</a:t>
            </a:r>
            <a:r>
              <a:rPr lang="en-US" sz="1800" dirty="0">
                <a:latin typeface="Candara" panose="020E0502030303020204" pitchFamily="34" charset="0"/>
              </a:rPr>
              <a:t> are </a:t>
            </a:r>
            <a:r>
              <a:rPr lang="en-US" sz="1800" b="1" dirty="0">
                <a:solidFill>
                  <a:srgbClr val="0070C0"/>
                </a:solidFill>
                <a:latin typeface="Candara" panose="020E0502030303020204" pitchFamily="34" charset="0"/>
              </a:rPr>
              <a:t>BS</a:t>
            </a:r>
            <a:r>
              <a:rPr lang="en-US" sz="1800" dirty="0">
                <a:latin typeface="Candara" panose="020E0502030303020204" pitchFamily="34" charset="0"/>
              </a:rPr>
              <a:t>, </a:t>
            </a:r>
            <a:r>
              <a:rPr lang="en-US" sz="1800" b="1" dirty="0">
                <a:solidFill>
                  <a:srgbClr val="0070C0"/>
                </a:solidFill>
                <a:latin typeface="Candara" panose="020E0502030303020204" pitchFamily="34" charset="0"/>
              </a:rPr>
              <a:t>SS</a:t>
            </a:r>
            <a:r>
              <a:rPr lang="en-US" sz="1800" dirty="0">
                <a:latin typeface="Candara" panose="020E0502030303020204" pitchFamily="34" charset="0"/>
              </a:rPr>
              <a:t>, </a:t>
            </a:r>
            <a:r>
              <a:rPr lang="en-US" sz="1800" b="1" dirty="0">
                <a:solidFill>
                  <a:srgbClr val="0070C0"/>
                </a:solidFill>
                <a:latin typeface="Candara" panose="020E0502030303020204" pitchFamily="34" charset="0"/>
              </a:rPr>
              <a:t>wireless link</a:t>
            </a:r>
            <a:r>
              <a:rPr lang="en-US" sz="1800" dirty="0" smtClean="0">
                <a:latin typeface="Candara" panose="020E0502030303020204" pitchFamily="34" charset="0"/>
              </a:rPr>
              <a:t>, and </a:t>
            </a:r>
            <a:r>
              <a:rPr lang="en-US" sz="1800" b="1" dirty="0" smtClean="0">
                <a:solidFill>
                  <a:srgbClr val="0070C0"/>
                </a:solidFill>
                <a:latin typeface="Candara" panose="020E0502030303020204" pitchFamily="34" charset="0"/>
              </a:rPr>
              <a:t>RF spectrum</a:t>
            </a:r>
            <a:r>
              <a:rPr lang="en-US" sz="1800" dirty="0" smtClean="0">
                <a:latin typeface="Candara" panose="020E0502030303020204" pitchFamily="34" charset="0"/>
              </a:rPr>
              <a:t>.</a:t>
            </a:r>
          </a:p>
          <a:p>
            <a:endParaRPr lang="en-US" sz="1800" dirty="0">
              <a:latin typeface="Candara" panose="020E0502030303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265175" y="573024"/>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Class of Service </a:t>
            </a:r>
            <a:r>
              <a:rPr lang="en-US" sz="3200" dirty="0">
                <a:solidFill>
                  <a:srgbClr val="0070C0"/>
                </a:solidFill>
              </a:rPr>
              <a:t>and</a:t>
            </a:r>
            <a:r>
              <a:rPr lang="en-US" sz="3200" b="1" dirty="0">
                <a:solidFill>
                  <a:srgbClr val="0070C0"/>
                </a:solidFill>
              </a:rPr>
              <a:t> QoS</a:t>
            </a:r>
          </a:p>
        </p:txBody>
      </p:sp>
      <p:cxnSp>
        <p:nvCxnSpPr>
          <p:cNvPr id="483" name="Shape 483"/>
          <p:cNvCxnSpPr/>
          <p:nvPr/>
        </p:nvCxnSpPr>
        <p:spPr>
          <a:xfrm>
            <a:off x="304799" y="5943600"/>
            <a:ext cx="5638800" cy="0"/>
          </a:xfrm>
          <a:prstGeom prst="straightConnector1">
            <a:avLst/>
          </a:prstGeom>
          <a:noFill/>
          <a:ln w="12700" cap="rnd" cmpd="sng">
            <a:solidFill>
              <a:schemeClr val="dk1"/>
            </a:solidFill>
            <a:prstDash val="solid"/>
            <a:miter/>
            <a:headEnd type="none" w="med" len="med"/>
            <a:tailEnd type="none" w="med" len="med"/>
          </a:ln>
        </p:spPr>
      </p:cxnSp>
      <p:sp>
        <p:nvSpPr>
          <p:cNvPr id="484" name="Shape 484"/>
          <p:cNvSpPr txBox="1"/>
          <p:nvPr/>
        </p:nvSpPr>
        <p:spPr>
          <a:xfrm>
            <a:off x="-304801" y="60198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485" name="Shape 485"/>
          <p:cNvSpPr txBox="1"/>
          <p:nvPr/>
        </p:nvSpPr>
        <p:spPr>
          <a:xfrm>
            <a:off x="167638" y="1170432"/>
            <a:ext cx="11634217" cy="4760912"/>
          </a:xfrm>
          <a:prstGeom prst="rect">
            <a:avLst/>
          </a:prstGeom>
          <a:noFill/>
          <a:ln>
            <a:noFill/>
          </a:ln>
        </p:spPr>
        <p:txBody>
          <a:bodyPr lIns="91425" tIns="45700" rIns="91425" bIns="45700" anchor="t" anchorCtr="0">
            <a:noAutofit/>
          </a:bodyPr>
          <a:lstStyle/>
          <a:p>
            <a:pPr>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802.16.1</a:t>
            </a:r>
            <a:r>
              <a:rPr lang="en-US" sz="1800" dirty="0">
                <a:solidFill>
                  <a:schemeClr val="dk1"/>
                </a:solidFill>
                <a:latin typeface="Candara" panose="020E0502030303020204" pitchFamily="34" charset="0"/>
              </a:rPr>
              <a:t> supports </a:t>
            </a:r>
            <a:r>
              <a:rPr lang="en-US" sz="1800" b="1" dirty="0">
                <a:solidFill>
                  <a:srgbClr val="0070C0"/>
                </a:solidFill>
                <a:latin typeface="Candara" panose="020E0502030303020204" pitchFamily="34" charset="0"/>
              </a:rPr>
              <a:t>classes of service</a:t>
            </a:r>
            <a:r>
              <a:rPr lang="en-US" sz="1800" dirty="0">
                <a:solidFill>
                  <a:schemeClr val="dk1"/>
                </a:solidFill>
                <a:latin typeface="Candara" panose="020E0502030303020204" pitchFamily="34" charset="0"/>
              </a:rPr>
              <a:t> with various </a:t>
            </a:r>
            <a:r>
              <a:rPr lang="en-US" sz="1800" b="1" dirty="0" smtClean="0">
                <a:solidFill>
                  <a:srgbClr val="0070C0"/>
                </a:solidFill>
                <a:latin typeface="Candara" panose="020E0502030303020204" pitchFamily="34" charset="0"/>
              </a:rPr>
              <a:t>QoS</a:t>
            </a:r>
            <a:r>
              <a:rPr lang="en-US" sz="1800" dirty="0" smtClean="0">
                <a:solidFill>
                  <a:schemeClr val="dk1"/>
                </a:solidFill>
                <a:latin typeface="Candara" panose="020E0502030303020204" pitchFamily="34" charset="0"/>
              </a:rPr>
              <a:t> </a:t>
            </a:r>
            <a:r>
              <a:rPr lang="en-US" sz="1800" dirty="0">
                <a:solidFill>
                  <a:schemeClr val="dk1"/>
                </a:solidFill>
                <a:latin typeface="Candara" panose="020E0502030303020204" pitchFamily="34" charset="0"/>
              </a:rPr>
              <a:t>for bearer services</a:t>
            </a:r>
          </a:p>
          <a:p>
            <a:pPr>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Bandwidth negotiation </a:t>
            </a:r>
            <a:r>
              <a:rPr lang="en-US" sz="1800" dirty="0">
                <a:solidFill>
                  <a:schemeClr val="dk1"/>
                </a:solidFill>
                <a:latin typeface="Candara" panose="020E0502030303020204" pitchFamily="34" charset="0"/>
              </a:rPr>
              <a:t>for </a:t>
            </a:r>
            <a:r>
              <a:rPr lang="en-US" sz="1800" b="1" dirty="0">
                <a:solidFill>
                  <a:srgbClr val="0070C0"/>
                </a:solidFill>
                <a:latin typeface="Candara" panose="020E0502030303020204" pitchFamily="34" charset="0"/>
              </a:rPr>
              <a:t>connectionless service</a:t>
            </a:r>
          </a:p>
          <a:p>
            <a:pPr>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State information </a:t>
            </a:r>
            <a:r>
              <a:rPr lang="en-US" sz="1800" dirty="0">
                <a:solidFill>
                  <a:schemeClr val="dk1"/>
                </a:solidFill>
                <a:latin typeface="Candara" panose="020E0502030303020204" pitchFamily="34" charset="0"/>
              </a:rPr>
              <a:t>maintainable for </a:t>
            </a:r>
            <a:r>
              <a:rPr lang="en-US" sz="1800" b="1" dirty="0" smtClean="0">
                <a:solidFill>
                  <a:srgbClr val="0070C0"/>
                </a:solidFill>
                <a:latin typeface="Candara" panose="020E0502030303020204" pitchFamily="34" charset="0"/>
              </a:rPr>
              <a:t>connection-oriented </a:t>
            </a:r>
            <a:r>
              <a:rPr lang="en-US" sz="1800" b="1" dirty="0">
                <a:solidFill>
                  <a:srgbClr val="0070C0"/>
                </a:solidFill>
                <a:latin typeface="Candara" panose="020E0502030303020204" pitchFamily="34" charset="0"/>
              </a:rPr>
              <a:t>service</a:t>
            </a:r>
          </a:p>
          <a:p>
            <a:pPr>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rgbClr val="0070C0"/>
                </a:solidFill>
                <a:latin typeface="Candara" panose="020E0502030303020204" pitchFamily="34" charset="0"/>
              </a:rPr>
              <a:t>ATM Traffic categories:</a:t>
            </a:r>
          </a:p>
          <a:p>
            <a:pPr marL="457200" lvl="1">
              <a:spcAft>
                <a:spcPts val="600"/>
              </a:spcAft>
              <a:buClr>
                <a:schemeClr val="dk1"/>
              </a:buClr>
              <a:buSzPct val="100000"/>
              <a:buFont typeface="Arial"/>
              <a:buChar char="•"/>
            </a:pPr>
            <a:r>
              <a:rPr lang="en-US" sz="1800" b="1" dirty="0">
                <a:solidFill>
                  <a:schemeClr val="dk1"/>
                </a:solidFill>
                <a:latin typeface="Candara" panose="020E0502030303020204" pitchFamily="34" charset="0"/>
              </a:rPr>
              <a:t> CBR, VBR-</a:t>
            </a:r>
            <a:r>
              <a:rPr lang="en-US" sz="1800" b="1" dirty="0" err="1">
                <a:solidFill>
                  <a:schemeClr val="dk1"/>
                </a:solidFill>
                <a:latin typeface="Candara" panose="020E0502030303020204" pitchFamily="34" charset="0"/>
              </a:rPr>
              <a:t>rt</a:t>
            </a:r>
            <a:r>
              <a:rPr lang="en-US" sz="1800" b="1" dirty="0">
                <a:solidFill>
                  <a:schemeClr val="dk1"/>
                </a:solidFill>
                <a:latin typeface="Candara" panose="020E0502030303020204" pitchFamily="34" charset="0"/>
              </a:rPr>
              <a:t>, VBR-</a:t>
            </a:r>
            <a:r>
              <a:rPr lang="en-US" sz="1800" b="1" dirty="0" err="1">
                <a:solidFill>
                  <a:schemeClr val="dk1"/>
                </a:solidFill>
                <a:latin typeface="Candara" panose="020E0502030303020204" pitchFamily="34" charset="0"/>
              </a:rPr>
              <a:t>nrt</a:t>
            </a:r>
            <a:r>
              <a:rPr lang="en-US" sz="1800" b="1" dirty="0">
                <a:solidFill>
                  <a:schemeClr val="dk1"/>
                </a:solidFill>
                <a:latin typeface="Candara" panose="020E0502030303020204" pitchFamily="34" charset="0"/>
              </a:rPr>
              <a:t>, ABR, ABR</a:t>
            </a:r>
          </a:p>
          <a:p>
            <a:pPr>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dirty="0">
                <a:solidFill>
                  <a:srgbClr val="0070C0"/>
                </a:solidFill>
                <a:latin typeface="Candara" panose="020E0502030303020204" pitchFamily="34" charset="0"/>
              </a:rPr>
              <a:t>IETF Traffic categories</a:t>
            </a:r>
            <a:r>
              <a:rPr lang="en-US" sz="1800" dirty="0">
                <a:solidFill>
                  <a:schemeClr val="dk1"/>
                </a:solidFill>
                <a:latin typeface="Candara" panose="020E0502030303020204" pitchFamily="34" charset="0"/>
              </a:rPr>
              <a:t>: (Integrated services  RFC </a:t>
            </a:r>
            <a:r>
              <a:rPr lang="en-US" sz="1800" dirty="0" smtClean="0">
                <a:solidFill>
                  <a:schemeClr val="dk1"/>
                </a:solidFill>
                <a:latin typeface="Candara" panose="020E0502030303020204" pitchFamily="34" charset="0"/>
              </a:rPr>
              <a:t>1633 </a:t>
            </a:r>
            <a:r>
              <a:rPr lang="en-US" sz="1800" dirty="0">
                <a:solidFill>
                  <a:schemeClr val="dk1"/>
                </a:solidFill>
                <a:latin typeface="Candara" panose="020E0502030303020204" pitchFamily="34" charset="0"/>
              </a:rPr>
              <a:t>and differentiated services RFC 2475)</a:t>
            </a:r>
          </a:p>
          <a:p>
            <a:pPr marL="457200" lvl="1">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rgbClr val="0070C0"/>
                </a:solidFill>
                <a:latin typeface="Candara" panose="020E0502030303020204" pitchFamily="34" charset="0"/>
              </a:rPr>
              <a:t>Elastic</a:t>
            </a:r>
            <a:r>
              <a:rPr lang="en-US" sz="1800" dirty="0">
                <a:solidFill>
                  <a:schemeClr val="dk1"/>
                </a:solidFill>
                <a:latin typeface="Candara" panose="020E0502030303020204" pitchFamily="34" charset="0"/>
              </a:rPr>
              <a:t>: </a:t>
            </a:r>
          </a:p>
          <a:p>
            <a:pPr marL="914400" lvl="2">
              <a:spcAft>
                <a:spcPts val="600"/>
              </a:spcAft>
              <a:buClr>
                <a:schemeClr val="dk1"/>
              </a:buClr>
              <a:buSzPct val="100000"/>
              <a:buFont typeface="Arial"/>
              <a:buChar char="•"/>
            </a:pPr>
            <a:r>
              <a:rPr lang="en-US" sz="1800" dirty="0">
                <a:solidFill>
                  <a:schemeClr val="dk1"/>
                </a:solidFill>
                <a:latin typeface="Candara" panose="020E0502030303020204" pitchFamily="34" charset="0"/>
              </a:rPr>
              <a:t> Interactive bursts (</a:t>
            </a:r>
            <a:r>
              <a:rPr lang="en-US" sz="1800" b="1" dirty="0">
                <a:solidFill>
                  <a:srgbClr val="669900"/>
                </a:solidFill>
                <a:latin typeface="Candara" panose="020E0502030303020204" pitchFamily="34" charset="0"/>
              </a:rPr>
              <a:t>Telnet</a:t>
            </a:r>
            <a:r>
              <a:rPr lang="en-US" sz="1800" dirty="0">
                <a:solidFill>
                  <a:schemeClr val="dk1"/>
                </a:solidFill>
                <a:latin typeface="Candara" panose="020E0502030303020204" pitchFamily="34" charset="0"/>
              </a:rPr>
              <a:t>)</a:t>
            </a:r>
          </a:p>
          <a:p>
            <a:pPr marL="914400" lvl="2">
              <a:spcAft>
                <a:spcPts val="600"/>
              </a:spcAft>
              <a:buClr>
                <a:schemeClr val="dk1"/>
              </a:buClr>
              <a:buSzPct val="100000"/>
              <a:buFont typeface="Arial"/>
              <a:buChar char="•"/>
            </a:pPr>
            <a:r>
              <a:rPr lang="en-US" sz="1800" dirty="0">
                <a:solidFill>
                  <a:schemeClr val="dk1"/>
                </a:solidFill>
                <a:latin typeface="Candara" panose="020E0502030303020204" pitchFamily="34" charset="0"/>
              </a:rPr>
              <a:t> Interactive bulk (</a:t>
            </a:r>
            <a:r>
              <a:rPr lang="en-US" sz="1800" b="1" dirty="0">
                <a:solidFill>
                  <a:srgbClr val="669900"/>
                </a:solidFill>
                <a:latin typeface="Candara" panose="020E0502030303020204" pitchFamily="34" charset="0"/>
              </a:rPr>
              <a:t>FTP</a:t>
            </a:r>
            <a:r>
              <a:rPr lang="en-US" sz="1800" dirty="0">
                <a:solidFill>
                  <a:schemeClr val="dk1"/>
                </a:solidFill>
                <a:latin typeface="Candara" panose="020E0502030303020204" pitchFamily="34" charset="0"/>
              </a:rPr>
              <a:t>)</a:t>
            </a:r>
          </a:p>
          <a:p>
            <a:pPr marL="914400" lvl="2">
              <a:spcAft>
                <a:spcPts val="600"/>
              </a:spcAft>
              <a:buClr>
                <a:schemeClr val="dk1"/>
              </a:buClr>
              <a:buSzPct val="100000"/>
              <a:buFont typeface="Arial"/>
              <a:buChar char="•"/>
            </a:pPr>
            <a:r>
              <a:rPr lang="en-US" sz="1800" dirty="0">
                <a:solidFill>
                  <a:schemeClr val="dk1"/>
                </a:solidFill>
                <a:latin typeface="Candara" panose="020E0502030303020204" pitchFamily="34" charset="0"/>
              </a:rPr>
              <a:t> Asynchronous bulk (</a:t>
            </a:r>
            <a:r>
              <a:rPr lang="en-US" sz="1800" b="1" dirty="0">
                <a:solidFill>
                  <a:srgbClr val="669900"/>
                </a:solidFill>
                <a:latin typeface="Candara" panose="020E0502030303020204" pitchFamily="34" charset="0"/>
              </a:rPr>
              <a:t>email</a:t>
            </a:r>
            <a:r>
              <a:rPr lang="en-US" sz="1800" dirty="0">
                <a:solidFill>
                  <a:schemeClr val="dk1"/>
                </a:solidFill>
                <a:latin typeface="Candara" panose="020E0502030303020204" pitchFamily="34" charset="0"/>
              </a:rPr>
              <a:t>)</a:t>
            </a:r>
          </a:p>
          <a:p>
            <a:pPr marL="457200" lvl="1">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rgbClr val="0070C0"/>
                </a:solidFill>
                <a:latin typeface="Candara" panose="020E0502030303020204" pitchFamily="34" charset="0"/>
              </a:rPr>
              <a:t>Real-time</a:t>
            </a:r>
          </a:p>
          <a:p>
            <a:pPr marL="914400" lvl="2">
              <a:spcAft>
                <a:spcPts val="600"/>
              </a:spcAft>
              <a:buClr>
                <a:schemeClr val="dk1"/>
              </a:buClr>
              <a:buSzPct val="100000"/>
              <a:buFont typeface="Arial"/>
              <a:buChar char="•"/>
            </a:pPr>
            <a:r>
              <a:rPr lang="en-US" sz="1800" dirty="0">
                <a:solidFill>
                  <a:schemeClr val="dk1"/>
                </a:solidFill>
                <a:latin typeface="Candara" panose="020E0502030303020204" pitchFamily="34" charset="0"/>
              </a:rPr>
              <a:t> Guaranteed service (</a:t>
            </a:r>
            <a:r>
              <a:rPr lang="en-US" sz="1800" b="1" dirty="0">
                <a:solidFill>
                  <a:srgbClr val="669900"/>
                </a:solidFill>
                <a:latin typeface="Candara" panose="020E0502030303020204" pitchFamily="34" charset="0"/>
              </a:rPr>
              <a:t>audio </a:t>
            </a:r>
            <a:r>
              <a:rPr lang="en-US" sz="1800" dirty="0">
                <a:solidFill>
                  <a:schemeClr val="dk1"/>
                </a:solidFill>
                <a:latin typeface="Candara" panose="020E0502030303020204" pitchFamily="34" charset="0"/>
              </a:rPr>
              <a:t>and </a:t>
            </a:r>
            <a:r>
              <a:rPr lang="en-US" sz="1800" b="1" dirty="0">
                <a:solidFill>
                  <a:srgbClr val="669900"/>
                </a:solidFill>
                <a:latin typeface="Candara" panose="020E0502030303020204" pitchFamily="34" charset="0"/>
              </a:rPr>
              <a:t>video </a:t>
            </a:r>
            <a:r>
              <a:rPr lang="en-US" sz="1800" b="1" dirty="0" smtClean="0">
                <a:solidFill>
                  <a:srgbClr val="669900"/>
                </a:solidFill>
                <a:latin typeface="Candara" panose="020E0502030303020204" pitchFamily="34" charset="0"/>
              </a:rPr>
              <a:t>conferencing</a:t>
            </a:r>
            <a:r>
              <a:rPr lang="en-US" sz="1800" dirty="0">
                <a:solidFill>
                  <a:schemeClr val="dk1"/>
                </a:solidFill>
                <a:latin typeface="Candara" panose="020E0502030303020204" pitchFamily="34" charset="0"/>
              </a:rPr>
              <a:t>)</a:t>
            </a:r>
          </a:p>
          <a:p>
            <a:pPr marL="914400" lvl="2">
              <a:spcAft>
                <a:spcPts val="600"/>
              </a:spcAft>
              <a:buClr>
                <a:schemeClr val="dk1"/>
              </a:buClr>
              <a:buSzPct val="100000"/>
              <a:buFont typeface="Arial"/>
              <a:buChar char="•"/>
            </a:pPr>
            <a:r>
              <a:rPr lang="en-US" sz="1800" dirty="0">
                <a:solidFill>
                  <a:schemeClr val="dk1"/>
                </a:solidFill>
                <a:latin typeface="Candara" panose="020E0502030303020204" pitchFamily="34" charset="0"/>
              </a:rPr>
              <a:t> Predictive service (</a:t>
            </a:r>
            <a:r>
              <a:rPr lang="en-US" sz="1800" b="1" dirty="0">
                <a:solidFill>
                  <a:srgbClr val="669900"/>
                </a:solidFill>
                <a:latin typeface="Candara" panose="020E0502030303020204" pitchFamily="34" charset="0"/>
              </a:rPr>
              <a:t>video playback</a:t>
            </a:r>
            <a:r>
              <a:rPr lang="en-US" sz="1800" dirty="0">
                <a:solidFill>
                  <a:schemeClr val="dk1"/>
                </a:solidFill>
                <a:latin typeface="Candara" panose="020E0502030303020204" pitchFamily="34" charset="0"/>
              </a:rPr>
              <a:t>)</a:t>
            </a:r>
          </a:p>
        </p:txBody>
      </p:sp>
      <p:cxnSp>
        <p:nvCxnSpPr>
          <p:cNvPr id="486" name="Shape 486"/>
          <p:cNvCxnSpPr/>
          <p:nvPr/>
        </p:nvCxnSpPr>
        <p:spPr>
          <a:xfrm>
            <a:off x="228599"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487" name="Shape 487"/>
          <p:cNvSpPr txBox="1"/>
          <p:nvPr/>
        </p:nvSpPr>
        <p:spPr>
          <a:xfrm>
            <a:off x="0"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323088" y="304800"/>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BWA NM </a:t>
            </a:r>
            <a:r>
              <a:rPr lang="en-US" sz="3200" b="1" dirty="0">
                <a:solidFill>
                  <a:srgbClr val="006600"/>
                </a:solidFill>
              </a:rPr>
              <a:t>Reference Model</a:t>
            </a:r>
          </a:p>
        </p:txBody>
      </p:sp>
      <p:cxnSp>
        <p:nvCxnSpPr>
          <p:cNvPr id="496" name="Shape 496"/>
          <p:cNvCxnSpPr/>
          <p:nvPr/>
        </p:nvCxnSpPr>
        <p:spPr>
          <a:xfrm>
            <a:off x="399288" y="5410200"/>
            <a:ext cx="5638800" cy="0"/>
          </a:xfrm>
          <a:prstGeom prst="straightConnector1">
            <a:avLst/>
          </a:prstGeom>
          <a:noFill/>
          <a:ln w="12700" cap="rnd" cmpd="sng">
            <a:solidFill>
              <a:schemeClr val="dk1"/>
            </a:solidFill>
            <a:prstDash val="solid"/>
            <a:miter/>
            <a:headEnd type="none" w="med" len="med"/>
            <a:tailEnd type="none" w="med" len="med"/>
          </a:ln>
        </p:spPr>
      </p:cxnSp>
      <p:sp>
        <p:nvSpPr>
          <p:cNvPr id="497" name="Shape 497"/>
          <p:cNvSpPr txBox="1"/>
          <p:nvPr/>
        </p:nvSpPr>
        <p:spPr>
          <a:xfrm>
            <a:off x="-210312" y="54864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498" name="Shape 498"/>
          <p:cNvPicPr preferRelativeResize="0"/>
          <p:nvPr/>
        </p:nvPicPr>
        <p:blipFill rotWithShape="1">
          <a:blip r:embed="rId3">
            <a:alphaModFix/>
          </a:blip>
          <a:srcRect/>
          <a:stretch/>
        </p:blipFill>
        <p:spPr>
          <a:xfrm>
            <a:off x="323088" y="1219201"/>
            <a:ext cx="5638800" cy="3809999"/>
          </a:xfrm>
          <a:prstGeom prst="rect">
            <a:avLst/>
          </a:prstGeom>
          <a:noFill/>
          <a:ln>
            <a:noFill/>
          </a:ln>
        </p:spPr>
      </p:pic>
      <p:sp>
        <p:nvSpPr>
          <p:cNvPr id="499" name="Shape 499"/>
          <p:cNvSpPr txBox="1"/>
          <p:nvPr/>
        </p:nvSpPr>
        <p:spPr>
          <a:xfrm>
            <a:off x="307214" y="5954712"/>
            <a:ext cx="5835649" cy="1616074"/>
          </a:xfrm>
          <a:prstGeom prst="rect">
            <a:avLst/>
          </a:prstGeom>
          <a:noFill/>
          <a:ln>
            <a:noFill/>
          </a:ln>
        </p:spPr>
        <p:txBody>
          <a:bodyPr lIns="91425" tIns="45700" rIns="91425" bIns="45700" anchor="t" anchorCtr="0">
            <a:noAutofit/>
          </a:bodyPr>
          <a:lstStyle/>
          <a:p>
            <a:pPr>
              <a:buClr>
                <a:schemeClr val="dk2"/>
              </a:buClr>
              <a:buSzPct val="100000"/>
              <a:buFont typeface="Arial"/>
              <a:buChar char="•"/>
            </a:pPr>
            <a:r>
              <a:rPr lang="en-US" sz="2000" dirty="0">
                <a:solidFill>
                  <a:schemeClr val="dk2"/>
                </a:solidFill>
                <a:latin typeface="Candara" panose="020E0502030303020204" pitchFamily="34" charset="0"/>
              </a:rPr>
              <a:t> </a:t>
            </a:r>
            <a:r>
              <a:rPr lang="en-US" sz="2000" b="1" dirty="0">
                <a:solidFill>
                  <a:srgbClr val="006600"/>
                </a:solidFill>
                <a:latin typeface="Candara" panose="020E0502030303020204" pitchFamily="34" charset="0"/>
              </a:rPr>
              <a:t>Reference</a:t>
            </a:r>
            <a:r>
              <a:rPr lang="en-US" sz="2000" dirty="0">
                <a:solidFill>
                  <a:schemeClr val="dk2"/>
                </a:solidFill>
                <a:latin typeface="Candara" panose="020E0502030303020204" pitchFamily="34" charset="0"/>
              </a:rPr>
              <a:t>:</a:t>
            </a:r>
            <a:br>
              <a:rPr lang="en-US" sz="2000" dirty="0">
                <a:solidFill>
                  <a:schemeClr val="dk2"/>
                </a:solidFill>
                <a:latin typeface="Candara" panose="020E0502030303020204" pitchFamily="34" charset="0"/>
              </a:rPr>
            </a:br>
            <a:r>
              <a:rPr lang="en-US" sz="2000" dirty="0">
                <a:solidFill>
                  <a:schemeClr val="dk2"/>
                </a:solidFill>
                <a:latin typeface="Candara" panose="020E0502030303020204" pitchFamily="34" charset="0"/>
              </a:rPr>
              <a:t>   “</a:t>
            </a:r>
            <a:r>
              <a:rPr lang="en-US" sz="2000" b="1" dirty="0">
                <a:solidFill>
                  <a:schemeClr val="dk2"/>
                </a:solidFill>
                <a:latin typeface="Candara" panose="020E0502030303020204" pitchFamily="34" charset="0"/>
              </a:rPr>
              <a:t>MAC </a:t>
            </a:r>
            <a:r>
              <a:rPr lang="en-US" sz="2000" dirty="0">
                <a:solidFill>
                  <a:schemeClr val="dk2"/>
                </a:solidFill>
                <a:latin typeface="Candara" panose="020E0502030303020204" pitchFamily="34" charset="0"/>
              </a:rPr>
              <a:t>and </a:t>
            </a:r>
            <a:r>
              <a:rPr lang="en-US" sz="2000" b="1" dirty="0">
                <a:solidFill>
                  <a:schemeClr val="dk2"/>
                </a:solidFill>
                <a:latin typeface="Candara" panose="020E0502030303020204" pitchFamily="34" charset="0"/>
              </a:rPr>
              <a:t>PHY MIB </a:t>
            </a:r>
            <a:r>
              <a:rPr lang="en-US" sz="2000" dirty="0">
                <a:solidFill>
                  <a:schemeClr val="dk2"/>
                </a:solidFill>
                <a:latin typeface="Candara" panose="020E0502030303020204" pitchFamily="34" charset="0"/>
              </a:rPr>
              <a:t>for WirelessMAN and</a:t>
            </a:r>
            <a:br>
              <a:rPr lang="en-US" sz="2000" dirty="0">
                <a:solidFill>
                  <a:schemeClr val="dk2"/>
                </a:solidFill>
                <a:latin typeface="Candara" panose="020E0502030303020204" pitchFamily="34" charset="0"/>
              </a:rPr>
            </a:br>
            <a:r>
              <a:rPr lang="en-US" sz="2000" dirty="0">
                <a:solidFill>
                  <a:schemeClr val="dk2"/>
                </a:solidFill>
                <a:latin typeface="Candara" panose="020E0502030303020204" pitchFamily="34" charset="0"/>
              </a:rPr>
              <a:t>   WirelessHUMAN BS and SS,”</a:t>
            </a:r>
            <a:br>
              <a:rPr lang="en-US" sz="2000" dirty="0">
                <a:solidFill>
                  <a:schemeClr val="dk2"/>
                </a:solidFill>
                <a:latin typeface="Candara" panose="020E0502030303020204" pitchFamily="34" charset="0"/>
              </a:rPr>
            </a:br>
            <a:r>
              <a:rPr lang="en-US" sz="2000" dirty="0">
                <a:solidFill>
                  <a:schemeClr val="dk2"/>
                </a:solidFill>
                <a:latin typeface="Candara" panose="020E0502030303020204" pitchFamily="34" charset="0"/>
              </a:rPr>
              <a:t>   IEEE C802.16mgt-04/04r1, http://ieee802.org/16</a:t>
            </a:r>
          </a:p>
          <a:p>
            <a:endParaRPr sz="2000" dirty="0">
              <a:solidFill>
                <a:schemeClr val="dk2"/>
              </a:solidFill>
              <a:latin typeface="Candara" panose="020E0502030303020204" pitchFamily="34" charset="0"/>
            </a:endParaRPr>
          </a:p>
        </p:txBody>
      </p:sp>
      <p:cxnSp>
        <p:nvCxnSpPr>
          <p:cNvPr id="500" name="Shape 500"/>
          <p:cNvCxnSpPr/>
          <p:nvPr/>
        </p:nvCxnSpPr>
        <p:spPr>
          <a:xfrm>
            <a:off x="323088"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501" name="Shape 501"/>
          <p:cNvSpPr txBox="1"/>
          <p:nvPr/>
        </p:nvSpPr>
        <p:spPr>
          <a:xfrm>
            <a:off x="94489"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505" name="Shape 505"/>
          <p:cNvSpPr txBox="1"/>
          <p:nvPr/>
        </p:nvSpPr>
        <p:spPr>
          <a:xfrm>
            <a:off x="475488" y="5029200"/>
            <a:ext cx="5638800" cy="276224"/>
          </a:xfrm>
          <a:prstGeom prst="rect">
            <a:avLst/>
          </a:prstGeom>
          <a:noFill/>
          <a:ln>
            <a:noFill/>
          </a:ln>
        </p:spPr>
        <p:txBody>
          <a:bodyPr lIns="91425" tIns="45700" rIns="91425" bIns="45700" anchor="t" anchorCtr="0">
            <a:noAutofit/>
          </a:bodyPr>
          <a:lstStyle/>
          <a:p>
            <a:pPr algn="ctr">
              <a:buClr>
                <a:schemeClr val="dk1"/>
              </a:buClr>
              <a:buSzPct val="25000"/>
            </a:pPr>
            <a:r>
              <a:rPr lang="en-US" sz="1200" b="1" dirty="0">
                <a:solidFill>
                  <a:schemeClr val="dk1"/>
                </a:solidFill>
                <a:latin typeface="Candara" panose="020E0502030303020204" pitchFamily="34" charset="0"/>
              </a:rPr>
              <a:t>Figure 14.15  BWA Network Management Reference Model</a:t>
            </a:r>
          </a:p>
        </p:txBody>
      </p:sp>
      <p:sp>
        <p:nvSpPr>
          <p:cNvPr id="2" name="Rectangle 1"/>
          <p:cNvSpPr/>
          <p:nvPr/>
        </p:nvSpPr>
        <p:spPr>
          <a:xfrm>
            <a:off x="6510528" y="683038"/>
            <a:ext cx="5437632" cy="6740307"/>
          </a:xfrm>
          <a:prstGeom prst="rect">
            <a:avLst/>
          </a:prstGeom>
        </p:spPr>
        <p:txBody>
          <a:bodyPr wrap="square">
            <a:spAutoFit/>
          </a:bodyPr>
          <a:lstStyle/>
          <a:p>
            <a:pPr>
              <a:lnSpc>
                <a:spcPct val="150000"/>
              </a:lnSpc>
            </a:pPr>
            <a:r>
              <a:rPr lang="en-US" sz="1800" b="1" dirty="0">
                <a:latin typeface="Candara" panose="020E0502030303020204" pitchFamily="34" charset="0"/>
              </a:rPr>
              <a:t>Figure 14.15 </a:t>
            </a:r>
            <a:r>
              <a:rPr lang="en-US" sz="1800" dirty="0">
                <a:latin typeface="Candara" panose="020E0502030303020204" pitchFamily="34" charset="0"/>
              </a:rPr>
              <a:t>shows the management reference model of BWA </a:t>
            </a:r>
            <a:r>
              <a:rPr lang="en-US" sz="1800" dirty="0" smtClean="0">
                <a:latin typeface="Candara" panose="020E0502030303020204" pitchFamily="34" charset="0"/>
              </a:rPr>
              <a:t>networks.</a:t>
            </a:r>
            <a:endParaRPr lang="en-US" sz="1800" dirty="0">
              <a:latin typeface="Candara" panose="020E0502030303020204" pitchFamily="34" charset="0"/>
            </a:endParaRPr>
          </a:p>
          <a:p>
            <a:pPr>
              <a:lnSpc>
                <a:spcPct val="150000"/>
              </a:lnSpc>
            </a:pPr>
            <a:r>
              <a:rPr lang="en-US" sz="1800" dirty="0">
                <a:latin typeface="Candara" panose="020E0502030303020204" pitchFamily="34" charset="0"/>
              </a:rPr>
              <a:t>It consists of a </a:t>
            </a:r>
            <a:r>
              <a:rPr lang="en-US" sz="1800" b="1" dirty="0">
                <a:latin typeface="Candara" panose="020E0502030303020204" pitchFamily="34" charset="0"/>
              </a:rPr>
              <a:t>network management system</a:t>
            </a:r>
            <a:r>
              <a:rPr lang="en-US" sz="1800" dirty="0">
                <a:latin typeface="Candara" panose="020E0502030303020204" pitchFamily="34" charset="0"/>
              </a:rPr>
              <a:t> (</a:t>
            </a:r>
            <a:r>
              <a:rPr lang="en-US" sz="1800" b="1" dirty="0">
                <a:latin typeface="Candara" panose="020E0502030303020204" pitchFamily="34" charset="0"/>
              </a:rPr>
              <a:t>NMS</a:t>
            </a:r>
            <a:r>
              <a:rPr lang="en-US" sz="1800" dirty="0">
                <a:latin typeface="Candara" panose="020E0502030303020204" pitchFamily="34" charset="0"/>
              </a:rPr>
              <a:t>), managed nodes </a:t>
            </a:r>
            <a:r>
              <a:rPr lang="en-US" sz="1800" b="1" dirty="0">
                <a:latin typeface="Candara" panose="020E0502030303020204" pitchFamily="34" charset="0"/>
              </a:rPr>
              <a:t>BS</a:t>
            </a:r>
            <a:r>
              <a:rPr lang="en-US" sz="1800" dirty="0">
                <a:latin typeface="Candara" panose="020E0502030303020204" pitchFamily="34" charset="0"/>
              </a:rPr>
              <a:t> and </a:t>
            </a:r>
            <a:r>
              <a:rPr lang="en-US" sz="1800" b="1" dirty="0">
                <a:latin typeface="Candara" panose="020E0502030303020204" pitchFamily="34" charset="0"/>
              </a:rPr>
              <a:t>SSs</a:t>
            </a:r>
            <a:r>
              <a:rPr lang="en-US" sz="1800" dirty="0">
                <a:latin typeface="Candara" panose="020E0502030303020204" pitchFamily="34" charset="0"/>
              </a:rPr>
              <a:t>, and a </a:t>
            </a:r>
            <a:r>
              <a:rPr lang="en-US" sz="1800" b="1" dirty="0">
                <a:latin typeface="Candara" panose="020E0502030303020204" pitchFamily="34" charset="0"/>
              </a:rPr>
              <a:t>service</a:t>
            </a:r>
            <a:r>
              <a:rPr lang="en-US" sz="1800" dirty="0">
                <a:latin typeface="Candara" panose="020E0502030303020204" pitchFamily="34" charset="0"/>
              </a:rPr>
              <a:t> </a:t>
            </a:r>
            <a:r>
              <a:rPr lang="en-US" sz="1800" b="1" dirty="0">
                <a:latin typeface="Candara" panose="020E0502030303020204" pitchFamily="34" charset="0"/>
              </a:rPr>
              <a:t>flow-</a:t>
            </a:r>
            <a:r>
              <a:rPr lang="en-US" sz="1800" dirty="0">
                <a:latin typeface="Candara" panose="020E0502030303020204" pitchFamily="34" charset="0"/>
              </a:rPr>
              <a:t> </a:t>
            </a:r>
            <a:r>
              <a:rPr lang="en-US" sz="1800" b="1" dirty="0">
                <a:latin typeface="Candara" panose="020E0502030303020204" pitchFamily="34" charset="0"/>
              </a:rPr>
              <a:t>database</a:t>
            </a:r>
            <a:r>
              <a:rPr lang="en-US" sz="1800" dirty="0">
                <a:latin typeface="Candara" panose="020E0502030303020204" pitchFamily="34" charset="0"/>
              </a:rPr>
              <a:t>. The service flow database contains service flow and associated QoS information that have to be populated in BS and SS when service is provisioned, or a mobile SS roams into BS coverage. SSs can be managed directly by NMS, or indirectly through BS, acting as the SNMP proxy. Management information between SS and BS will be carried over second management connection ID(CID) for managed SS. If the second management CID does not exist, SNMP messages will go through another interface in the customer premises. The SNMP agent in the SS can be managed directly or via an SNMP proxy in the BS.</a:t>
            </a:r>
            <a:endParaRPr lang="ar-SA" sz="1800" dirty="0">
              <a:latin typeface="Candara" panose="020E0502030303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371856" y="304801"/>
            <a:ext cx="5638800" cy="533399"/>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WMAN IF MIB</a:t>
            </a:r>
          </a:p>
        </p:txBody>
      </p:sp>
      <p:cxnSp>
        <p:nvCxnSpPr>
          <p:cNvPr id="511" name="Shape 511"/>
          <p:cNvCxnSpPr/>
          <p:nvPr/>
        </p:nvCxnSpPr>
        <p:spPr>
          <a:xfrm>
            <a:off x="448056" y="5181600"/>
            <a:ext cx="5638800" cy="0"/>
          </a:xfrm>
          <a:prstGeom prst="straightConnector1">
            <a:avLst/>
          </a:prstGeom>
          <a:noFill/>
          <a:ln w="12700" cap="rnd" cmpd="sng">
            <a:solidFill>
              <a:schemeClr val="dk1"/>
            </a:solidFill>
            <a:prstDash val="solid"/>
            <a:miter/>
            <a:headEnd type="none" w="med" len="med"/>
            <a:tailEnd type="none" w="med" len="med"/>
          </a:ln>
        </p:spPr>
      </p:cxnSp>
      <p:sp>
        <p:nvSpPr>
          <p:cNvPr id="512" name="Shape 512"/>
          <p:cNvSpPr txBox="1"/>
          <p:nvPr/>
        </p:nvSpPr>
        <p:spPr>
          <a:xfrm>
            <a:off x="-161544" y="52578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513" name="Shape 513"/>
          <p:cNvPicPr preferRelativeResize="0"/>
          <p:nvPr/>
        </p:nvPicPr>
        <p:blipFill rotWithShape="1">
          <a:blip r:embed="rId3">
            <a:alphaModFix/>
          </a:blip>
          <a:srcRect/>
          <a:stretch/>
        </p:blipFill>
        <p:spPr>
          <a:xfrm>
            <a:off x="1286256" y="914401"/>
            <a:ext cx="4179886" cy="3646487"/>
          </a:xfrm>
          <a:prstGeom prst="rect">
            <a:avLst/>
          </a:prstGeom>
          <a:noFill/>
          <a:ln>
            <a:noFill/>
          </a:ln>
        </p:spPr>
      </p:pic>
      <p:cxnSp>
        <p:nvCxnSpPr>
          <p:cNvPr id="514" name="Shape 514"/>
          <p:cNvCxnSpPr/>
          <p:nvPr/>
        </p:nvCxnSpPr>
        <p:spPr>
          <a:xfrm>
            <a:off x="371856"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515" name="Shape 515"/>
          <p:cNvSpPr txBox="1"/>
          <p:nvPr/>
        </p:nvSpPr>
        <p:spPr>
          <a:xfrm>
            <a:off x="143257"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519" name="Shape 519"/>
          <p:cNvSpPr txBox="1"/>
          <p:nvPr/>
        </p:nvSpPr>
        <p:spPr>
          <a:xfrm>
            <a:off x="448056" y="4800600"/>
            <a:ext cx="5638800" cy="276224"/>
          </a:xfrm>
          <a:prstGeom prst="rect">
            <a:avLst/>
          </a:prstGeom>
          <a:noFill/>
          <a:ln>
            <a:noFill/>
          </a:ln>
        </p:spPr>
        <p:txBody>
          <a:bodyPr lIns="91425" tIns="45700" rIns="91425" bIns="45700" anchor="t" anchorCtr="0">
            <a:noAutofit/>
          </a:bodyPr>
          <a:lstStyle/>
          <a:p>
            <a:pPr algn="ctr">
              <a:buClr>
                <a:schemeClr val="dk1"/>
              </a:buClr>
              <a:buSzPct val="25000"/>
            </a:pPr>
            <a:r>
              <a:rPr lang="en-US" sz="1200" b="1" dirty="0">
                <a:solidFill>
                  <a:schemeClr val="dk1"/>
                </a:solidFill>
                <a:latin typeface="Candara" panose="020E0502030303020204" pitchFamily="34" charset="0"/>
              </a:rPr>
              <a:t>Figure 14.16  WMAN IF MIB</a:t>
            </a:r>
          </a:p>
        </p:txBody>
      </p:sp>
      <p:sp>
        <p:nvSpPr>
          <p:cNvPr id="2" name="TextBox 1"/>
          <p:cNvSpPr txBox="1"/>
          <p:nvPr/>
        </p:nvSpPr>
        <p:spPr>
          <a:xfrm>
            <a:off x="6083808" y="463296"/>
            <a:ext cx="5729251" cy="4486100"/>
          </a:xfrm>
          <a:prstGeom prst="rect">
            <a:avLst/>
          </a:prstGeom>
          <a:noFill/>
        </p:spPr>
        <p:txBody>
          <a:bodyPr wrap="square" rtlCol="1">
            <a:spAutoFit/>
          </a:bodyPr>
          <a:lstStyle/>
          <a:p>
            <a:pPr>
              <a:lnSpc>
                <a:spcPct val="150000"/>
              </a:lnSpc>
            </a:pPr>
            <a:r>
              <a:rPr lang="en-US" sz="1600" dirty="0">
                <a:latin typeface="Candara" panose="020E0502030303020204" pitchFamily="34" charset="0"/>
              </a:rPr>
              <a:t>Figure 14.16 shows the MIB structure of </a:t>
            </a:r>
            <a:r>
              <a:rPr lang="en-US" sz="1600" dirty="0">
                <a:solidFill>
                  <a:srgbClr val="996633"/>
                </a:solidFill>
                <a:latin typeface="Candara" panose="020E0502030303020204" pitchFamily="34" charset="0"/>
              </a:rPr>
              <a:t>wmanlfMib</a:t>
            </a:r>
            <a:r>
              <a:rPr lang="en-US" sz="1600" dirty="0">
                <a:latin typeface="Candara" panose="020E0502030303020204" pitchFamily="34" charset="0"/>
              </a:rPr>
              <a:t> for 802.16 </a:t>
            </a:r>
            <a:endParaRPr lang="en-US" sz="1600" dirty="0" smtClean="0">
              <a:latin typeface="Candara" panose="020E0502030303020204" pitchFamily="34" charset="0"/>
            </a:endParaRPr>
          </a:p>
          <a:p>
            <a:pPr>
              <a:lnSpc>
                <a:spcPct val="150000"/>
              </a:lnSpc>
            </a:pPr>
            <a:endParaRPr lang="en-US" sz="1600" dirty="0">
              <a:latin typeface="Candara" panose="020E0502030303020204" pitchFamily="34" charset="0"/>
            </a:endParaRPr>
          </a:p>
          <a:p>
            <a:pPr>
              <a:lnSpc>
                <a:spcPct val="150000"/>
              </a:lnSpc>
            </a:pPr>
            <a:r>
              <a:rPr lang="en-US" sz="1600" dirty="0" smtClean="0">
                <a:latin typeface="Candara" panose="020E0502030303020204" pitchFamily="34" charset="0"/>
              </a:rPr>
              <a:t>It defines </a:t>
            </a:r>
            <a:r>
              <a:rPr lang="en-US" sz="1600" dirty="0">
                <a:latin typeface="Candara" panose="020E0502030303020204" pitchFamily="34" charset="0"/>
              </a:rPr>
              <a:t>the interface table for </a:t>
            </a:r>
            <a:r>
              <a:rPr lang="en-US" sz="1600" dirty="0" smtClean="0">
                <a:latin typeface="Candara" panose="020E0502030303020204" pitchFamily="34" charset="0"/>
              </a:rPr>
              <a:t>a wireless MAN interface.</a:t>
            </a:r>
          </a:p>
          <a:p>
            <a:pPr>
              <a:lnSpc>
                <a:spcPct val="150000"/>
              </a:lnSpc>
            </a:pPr>
            <a:endParaRPr lang="en-US" sz="1600" dirty="0">
              <a:latin typeface="Candara" panose="020E0502030303020204" pitchFamily="34" charset="0"/>
            </a:endParaRPr>
          </a:p>
          <a:p>
            <a:pPr>
              <a:lnSpc>
                <a:spcPct val="150000"/>
              </a:lnSpc>
            </a:pPr>
            <a:r>
              <a:rPr lang="en-US" sz="1600" dirty="0" smtClean="0">
                <a:latin typeface="Candara" panose="020E0502030303020204" pitchFamily="34" charset="0"/>
              </a:rPr>
              <a:t>Table 14.1describes </a:t>
            </a:r>
            <a:r>
              <a:rPr lang="en-US" sz="1600" dirty="0">
                <a:latin typeface="Candara" panose="020E0502030303020204" pitchFamily="34" charset="0"/>
              </a:rPr>
              <a:t>some key attributes of BS </a:t>
            </a:r>
            <a:r>
              <a:rPr lang="en-US" sz="1600" dirty="0" smtClean="0">
                <a:latin typeface="Candara" panose="020E0502030303020204" pitchFamily="34" charset="0"/>
              </a:rPr>
              <a:t>in the </a:t>
            </a:r>
            <a:r>
              <a:rPr lang="en-US" sz="1600" dirty="0">
                <a:latin typeface="Candara" panose="020E0502030303020204" pitchFamily="34" charset="0"/>
              </a:rPr>
              <a:t>wmanlfMib. There are controllers </a:t>
            </a:r>
            <a:r>
              <a:rPr lang="en-US" sz="1600" dirty="0" smtClean="0">
                <a:latin typeface="Candara" panose="020E0502030303020204" pitchFamily="34" charset="0"/>
              </a:rPr>
              <a:t>associated with </a:t>
            </a:r>
            <a:r>
              <a:rPr lang="en-US" sz="1600" dirty="0">
                <a:latin typeface="Candara" panose="020E0502030303020204" pitchFamily="34" charset="0"/>
              </a:rPr>
              <a:t>the BS and sectors. The SNMP agent can be </a:t>
            </a:r>
            <a:r>
              <a:rPr lang="en-US" sz="1600" dirty="0" smtClean="0">
                <a:latin typeface="Candara" panose="020E0502030303020204" pitchFamily="34" charset="0"/>
              </a:rPr>
              <a:t>implemented in the </a:t>
            </a:r>
            <a:r>
              <a:rPr lang="en-US" sz="1600" dirty="0">
                <a:latin typeface="Candara" panose="020E0502030303020204" pitchFamily="34" charset="0"/>
              </a:rPr>
              <a:t>BS controller or </a:t>
            </a:r>
            <a:r>
              <a:rPr lang="en-US" sz="1600" dirty="0" smtClean="0">
                <a:latin typeface="Candara" panose="020E0502030303020204" pitchFamily="34" charset="0"/>
              </a:rPr>
              <a:t>sector controller</a:t>
            </a:r>
            <a:r>
              <a:rPr lang="en-US" sz="1600" dirty="0">
                <a:latin typeface="Candara" panose="020E0502030303020204" pitchFamily="34" charset="0"/>
              </a:rPr>
              <a:t>. There is one entry for each BS </a:t>
            </a:r>
            <a:r>
              <a:rPr lang="en-US" sz="1600" dirty="0" smtClean="0">
                <a:latin typeface="Candara" panose="020E0502030303020204" pitchFamily="34" charset="0"/>
              </a:rPr>
              <a:t>if the </a:t>
            </a:r>
            <a:r>
              <a:rPr lang="en-US" sz="1600" dirty="0">
                <a:latin typeface="Candara" panose="020E0502030303020204" pitchFamily="34" charset="0"/>
              </a:rPr>
              <a:t>SNMP agent is implemented </a:t>
            </a:r>
            <a:r>
              <a:rPr lang="en-US" sz="1600" dirty="0" smtClean="0">
                <a:latin typeface="Candara" panose="020E0502030303020204" pitchFamily="34" charset="0"/>
              </a:rPr>
              <a:t>in </a:t>
            </a:r>
            <a:r>
              <a:rPr lang="en-US" sz="1600" dirty="0">
                <a:latin typeface="Candara" panose="020E0502030303020204" pitchFamily="34" charset="0"/>
              </a:rPr>
              <a:t>common </a:t>
            </a:r>
            <a:r>
              <a:rPr lang="en-US" sz="1600" dirty="0" smtClean="0">
                <a:latin typeface="Candara" panose="020E0502030303020204" pitchFamily="34" charset="0"/>
              </a:rPr>
              <a:t>BS controller</a:t>
            </a:r>
            <a:r>
              <a:rPr lang="en-US" sz="1600" dirty="0">
                <a:latin typeface="Candara" panose="020E0502030303020204" pitchFamily="34" charset="0"/>
              </a:rPr>
              <a:t>. There is only one entry for the BS sector </a:t>
            </a:r>
            <a:r>
              <a:rPr lang="en-US" sz="1600" dirty="0" smtClean="0">
                <a:latin typeface="Candara" panose="020E0502030303020204" pitchFamily="34" charset="0"/>
              </a:rPr>
              <a:t>if the </a:t>
            </a:r>
            <a:r>
              <a:rPr lang="en-US" sz="1600" dirty="0">
                <a:latin typeface="Candara" panose="020E0502030303020204" pitchFamily="34" charset="0"/>
              </a:rPr>
              <a:t>SNMP agent is </a:t>
            </a:r>
            <a:r>
              <a:rPr lang="en-US" sz="1600" dirty="0" smtClean="0">
                <a:latin typeface="Candara" panose="020E0502030303020204" pitchFamily="34" charset="0"/>
              </a:rPr>
              <a:t>implemented in the sector </a:t>
            </a:r>
            <a:r>
              <a:rPr lang="en-US" sz="1600" dirty="0">
                <a:latin typeface="Candara" panose="020E0502030303020204" pitchFamily="34" charset="0"/>
              </a:rPr>
              <a:t>controller. This is shown </a:t>
            </a:r>
            <a:r>
              <a:rPr lang="en-US" sz="1600" dirty="0" smtClean="0">
                <a:latin typeface="Candara" panose="020E0502030303020204" pitchFamily="34" charset="0"/>
              </a:rPr>
              <a:t>in Table </a:t>
            </a:r>
            <a:r>
              <a:rPr lang="en-US" sz="1600" dirty="0">
                <a:latin typeface="Candara" panose="020E0502030303020204" pitchFamily="34" charset="0"/>
              </a:rPr>
              <a:t>14.1. The usage table for the SS is shown </a:t>
            </a:r>
            <a:r>
              <a:rPr lang="en-US" sz="1600" dirty="0" smtClean="0">
                <a:latin typeface="Candara" panose="020E0502030303020204" pitchFamily="34" charset="0"/>
              </a:rPr>
              <a:t>in Table 14.2.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1231392" y="594360"/>
            <a:ext cx="9619488" cy="9144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chemeClr val="dk2"/>
                </a:solidFill>
              </a:rPr>
              <a:t>Usage of </a:t>
            </a:r>
            <a:r>
              <a:rPr lang="en-US" sz="3200" b="1" dirty="0">
                <a:solidFill>
                  <a:srgbClr val="996633"/>
                </a:solidFill>
              </a:rPr>
              <a:t>ifTable</a:t>
            </a:r>
            <a:r>
              <a:rPr lang="en-US" sz="3200" b="1" dirty="0">
                <a:solidFill>
                  <a:schemeClr val="dk2"/>
                </a:solidFill>
              </a:rPr>
              <a:t> </a:t>
            </a:r>
            <a:r>
              <a:rPr lang="en-US" sz="3200" b="1" dirty="0">
                <a:solidFill>
                  <a:srgbClr val="0070C0"/>
                </a:solidFill>
              </a:rPr>
              <a:t>Objects</a:t>
            </a:r>
            <a:r>
              <a:rPr lang="en-US" sz="3200" b="1" dirty="0">
                <a:solidFill>
                  <a:schemeClr val="dk2"/>
                </a:solidFill>
              </a:rPr>
              <a:t> for </a:t>
            </a:r>
            <a:r>
              <a:rPr lang="en-US" sz="3200" b="1" dirty="0">
                <a:solidFill>
                  <a:srgbClr val="0070C0"/>
                </a:solidFill>
              </a:rPr>
              <a:t>Base </a:t>
            </a:r>
            <a:r>
              <a:rPr lang="en-US" sz="3200" b="1" dirty="0" smtClean="0">
                <a:solidFill>
                  <a:srgbClr val="0070C0"/>
                </a:solidFill>
              </a:rPr>
              <a:t>Station BS</a:t>
            </a:r>
            <a:endParaRPr lang="en-US" sz="3200" b="1" dirty="0">
              <a:solidFill>
                <a:srgbClr val="0070C0"/>
              </a:solidFill>
            </a:endParaRPr>
          </a:p>
        </p:txBody>
      </p:sp>
      <p:cxnSp>
        <p:nvCxnSpPr>
          <p:cNvPr id="525" name="Shape 525"/>
          <p:cNvCxnSpPr/>
          <p:nvPr/>
        </p:nvCxnSpPr>
        <p:spPr>
          <a:xfrm>
            <a:off x="3276600" y="4770437"/>
            <a:ext cx="5638800" cy="0"/>
          </a:xfrm>
          <a:prstGeom prst="straightConnector1">
            <a:avLst/>
          </a:prstGeom>
          <a:noFill/>
          <a:ln w="12700" cap="rnd" cmpd="sng">
            <a:solidFill>
              <a:schemeClr val="dk1"/>
            </a:solidFill>
            <a:prstDash val="solid"/>
            <a:miter/>
            <a:headEnd type="none" w="med" len="med"/>
            <a:tailEnd type="none" w="med" len="med"/>
          </a:ln>
        </p:spPr>
      </p:cxnSp>
      <p:sp>
        <p:nvSpPr>
          <p:cNvPr id="526" name="Shape 526"/>
          <p:cNvSpPr txBox="1"/>
          <p:nvPr/>
        </p:nvSpPr>
        <p:spPr>
          <a:xfrm>
            <a:off x="2667000" y="4846637"/>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527" name="Shape 527"/>
          <p:cNvPicPr preferRelativeResize="0"/>
          <p:nvPr/>
        </p:nvPicPr>
        <p:blipFill rotWithShape="1">
          <a:blip r:embed="rId3">
            <a:alphaModFix/>
          </a:blip>
          <a:srcRect/>
          <a:stretch/>
        </p:blipFill>
        <p:spPr>
          <a:xfrm>
            <a:off x="2971801" y="1981200"/>
            <a:ext cx="6172199" cy="1931986"/>
          </a:xfrm>
          <a:prstGeom prst="rect">
            <a:avLst/>
          </a:prstGeom>
          <a:noFill/>
          <a:ln>
            <a:noFill/>
          </a:ln>
        </p:spPr>
      </p:pic>
      <p:sp>
        <p:nvSpPr>
          <p:cNvPr id="528" name="Shape 528"/>
          <p:cNvSpPr txBox="1"/>
          <p:nvPr/>
        </p:nvSpPr>
        <p:spPr>
          <a:xfrm>
            <a:off x="865632" y="5334000"/>
            <a:ext cx="10997184" cy="1616074"/>
          </a:xfrm>
          <a:prstGeom prst="rect">
            <a:avLst/>
          </a:prstGeom>
          <a:noFill/>
          <a:ln>
            <a:noFill/>
          </a:ln>
        </p:spPr>
        <p:txBody>
          <a:bodyPr lIns="91425" tIns="45700" rIns="91425" bIns="45700" anchor="t" anchorCtr="0">
            <a:noAutofit/>
          </a:bodyPr>
          <a:lstStyle/>
          <a:p>
            <a:pPr>
              <a:lnSpc>
                <a:spcPct val="150000"/>
              </a:lnSpc>
              <a:buClr>
                <a:schemeClr val="dk2"/>
              </a:buClr>
              <a:buSzPct val="100000"/>
              <a:buFont typeface="Arial"/>
              <a:buChar char="•"/>
            </a:pPr>
            <a:r>
              <a:rPr lang="en-US" sz="2000" dirty="0">
                <a:solidFill>
                  <a:schemeClr val="dk2"/>
                </a:solidFill>
                <a:latin typeface="Candara" panose="020E0502030303020204" pitchFamily="34" charset="0"/>
              </a:rPr>
              <a:t> </a:t>
            </a:r>
            <a:r>
              <a:rPr lang="en-US" sz="2000" b="1" dirty="0">
                <a:solidFill>
                  <a:srgbClr val="0070C0"/>
                </a:solidFill>
                <a:latin typeface="Candara" panose="020E0502030303020204" pitchFamily="34" charset="0"/>
              </a:rPr>
              <a:t>SNMP agent </a:t>
            </a:r>
            <a:r>
              <a:rPr lang="en-US" sz="2000" dirty="0">
                <a:solidFill>
                  <a:schemeClr val="dk2"/>
                </a:solidFill>
                <a:latin typeface="Candara" panose="020E0502030303020204" pitchFamily="34" charset="0"/>
              </a:rPr>
              <a:t>in a common </a:t>
            </a:r>
            <a:r>
              <a:rPr lang="en-US" sz="2000" b="1" dirty="0">
                <a:solidFill>
                  <a:schemeClr val="dk2"/>
                </a:solidFill>
                <a:latin typeface="Candara" panose="020E0502030303020204" pitchFamily="34" charset="0"/>
              </a:rPr>
              <a:t>base station </a:t>
            </a:r>
            <a:r>
              <a:rPr lang="en-US" sz="2000" b="1" dirty="0" smtClean="0">
                <a:solidFill>
                  <a:schemeClr val="dk2"/>
                </a:solidFill>
                <a:latin typeface="Candara" panose="020E0502030303020204" pitchFamily="34" charset="0"/>
              </a:rPr>
              <a:t>controller</a:t>
            </a:r>
            <a:r>
              <a:rPr lang="en-US" sz="2000" dirty="0" smtClean="0">
                <a:solidFill>
                  <a:schemeClr val="dk2"/>
                </a:solidFill>
                <a:latin typeface="Candara" panose="020E0502030303020204" pitchFamily="34" charset="0"/>
              </a:rPr>
              <a:t>:</a:t>
            </a:r>
            <a:r>
              <a:rPr lang="en-US" sz="2000" dirty="0">
                <a:solidFill>
                  <a:schemeClr val="dk2"/>
                </a:solidFill>
                <a:latin typeface="Candara" panose="020E0502030303020204" pitchFamily="34" charset="0"/>
              </a:rPr>
              <a:t> </a:t>
            </a:r>
            <a:r>
              <a:rPr lang="en-US" sz="2000" dirty="0" smtClean="0">
                <a:solidFill>
                  <a:schemeClr val="dk2"/>
                </a:solidFill>
                <a:latin typeface="Candara" panose="020E0502030303020204" pitchFamily="34" charset="0"/>
              </a:rPr>
              <a:t>Each </a:t>
            </a:r>
            <a:r>
              <a:rPr lang="en-US" sz="2000" dirty="0">
                <a:solidFill>
                  <a:schemeClr val="dk2"/>
                </a:solidFill>
                <a:latin typeface="Candara" panose="020E0502030303020204" pitchFamily="34" charset="0"/>
              </a:rPr>
              <a:t>BS sector will have an entry in the ifTable</a:t>
            </a:r>
          </a:p>
          <a:p>
            <a:pPr>
              <a:lnSpc>
                <a:spcPct val="150000"/>
              </a:lnSpc>
              <a:buClr>
                <a:schemeClr val="dk2"/>
              </a:buClr>
              <a:buSzPct val="100000"/>
              <a:buFont typeface="Arial"/>
              <a:buChar char="•"/>
            </a:pPr>
            <a:r>
              <a:rPr lang="en-US" sz="2000" dirty="0">
                <a:solidFill>
                  <a:schemeClr val="dk2"/>
                </a:solidFill>
                <a:latin typeface="Candara" panose="020E0502030303020204" pitchFamily="34" charset="0"/>
              </a:rPr>
              <a:t> </a:t>
            </a:r>
            <a:r>
              <a:rPr lang="en-US" sz="2000" b="1" dirty="0">
                <a:solidFill>
                  <a:srgbClr val="0070C0"/>
                </a:solidFill>
                <a:latin typeface="Candara" panose="020E0502030303020204" pitchFamily="34" charset="0"/>
              </a:rPr>
              <a:t>SNMP agent </a:t>
            </a:r>
            <a:r>
              <a:rPr lang="en-US" sz="2000" dirty="0">
                <a:solidFill>
                  <a:schemeClr val="dk2"/>
                </a:solidFill>
                <a:latin typeface="Candara" panose="020E0502030303020204" pitchFamily="34" charset="0"/>
              </a:rPr>
              <a:t>in the </a:t>
            </a:r>
            <a:r>
              <a:rPr lang="en-US" sz="2000" b="1" dirty="0">
                <a:solidFill>
                  <a:schemeClr val="dk2"/>
                </a:solidFill>
                <a:latin typeface="Candara" panose="020E0502030303020204" pitchFamily="34" charset="0"/>
              </a:rPr>
              <a:t>sector controller</a:t>
            </a:r>
            <a:r>
              <a:rPr lang="en-US" sz="2000" dirty="0">
                <a:solidFill>
                  <a:schemeClr val="dk2"/>
                </a:solidFill>
                <a:latin typeface="Candara" panose="020E0502030303020204" pitchFamily="34" charset="0"/>
              </a:rPr>
              <a:t>: </a:t>
            </a:r>
            <a:r>
              <a:rPr lang="en-US" sz="2000" dirty="0" smtClean="0">
                <a:solidFill>
                  <a:schemeClr val="dk2"/>
                </a:solidFill>
                <a:latin typeface="Candara" panose="020E0502030303020204" pitchFamily="34" charset="0"/>
              </a:rPr>
              <a:t>One </a:t>
            </a:r>
            <a:r>
              <a:rPr lang="en-US" sz="2000" dirty="0">
                <a:solidFill>
                  <a:schemeClr val="dk2"/>
                </a:solidFill>
                <a:latin typeface="Candara" panose="020E0502030303020204" pitchFamily="34" charset="0"/>
              </a:rPr>
              <a:t>entry for the BS sector in the ifTable</a:t>
            </a:r>
          </a:p>
          <a:p>
            <a:pPr>
              <a:lnSpc>
                <a:spcPct val="150000"/>
              </a:lnSpc>
            </a:pPr>
            <a:endParaRPr sz="2000" dirty="0">
              <a:solidFill>
                <a:schemeClr val="dk2"/>
              </a:solidFill>
              <a:latin typeface="Candara" panose="020E0502030303020204" pitchFamily="34" charset="0"/>
            </a:endParaRPr>
          </a:p>
        </p:txBody>
      </p:sp>
      <p:cxnSp>
        <p:nvCxnSpPr>
          <p:cNvPr id="529" name="Shape 529"/>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530" name="Shape 530"/>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534" name="Shape 534"/>
          <p:cNvSpPr txBox="1"/>
          <p:nvPr/>
        </p:nvSpPr>
        <p:spPr>
          <a:xfrm>
            <a:off x="3124200" y="1676400"/>
            <a:ext cx="5791200" cy="276224"/>
          </a:xfrm>
          <a:prstGeom prst="rect">
            <a:avLst/>
          </a:prstGeom>
          <a:noFill/>
          <a:ln>
            <a:noFill/>
          </a:ln>
        </p:spPr>
        <p:txBody>
          <a:bodyPr lIns="91425" tIns="45700" rIns="91425" bIns="45700" anchor="t" anchorCtr="0">
            <a:noAutofit/>
          </a:bodyPr>
          <a:lstStyle/>
          <a:p>
            <a:pPr algn="ctr">
              <a:buClr>
                <a:schemeClr val="dk1"/>
              </a:buClr>
              <a:buSzPct val="25000"/>
            </a:pPr>
            <a:r>
              <a:rPr lang="en-US" sz="1200" b="1" dirty="0">
                <a:solidFill>
                  <a:schemeClr val="dk1"/>
                </a:solidFill>
                <a:latin typeface="Candara" panose="020E0502030303020204" pitchFamily="34" charset="0"/>
              </a:rPr>
              <a:t>Table 14.1  Usage of ifTable Objects for the Base Station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548640" y="533401"/>
            <a:ext cx="9973056" cy="838199"/>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chemeClr val="dk2"/>
                </a:solidFill>
              </a:rPr>
              <a:t>Usage of </a:t>
            </a:r>
            <a:r>
              <a:rPr lang="en-US" sz="3200" b="1" dirty="0">
                <a:solidFill>
                  <a:srgbClr val="996633"/>
                </a:solidFill>
              </a:rPr>
              <a:t>ifTable</a:t>
            </a:r>
            <a:r>
              <a:rPr lang="en-US" sz="3200" b="1" dirty="0">
                <a:solidFill>
                  <a:schemeClr val="dk2"/>
                </a:solidFill>
              </a:rPr>
              <a:t> </a:t>
            </a:r>
            <a:r>
              <a:rPr lang="en-US" sz="3200" b="1" dirty="0">
                <a:solidFill>
                  <a:srgbClr val="0070C0"/>
                </a:solidFill>
              </a:rPr>
              <a:t>Objects</a:t>
            </a:r>
            <a:r>
              <a:rPr lang="en-US" sz="3200" b="1" dirty="0">
                <a:solidFill>
                  <a:schemeClr val="dk2"/>
                </a:solidFill>
              </a:rPr>
              <a:t> for </a:t>
            </a:r>
            <a:r>
              <a:rPr lang="en-US" sz="3200" b="1" dirty="0">
                <a:solidFill>
                  <a:srgbClr val="0070C0"/>
                </a:solidFill>
              </a:rPr>
              <a:t>Subscriber </a:t>
            </a:r>
            <a:r>
              <a:rPr lang="en-US" sz="3200" b="1" dirty="0" smtClean="0">
                <a:solidFill>
                  <a:srgbClr val="0070C0"/>
                </a:solidFill>
              </a:rPr>
              <a:t>Station SS</a:t>
            </a:r>
            <a:endParaRPr lang="en-US" sz="3200" b="1" dirty="0">
              <a:solidFill>
                <a:srgbClr val="0070C0"/>
              </a:solidFill>
            </a:endParaRPr>
          </a:p>
        </p:txBody>
      </p:sp>
      <p:cxnSp>
        <p:nvCxnSpPr>
          <p:cNvPr id="540" name="Shape 540"/>
          <p:cNvCxnSpPr/>
          <p:nvPr/>
        </p:nvCxnSpPr>
        <p:spPr>
          <a:xfrm>
            <a:off x="3276600" y="4770437"/>
            <a:ext cx="5638800" cy="0"/>
          </a:xfrm>
          <a:prstGeom prst="straightConnector1">
            <a:avLst/>
          </a:prstGeom>
          <a:noFill/>
          <a:ln w="12700" cap="rnd" cmpd="sng">
            <a:solidFill>
              <a:schemeClr val="dk1"/>
            </a:solidFill>
            <a:prstDash val="solid"/>
            <a:miter/>
            <a:headEnd type="none" w="med" len="med"/>
            <a:tailEnd type="none" w="med" len="med"/>
          </a:ln>
        </p:spPr>
      </p:cxnSp>
      <p:sp>
        <p:nvSpPr>
          <p:cNvPr id="541" name="Shape 541"/>
          <p:cNvSpPr txBox="1"/>
          <p:nvPr/>
        </p:nvSpPr>
        <p:spPr>
          <a:xfrm>
            <a:off x="2667000" y="4846637"/>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542" name="Shape 542"/>
          <p:cNvPicPr preferRelativeResize="0"/>
          <p:nvPr/>
        </p:nvPicPr>
        <p:blipFill rotWithShape="1">
          <a:blip r:embed="rId3">
            <a:alphaModFix/>
          </a:blip>
          <a:srcRect/>
          <a:stretch/>
        </p:blipFill>
        <p:spPr>
          <a:xfrm>
            <a:off x="3048001" y="2133600"/>
            <a:ext cx="6172199" cy="1158874"/>
          </a:xfrm>
          <a:prstGeom prst="rect">
            <a:avLst/>
          </a:prstGeom>
          <a:noFill/>
          <a:ln>
            <a:noFill/>
          </a:ln>
        </p:spPr>
      </p:pic>
      <p:cxnSp>
        <p:nvCxnSpPr>
          <p:cNvPr id="543" name="Shape 543"/>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544" name="Shape 544"/>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548" name="Shape 548"/>
          <p:cNvSpPr txBox="1"/>
          <p:nvPr/>
        </p:nvSpPr>
        <p:spPr>
          <a:xfrm>
            <a:off x="3276600" y="1752600"/>
            <a:ext cx="5791200" cy="276224"/>
          </a:xfrm>
          <a:prstGeom prst="rect">
            <a:avLst/>
          </a:prstGeom>
          <a:noFill/>
          <a:ln>
            <a:noFill/>
          </a:ln>
        </p:spPr>
        <p:txBody>
          <a:bodyPr lIns="91425" tIns="45700" rIns="91425" bIns="45700" anchor="t" anchorCtr="0">
            <a:noAutofit/>
          </a:bodyPr>
          <a:lstStyle/>
          <a:p>
            <a:pPr algn="ctr">
              <a:buClr>
                <a:schemeClr val="dk1"/>
              </a:buClr>
              <a:buSzPct val="25000"/>
            </a:pPr>
            <a:r>
              <a:rPr lang="en-US" sz="1200" b="1" dirty="0">
                <a:solidFill>
                  <a:schemeClr val="dk1"/>
                </a:solidFill>
                <a:latin typeface="Candara" panose="020E0502030303020204" pitchFamily="34" charset="0"/>
              </a:rPr>
              <a:t>Table 14.2  Usage of ifTable Objects for the Subscriber Station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3200400" y="533400"/>
            <a:ext cx="5638800" cy="457200"/>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chemeClr val="dk1"/>
                </a:solidFill>
              </a:rPr>
              <a:t>Commercial Examples</a:t>
            </a:r>
          </a:p>
        </p:txBody>
      </p:sp>
      <p:cxnSp>
        <p:nvCxnSpPr>
          <p:cNvPr id="554" name="Shape 554"/>
          <p:cNvCxnSpPr/>
          <p:nvPr/>
        </p:nvCxnSpPr>
        <p:spPr>
          <a:xfrm>
            <a:off x="3276600" y="4770437"/>
            <a:ext cx="5638800" cy="0"/>
          </a:xfrm>
          <a:prstGeom prst="straightConnector1">
            <a:avLst/>
          </a:prstGeom>
          <a:noFill/>
          <a:ln w="12700" cap="rnd" cmpd="sng">
            <a:solidFill>
              <a:schemeClr val="dk1"/>
            </a:solidFill>
            <a:prstDash val="solid"/>
            <a:miter/>
            <a:headEnd type="none" w="med" len="med"/>
            <a:tailEnd type="none" w="med" len="med"/>
          </a:ln>
        </p:spPr>
      </p:cxnSp>
      <p:sp>
        <p:nvSpPr>
          <p:cNvPr id="555" name="Shape 555"/>
          <p:cNvSpPr txBox="1"/>
          <p:nvPr/>
        </p:nvSpPr>
        <p:spPr>
          <a:xfrm>
            <a:off x="2667000" y="4846637"/>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556" name="Shape 556"/>
          <p:cNvSpPr txBox="1"/>
          <p:nvPr/>
        </p:nvSpPr>
        <p:spPr>
          <a:xfrm>
            <a:off x="3200401" y="1219201"/>
            <a:ext cx="5714999" cy="2654299"/>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800" dirty="0">
                <a:solidFill>
                  <a:schemeClr val="dk1"/>
                </a:solidFill>
                <a:latin typeface="Candara" panose="020E0502030303020204" pitchFamily="34" charset="0"/>
              </a:rPr>
              <a:t> </a:t>
            </a:r>
            <a:r>
              <a:rPr lang="en-US" sz="2800" dirty="0" err="1">
                <a:solidFill>
                  <a:schemeClr val="dk1"/>
                </a:solidFill>
                <a:latin typeface="Candara" panose="020E0502030303020204" pitchFamily="34" charset="0"/>
              </a:rPr>
              <a:t>CorDect</a:t>
            </a:r>
            <a:r>
              <a:rPr lang="en-US" sz="2800" dirty="0">
                <a:solidFill>
                  <a:schemeClr val="dk1"/>
                </a:solidFill>
                <a:latin typeface="Candara" panose="020E0502030303020204" pitchFamily="34" charset="0"/>
              </a:rPr>
              <a:t> / </a:t>
            </a:r>
            <a:r>
              <a:rPr lang="en-US" sz="2800" dirty="0" err="1">
                <a:solidFill>
                  <a:schemeClr val="dk1"/>
                </a:solidFill>
                <a:latin typeface="Candara" panose="020E0502030303020204" pitchFamily="34" charset="0"/>
              </a:rPr>
              <a:t>CorVan</a:t>
            </a:r>
            <a:r>
              <a:rPr lang="en-US" sz="2800" dirty="0">
                <a:solidFill>
                  <a:schemeClr val="dk1"/>
                </a:solidFill>
                <a:latin typeface="Candara" panose="020E0502030303020204" pitchFamily="34" charset="0"/>
              </a:rPr>
              <a:t> </a:t>
            </a:r>
          </a:p>
          <a:p>
            <a:pPr>
              <a:buClr>
                <a:schemeClr val="dk1"/>
              </a:buClr>
              <a:buSzPct val="100000"/>
              <a:buFont typeface="Arial"/>
              <a:buChar char="•"/>
            </a:pPr>
            <a:r>
              <a:rPr lang="en-US" sz="2800" dirty="0">
                <a:solidFill>
                  <a:schemeClr val="dk1"/>
                </a:solidFill>
                <a:latin typeface="Candara" panose="020E0502030303020204" pitchFamily="34" charset="0"/>
              </a:rPr>
              <a:t> Ricochet</a:t>
            </a:r>
          </a:p>
          <a:p>
            <a:pPr>
              <a:buClr>
                <a:schemeClr val="dk1"/>
              </a:buClr>
              <a:buSzPct val="100000"/>
              <a:buFont typeface="Arial"/>
              <a:buChar char="•"/>
            </a:pPr>
            <a:r>
              <a:rPr lang="en-US" sz="2800" dirty="0">
                <a:solidFill>
                  <a:schemeClr val="dk1"/>
                </a:solidFill>
                <a:latin typeface="Candara" panose="020E0502030303020204" pitchFamily="34" charset="0"/>
              </a:rPr>
              <a:t> Broadband Solutions</a:t>
            </a:r>
          </a:p>
          <a:p>
            <a:pPr>
              <a:buClr>
                <a:schemeClr val="dk1"/>
              </a:buClr>
              <a:buSzPct val="100000"/>
              <a:buFont typeface="Arial"/>
              <a:buChar char="•"/>
            </a:pPr>
            <a:r>
              <a:rPr lang="en-US" sz="2800" dirty="0">
                <a:solidFill>
                  <a:schemeClr val="dk1"/>
                </a:solidFill>
                <a:latin typeface="Candara" panose="020E0502030303020204" pitchFamily="34" charset="0"/>
              </a:rPr>
              <a:t> </a:t>
            </a:r>
            <a:r>
              <a:rPr lang="en-US" sz="2800" dirty="0" err="1">
                <a:solidFill>
                  <a:schemeClr val="dk1"/>
                </a:solidFill>
                <a:latin typeface="Candara" panose="020E0502030303020204" pitchFamily="34" charset="0"/>
              </a:rPr>
              <a:t>MeshNetworks</a:t>
            </a:r>
            <a:endParaRPr lang="en-US" sz="2800" dirty="0">
              <a:solidFill>
                <a:schemeClr val="dk1"/>
              </a:solidFill>
              <a:latin typeface="Candara" panose="020E0502030303020204" pitchFamily="34" charset="0"/>
            </a:endParaRPr>
          </a:p>
          <a:p>
            <a:pPr>
              <a:buClr>
                <a:schemeClr val="dk1"/>
              </a:buClr>
              <a:buSzPct val="100000"/>
              <a:buFont typeface="Arial"/>
              <a:buChar char="•"/>
            </a:pPr>
            <a:r>
              <a:rPr lang="en-US" sz="2800" dirty="0">
                <a:solidFill>
                  <a:schemeClr val="dk1"/>
                </a:solidFill>
                <a:latin typeface="Candara" panose="020E0502030303020204" pitchFamily="34" charset="0"/>
              </a:rPr>
              <a:t> </a:t>
            </a:r>
            <a:r>
              <a:rPr lang="en-US" sz="2800" dirty="0" err="1">
                <a:solidFill>
                  <a:schemeClr val="dk1"/>
                </a:solidFill>
                <a:latin typeface="Candara" panose="020E0502030303020204" pitchFamily="34" charset="0"/>
              </a:rPr>
              <a:t>PacketHop</a:t>
            </a:r>
            <a:endParaRPr lang="en-US" sz="2800" dirty="0">
              <a:solidFill>
                <a:schemeClr val="dk1"/>
              </a:solidFill>
              <a:latin typeface="Candara" panose="020E0502030303020204" pitchFamily="34" charset="0"/>
            </a:endParaRPr>
          </a:p>
          <a:p>
            <a:pPr>
              <a:buClr>
                <a:schemeClr val="dk1"/>
              </a:buClr>
              <a:buSzPct val="100000"/>
              <a:buFont typeface="Arial"/>
              <a:buChar char="•"/>
            </a:pPr>
            <a:r>
              <a:rPr lang="en-US" sz="2800" dirty="0">
                <a:solidFill>
                  <a:schemeClr val="dk1"/>
                </a:solidFill>
                <a:latin typeface="Candara" panose="020E0502030303020204" pitchFamily="34" charset="0"/>
              </a:rPr>
              <a:t> </a:t>
            </a:r>
            <a:r>
              <a:rPr lang="en-US" sz="2800" dirty="0" err="1">
                <a:solidFill>
                  <a:schemeClr val="dk1"/>
                </a:solidFill>
                <a:latin typeface="Candara" panose="020E0502030303020204" pitchFamily="34" charset="0"/>
              </a:rPr>
              <a:t>Navini</a:t>
            </a:r>
            <a:endParaRPr lang="en-US" sz="2800" dirty="0">
              <a:solidFill>
                <a:schemeClr val="dk1"/>
              </a:solidFill>
              <a:latin typeface="Candara" panose="020E0502030303020204" pitchFamily="34" charset="0"/>
            </a:endParaRPr>
          </a:p>
        </p:txBody>
      </p:sp>
      <p:cxnSp>
        <p:nvCxnSpPr>
          <p:cNvPr id="557" name="Shape 557"/>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558" name="Shape 558"/>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cxnSp>
        <p:nvCxnSpPr>
          <p:cNvPr id="559" name="Shape 559"/>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560" name="Shape 560"/>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561" name="Shape 561"/>
          <p:cNvSpPr txBox="1"/>
          <p:nvPr/>
        </p:nvSpPr>
        <p:spPr>
          <a:xfrm>
            <a:off x="7581901" y="8326436"/>
            <a:ext cx="1600199" cy="635000"/>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rPr>
              <a:t>*</a:t>
            </a:r>
          </a:p>
        </p:txBody>
      </p:sp>
      <p:sp>
        <p:nvSpPr>
          <p:cNvPr id="2" name="Multiply 1"/>
          <p:cNvSpPr/>
          <p:nvPr/>
        </p:nvSpPr>
        <p:spPr>
          <a:xfrm>
            <a:off x="2528047" y="2850776"/>
            <a:ext cx="5053854" cy="3030071"/>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3200400" y="533400"/>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chemeClr val="dk2"/>
                </a:solidFill>
              </a:rPr>
              <a:t>DECT WLL</a:t>
            </a:r>
          </a:p>
        </p:txBody>
      </p:sp>
      <p:cxnSp>
        <p:nvCxnSpPr>
          <p:cNvPr id="567" name="Shape 567"/>
          <p:cNvCxnSpPr/>
          <p:nvPr/>
        </p:nvCxnSpPr>
        <p:spPr>
          <a:xfrm>
            <a:off x="3276600" y="5562600"/>
            <a:ext cx="5638800" cy="0"/>
          </a:xfrm>
          <a:prstGeom prst="straightConnector1">
            <a:avLst/>
          </a:prstGeom>
          <a:noFill/>
          <a:ln w="12700" cap="rnd" cmpd="sng">
            <a:solidFill>
              <a:schemeClr val="dk1"/>
            </a:solidFill>
            <a:prstDash val="solid"/>
            <a:miter/>
            <a:headEnd type="none" w="med" len="med"/>
            <a:tailEnd type="none" w="med" len="med"/>
          </a:ln>
        </p:spPr>
      </p:cxnSp>
      <p:sp>
        <p:nvSpPr>
          <p:cNvPr id="568" name="Shape 568"/>
          <p:cNvSpPr txBox="1"/>
          <p:nvPr/>
        </p:nvSpPr>
        <p:spPr>
          <a:xfrm>
            <a:off x="2667000" y="54864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569" name="Shape 569"/>
          <p:cNvPicPr preferRelativeResize="0"/>
          <p:nvPr/>
        </p:nvPicPr>
        <p:blipFill rotWithShape="1">
          <a:blip r:embed="rId3">
            <a:alphaModFix/>
          </a:blip>
          <a:srcRect/>
          <a:stretch/>
        </p:blipFill>
        <p:spPr>
          <a:xfrm>
            <a:off x="3200400" y="914401"/>
            <a:ext cx="5638800" cy="4297361"/>
          </a:xfrm>
          <a:prstGeom prst="rect">
            <a:avLst/>
          </a:prstGeom>
          <a:noFill/>
          <a:ln>
            <a:noFill/>
          </a:ln>
        </p:spPr>
      </p:pic>
      <p:sp>
        <p:nvSpPr>
          <p:cNvPr id="570" name="Shape 570"/>
          <p:cNvSpPr txBox="1"/>
          <p:nvPr/>
        </p:nvSpPr>
        <p:spPr>
          <a:xfrm>
            <a:off x="3200401" y="5867401"/>
            <a:ext cx="6019799" cy="2225675"/>
          </a:xfrm>
          <a:prstGeom prst="rect">
            <a:avLst/>
          </a:prstGeom>
          <a:noFill/>
          <a:ln>
            <a:noFill/>
          </a:ln>
        </p:spPr>
        <p:txBody>
          <a:bodyPr lIns="91425" tIns="45700" rIns="91425" bIns="45700" anchor="t" anchorCtr="0">
            <a:noAutofit/>
          </a:bodyPr>
          <a:lstStyle/>
          <a:p>
            <a:pPr>
              <a:buClr>
                <a:schemeClr val="dk2"/>
              </a:buClr>
              <a:buSzPct val="100000"/>
              <a:buFont typeface="Arial"/>
              <a:buChar char="•"/>
            </a:pPr>
            <a:r>
              <a:rPr lang="en-US" sz="2000" dirty="0">
                <a:solidFill>
                  <a:schemeClr val="dk2"/>
                </a:solidFill>
                <a:latin typeface="Candara" panose="020E0502030303020204" pitchFamily="34" charset="0"/>
              </a:rPr>
              <a:t> Digital European Cordless Telecommunications</a:t>
            </a:r>
          </a:p>
          <a:p>
            <a:pPr>
              <a:buClr>
                <a:schemeClr val="dk2"/>
              </a:buClr>
              <a:buSzPct val="100000"/>
              <a:buFont typeface="Arial"/>
              <a:buChar char="•"/>
            </a:pPr>
            <a:r>
              <a:rPr lang="en-US" sz="2000" dirty="0">
                <a:solidFill>
                  <a:schemeClr val="dk2"/>
                </a:solidFill>
                <a:latin typeface="Candara" panose="020E0502030303020204" pitchFamily="34" charset="0"/>
              </a:rPr>
              <a:t> Digital Enhanced Cordless Telecommunications</a:t>
            </a:r>
          </a:p>
          <a:p>
            <a:pPr>
              <a:buClr>
                <a:schemeClr val="dk2"/>
              </a:buClr>
              <a:buSzPct val="100000"/>
              <a:buFont typeface="Arial"/>
              <a:buChar char="•"/>
            </a:pPr>
            <a:r>
              <a:rPr lang="en-US" sz="2000" dirty="0">
                <a:solidFill>
                  <a:schemeClr val="dk2"/>
                </a:solidFill>
                <a:latin typeface="Candara" panose="020E0502030303020204" pitchFamily="34" charset="0"/>
              </a:rPr>
              <a:t> Frequency spectrum</a:t>
            </a:r>
          </a:p>
          <a:p>
            <a:pPr marL="457200" lvl="1">
              <a:buClr>
                <a:schemeClr val="dk2"/>
              </a:buClr>
              <a:buSzPct val="100000"/>
              <a:buFont typeface="Arial"/>
              <a:buChar char="•"/>
            </a:pPr>
            <a:r>
              <a:rPr lang="en-US" sz="2000" dirty="0">
                <a:solidFill>
                  <a:schemeClr val="dk2"/>
                </a:solidFill>
                <a:latin typeface="Candara" panose="020E0502030303020204" pitchFamily="34" charset="0"/>
              </a:rPr>
              <a:t> ISM 2.4 GHz</a:t>
            </a:r>
          </a:p>
          <a:p>
            <a:pPr marL="457200" lvl="1">
              <a:buClr>
                <a:schemeClr val="dk2"/>
              </a:buClr>
              <a:buSzPct val="100000"/>
              <a:buFont typeface="Arial"/>
              <a:buChar char="•"/>
            </a:pPr>
            <a:r>
              <a:rPr lang="en-US" sz="2000" dirty="0">
                <a:solidFill>
                  <a:schemeClr val="dk2"/>
                </a:solidFill>
                <a:latin typeface="Candara" panose="020E0502030303020204" pitchFamily="34" charset="0"/>
              </a:rPr>
              <a:t> DECT 1.9 GHz</a:t>
            </a:r>
          </a:p>
          <a:p>
            <a:pPr>
              <a:buClr>
                <a:schemeClr val="dk2"/>
              </a:buClr>
              <a:buSzPct val="100000"/>
              <a:buFont typeface="Arial"/>
              <a:buChar char="•"/>
            </a:pPr>
            <a:r>
              <a:rPr lang="en-US" sz="2000" dirty="0">
                <a:solidFill>
                  <a:schemeClr val="dk2"/>
                </a:solidFill>
                <a:latin typeface="Candara" panose="020E0502030303020204" pitchFamily="34" charset="0"/>
              </a:rPr>
              <a:t> Low-cost DCT design platforms for base stations</a:t>
            </a:r>
            <a:br>
              <a:rPr lang="en-US" sz="2000" dirty="0">
                <a:solidFill>
                  <a:schemeClr val="dk2"/>
                </a:solidFill>
                <a:latin typeface="Candara" panose="020E0502030303020204" pitchFamily="34" charset="0"/>
              </a:rPr>
            </a:br>
            <a:r>
              <a:rPr lang="en-US" sz="2000" dirty="0">
                <a:solidFill>
                  <a:schemeClr val="dk2"/>
                </a:solidFill>
                <a:latin typeface="Candara" panose="020E0502030303020204" pitchFamily="34" charset="0"/>
              </a:rPr>
              <a:t>   and handsets</a:t>
            </a:r>
          </a:p>
        </p:txBody>
      </p:sp>
      <p:cxnSp>
        <p:nvCxnSpPr>
          <p:cNvPr id="571" name="Shape 571"/>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572" name="Shape 572"/>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cxnSp>
        <p:nvCxnSpPr>
          <p:cNvPr id="573" name="Shape 573"/>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574" name="Shape 574"/>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575" name="Shape 575"/>
          <p:cNvSpPr txBox="1"/>
          <p:nvPr/>
        </p:nvSpPr>
        <p:spPr>
          <a:xfrm>
            <a:off x="7581901" y="8326436"/>
            <a:ext cx="1600199" cy="635000"/>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rPr>
              <a:t>*</a:t>
            </a:r>
          </a:p>
        </p:txBody>
      </p:sp>
      <p:sp>
        <p:nvSpPr>
          <p:cNvPr id="12" name="Multiply 11"/>
          <p:cNvSpPr/>
          <p:nvPr/>
        </p:nvSpPr>
        <p:spPr>
          <a:xfrm>
            <a:off x="2528047" y="2850776"/>
            <a:ext cx="5053854" cy="3030071"/>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3200400" y="533400"/>
            <a:ext cx="5638800" cy="457200"/>
          </a:xfrm>
          <a:prstGeom prst="rect">
            <a:avLst/>
          </a:prstGeom>
          <a:noFill/>
          <a:ln>
            <a:noFill/>
          </a:ln>
        </p:spPr>
        <p:txBody>
          <a:bodyPr lIns="91425" tIns="45700" rIns="91425" bIns="45700" anchor="ctr" anchorCtr="0">
            <a:noAutofit/>
          </a:bodyPr>
          <a:lstStyle/>
          <a:p>
            <a:pPr>
              <a:buClr>
                <a:schemeClr val="dk1"/>
              </a:buClr>
              <a:buSzPct val="25000"/>
            </a:pPr>
            <a:r>
              <a:rPr lang="en-US" sz="3200" b="1" dirty="0" err="1">
                <a:solidFill>
                  <a:schemeClr val="dk1"/>
                </a:solidFill>
              </a:rPr>
              <a:t>corDect</a:t>
            </a:r>
            <a:endParaRPr lang="en-US" sz="3200" b="1" dirty="0">
              <a:solidFill>
                <a:schemeClr val="dk1"/>
              </a:solidFill>
            </a:endParaRPr>
          </a:p>
        </p:txBody>
      </p:sp>
      <p:cxnSp>
        <p:nvCxnSpPr>
          <p:cNvPr id="581" name="Shape 581"/>
          <p:cNvCxnSpPr/>
          <p:nvPr/>
        </p:nvCxnSpPr>
        <p:spPr>
          <a:xfrm>
            <a:off x="3276600" y="5029200"/>
            <a:ext cx="5638800" cy="0"/>
          </a:xfrm>
          <a:prstGeom prst="straightConnector1">
            <a:avLst/>
          </a:prstGeom>
          <a:noFill/>
          <a:ln w="12700" cap="rnd" cmpd="sng">
            <a:solidFill>
              <a:schemeClr val="dk1"/>
            </a:solidFill>
            <a:prstDash val="solid"/>
            <a:miter/>
            <a:headEnd type="none" w="med" len="med"/>
            <a:tailEnd type="none" w="med" len="med"/>
          </a:ln>
        </p:spPr>
      </p:cxnSp>
      <p:sp>
        <p:nvSpPr>
          <p:cNvPr id="582" name="Shape 582"/>
          <p:cNvSpPr txBox="1"/>
          <p:nvPr/>
        </p:nvSpPr>
        <p:spPr>
          <a:xfrm>
            <a:off x="2667000" y="51054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583" name="Shape 583"/>
          <p:cNvSpPr txBox="1"/>
          <p:nvPr/>
        </p:nvSpPr>
        <p:spPr>
          <a:xfrm>
            <a:off x="3124201" y="1219200"/>
            <a:ext cx="6188075" cy="3140074"/>
          </a:xfrm>
          <a:prstGeom prst="rect">
            <a:avLst/>
          </a:prstGeom>
          <a:noFill/>
          <a:ln>
            <a:noFill/>
          </a:ln>
        </p:spPr>
        <p:txBody>
          <a:bodyPr lIns="91425" tIns="45700" rIns="91425" bIns="45700" anchor="t" anchorCtr="0">
            <a:noAutofit/>
          </a:bodyPr>
          <a:lstStyle/>
          <a:p>
            <a:pPr>
              <a:buClr>
                <a:schemeClr val="dk2"/>
              </a:buClr>
              <a:buSzPct val="100000"/>
              <a:buFont typeface="Arial"/>
              <a:buChar char="•"/>
            </a:pPr>
            <a:r>
              <a:rPr lang="en-US" sz="2000" dirty="0">
                <a:solidFill>
                  <a:schemeClr val="dk2"/>
                </a:solidFill>
                <a:latin typeface="Candara" panose="020E0502030303020204" pitchFamily="34" charset="0"/>
              </a:rPr>
              <a:t> Midas Communications / IITM </a:t>
            </a:r>
            <a:r>
              <a:rPr lang="en-US" sz="2000" dirty="0" err="1">
                <a:solidFill>
                  <a:schemeClr val="dk2"/>
                </a:solidFill>
                <a:latin typeface="Candara" panose="020E0502030303020204" pitchFamily="34" charset="0"/>
              </a:rPr>
              <a:t>TeNet</a:t>
            </a:r>
            <a:r>
              <a:rPr lang="en-US" sz="2000" dirty="0">
                <a:solidFill>
                  <a:schemeClr val="dk2"/>
                </a:solidFill>
                <a:latin typeface="Candara" panose="020E0502030303020204" pitchFamily="34" charset="0"/>
              </a:rPr>
              <a:t> Group</a:t>
            </a:r>
          </a:p>
          <a:p>
            <a:pPr>
              <a:buClr>
                <a:schemeClr val="dk2"/>
              </a:buClr>
              <a:buSzPct val="100000"/>
              <a:buFont typeface="Arial"/>
              <a:buChar char="•"/>
            </a:pPr>
            <a:r>
              <a:rPr lang="en-US" sz="2000" dirty="0">
                <a:solidFill>
                  <a:schemeClr val="dk2"/>
                </a:solidFill>
                <a:latin typeface="Candara" panose="020E0502030303020204" pitchFamily="34" charset="0"/>
              </a:rPr>
              <a:t> Components</a:t>
            </a:r>
          </a:p>
          <a:p>
            <a:pPr marL="457200" lvl="1">
              <a:buClr>
                <a:schemeClr val="dk2"/>
              </a:buClr>
              <a:buSzPct val="100000"/>
              <a:buFont typeface="Arial"/>
              <a:buChar char="•"/>
            </a:pPr>
            <a:r>
              <a:rPr lang="en-US" sz="2000" dirty="0">
                <a:solidFill>
                  <a:schemeClr val="dk2"/>
                </a:solidFill>
                <a:latin typeface="Candara" panose="020E0502030303020204" pitchFamily="34" charset="0"/>
              </a:rPr>
              <a:t> Central station: DIU </a:t>
            </a:r>
          </a:p>
          <a:p>
            <a:pPr marL="457200" lvl="1">
              <a:buClr>
                <a:schemeClr val="dk2"/>
              </a:buClr>
              <a:buSzPct val="100000"/>
              <a:buFont typeface="Arial"/>
              <a:buChar char="•"/>
            </a:pPr>
            <a:r>
              <a:rPr lang="en-US" sz="2000" dirty="0">
                <a:solidFill>
                  <a:schemeClr val="dk2"/>
                </a:solidFill>
                <a:latin typeface="Candara" panose="020E0502030303020204" pitchFamily="34" charset="0"/>
              </a:rPr>
              <a:t> Base Stations: 5 BSDs per DIU</a:t>
            </a:r>
          </a:p>
          <a:p>
            <a:pPr marL="457200" lvl="1">
              <a:buClr>
                <a:schemeClr val="dk2"/>
              </a:buClr>
              <a:buSzPct val="100000"/>
              <a:buFont typeface="Arial"/>
              <a:buChar char="•"/>
            </a:pPr>
            <a:r>
              <a:rPr lang="en-US" sz="2000" dirty="0">
                <a:solidFill>
                  <a:schemeClr val="dk2"/>
                </a:solidFill>
                <a:latin typeface="Candara" panose="020E0502030303020204" pitchFamily="34" charset="0"/>
              </a:rPr>
              <a:t> Air Interface: 4 CVSs per BSD</a:t>
            </a:r>
          </a:p>
          <a:p>
            <a:pPr>
              <a:buClr>
                <a:schemeClr val="dk2"/>
              </a:buClr>
              <a:buSzPct val="100000"/>
              <a:buFont typeface="Arial"/>
              <a:buChar char="•"/>
            </a:pPr>
            <a:r>
              <a:rPr lang="en-US" sz="2000" dirty="0">
                <a:solidFill>
                  <a:schemeClr val="dk2"/>
                </a:solidFill>
                <a:latin typeface="Candara" panose="020E0502030303020204" pitchFamily="34" charset="0"/>
              </a:rPr>
              <a:t> Simultaneous voice and dedicated Internet access</a:t>
            </a:r>
            <a:br>
              <a:rPr lang="en-US" sz="2000" dirty="0">
                <a:solidFill>
                  <a:schemeClr val="dk2"/>
                </a:solidFill>
                <a:latin typeface="Candara" panose="020E0502030303020204" pitchFamily="34" charset="0"/>
              </a:rPr>
            </a:br>
            <a:r>
              <a:rPr lang="en-US" sz="2000" dirty="0">
                <a:solidFill>
                  <a:schemeClr val="dk2"/>
                </a:solidFill>
                <a:latin typeface="Candara" panose="020E0502030303020204" pitchFamily="34" charset="0"/>
              </a:rPr>
              <a:t>  (up to 70 Kbps)</a:t>
            </a:r>
          </a:p>
          <a:p>
            <a:pPr>
              <a:buClr>
                <a:schemeClr val="dk2"/>
              </a:buClr>
              <a:buSzPct val="100000"/>
              <a:buFont typeface="Arial"/>
              <a:buChar char="•"/>
            </a:pPr>
            <a:r>
              <a:rPr lang="en-US" sz="2000" dirty="0">
                <a:solidFill>
                  <a:schemeClr val="dk2"/>
                </a:solidFill>
                <a:latin typeface="Candara" panose="020E0502030303020204" pitchFamily="34" charset="0"/>
              </a:rPr>
              <a:t> Coverage up to 10 km, can be extended to 35 km</a:t>
            </a:r>
            <a:br>
              <a:rPr lang="en-US" sz="2000" dirty="0">
                <a:solidFill>
                  <a:schemeClr val="dk2"/>
                </a:solidFill>
                <a:latin typeface="Candara" panose="020E0502030303020204" pitchFamily="34" charset="0"/>
              </a:rPr>
            </a:br>
            <a:r>
              <a:rPr lang="en-US" sz="2000" dirty="0">
                <a:solidFill>
                  <a:schemeClr val="dk2"/>
                </a:solidFill>
                <a:latin typeface="Candara" panose="020E0502030303020204" pitchFamily="34" charset="0"/>
              </a:rPr>
              <a:t>  using relay base station</a:t>
            </a:r>
          </a:p>
          <a:p>
            <a:pPr>
              <a:buClr>
                <a:schemeClr val="dk2"/>
              </a:buClr>
              <a:buSzPct val="100000"/>
              <a:buFont typeface="Arial"/>
              <a:buChar char="•"/>
            </a:pPr>
            <a:r>
              <a:rPr lang="en-US" sz="2000" dirty="0">
                <a:solidFill>
                  <a:schemeClr val="dk2"/>
                </a:solidFill>
                <a:latin typeface="Candara" panose="020E0502030303020204" pitchFamily="34" charset="0"/>
              </a:rPr>
              <a:t> EMS / NMS with proprietary MIB</a:t>
            </a:r>
          </a:p>
        </p:txBody>
      </p:sp>
      <p:sp>
        <p:nvSpPr>
          <p:cNvPr id="584" name="Shape 584"/>
          <p:cNvSpPr txBox="1"/>
          <p:nvPr/>
        </p:nvSpPr>
        <p:spPr>
          <a:xfrm>
            <a:off x="5778500" y="4373562"/>
            <a:ext cx="323850" cy="396874"/>
          </a:xfrm>
          <a:prstGeom prst="rect">
            <a:avLst/>
          </a:prstGeom>
          <a:noFill/>
          <a:ln>
            <a:noFill/>
          </a:ln>
        </p:spPr>
        <p:txBody>
          <a:bodyPr lIns="91425" tIns="45700" rIns="91425" bIns="45700" anchor="ctr" anchorCtr="0">
            <a:noAutofit/>
          </a:bodyPr>
          <a:lstStyle/>
          <a:p>
            <a:pPr>
              <a:buClr>
                <a:schemeClr val="dk2"/>
              </a:buClr>
              <a:buSzPct val="25000"/>
            </a:pPr>
            <a:r>
              <a:rPr lang="en-US" sz="2000" dirty="0">
                <a:solidFill>
                  <a:schemeClr val="dk2"/>
                </a:solidFill>
                <a:latin typeface="Candara" panose="020E0502030303020204" pitchFamily="34" charset="0"/>
              </a:rPr>
              <a:t>. </a:t>
            </a:r>
          </a:p>
        </p:txBody>
      </p:sp>
      <p:cxnSp>
        <p:nvCxnSpPr>
          <p:cNvPr id="585" name="Shape 585"/>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586" name="Shape 586"/>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cxnSp>
        <p:nvCxnSpPr>
          <p:cNvPr id="587" name="Shape 587"/>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588" name="Shape 588"/>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589" name="Shape 589"/>
          <p:cNvSpPr txBox="1"/>
          <p:nvPr/>
        </p:nvSpPr>
        <p:spPr>
          <a:xfrm>
            <a:off x="7581901" y="8326436"/>
            <a:ext cx="1600199" cy="635000"/>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rPr>
              <a:t>*</a:t>
            </a:r>
          </a:p>
        </p:txBody>
      </p:sp>
      <p:sp>
        <p:nvSpPr>
          <p:cNvPr id="12" name="Multiply 11"/>
          <p:cNvSpPr/>
          <p:nvPr/>
        </p:nvSpPr>
        <p:spPr>
          <a:xfrm>
            <a:off x="2528047" y="2850776"/>
            <a:ext cx="5053854" cy="3030071"/>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228600" y="376516"/>
            <a:ext cx="5714999" cy="9144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Wired &amp; Wireless</a:t>
            </a:r>
            <a:br>
              <a:rPr lang="en-US" sz="3200" b="1" dirty="0">
                <a:solidFill>
                  <a:srgbClr val="0070C0"/>
                </a:solidFill>
              </a:rPr>
            </a:br>
            <a:r>
              <a:rPr lang="en-US" sz="3200" b="1" dirty="0">
                <a:solidFill>
                  <a:srgbClr val="0070C0"/>
                </a:solidFill>
              </a:rPr>
              <a:t>Broadband Networks</a:t>
            </a:r>
          </a:p>
        </p:txBody>
      </p:sp>
      <p:sp>
        <p:nvSpPr>
          <p:cNvPr id="103" name="Shape 103"/>
          <p:cNvSpPr txBox="1"/>
          <p:nvPr/>
        </p:nvSpPr>
        <p:spPr>
          <a:xfrm>
            <a:off x="4495799" y="0"/>
            <a:ext cx="227012"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a:t>
            </a:r>
          </a:p>
        </p:txBody>
      </p:sp>
      <p:sp>
        <p:nvSpPr>
          <p:cNvPr id="105" name="Shape 105"/>
          <p:cNvSpPr txBox="1"/>
          <p:nvPr/>
        </p:nvSpPr>
        <p:spPr>
          <a:xfrm>
            <a:off x="304800" y="3262312"/>
            <a:ext cx="5829299" cy="1493836"/>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106" name="Shape 106"/>
          <p:cNvCxnSpPr/>
          <p:nvPr/>
        </p:nvCxnSpPr>
        <p:spPr>
          <a:xfrm>
            <a:off x="311149" y="5907087"/>
            <a:ext cx="5638800" cy="0"/>
          </a:xfrm>
          <a:prstGeom prst="straightConnector1">
            <a:avLst/>
          </a:prstGeom>
          <a:noFill/>
          <a:ln w="12700" cap="rnd" cmpd="sng">
            <a:solidFill>
              <a:schemeClr val="dk1"/>
            </a:solidFill>
            <a:prstDash val="solid"/>
            <a:miter/>
            <a:headEnd type="none" w="med" len="med"/>
            <a:tailEnd type="none" w="med" len="med"/>
          </a:ln>
        </p:spPr>
      </p:cxnSp>
      <p:sp>
        <p:nvSpPr>
          <p:cNvPr id="107" name="Shape 107"/>
          <p:cNvSpPr txBox="1"/>
          <p:nvPr/>
        </p:nvSpPr>
        <p:spPr>
          <a:xfrm>
            <a:off x="-298451" y="5983287"/>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108" name="Shape 108"/>
          <p:cNvPicPr preferRelativeResize="0"/>
          <p:nvPr/>
        </p:nvPicPr>
        <p:blipFill rotWithShape="1">
          <a:blip r:embed="rId3">
            <a:alphaModFix/>
          </a:blip>
          <a:srcRect/>
          <a:stretch/>
        </p:blipFill>
        <p:spPr>
          <a:xfrm>
            <a:off x="152399" y="1524001"/>
            <a:ext cx="5791200" cy="4825999"/>
          </a:xfrm>
          <a:prstGeom prst="rect">
            <a:avLst/>
          </a:prstGeom>
          <a:noFill/>
          <a:ln>
            <a:noFill/>
          </a:ln>
        </p:spPr>
      </p:pic>
      <p:sp>
        <p:nvSpPr>
          <p:cNvPr id="109" name="Shape 109"/>
          <p:cNvSpPr txBox="1"/>
          <p:nvPr/>
        </p:nvSpPr>
        <p:spPr>
          <a:xfrm>
            <a:off x="371474" y="6324601"/>
            <a:ext cx="5724524" cy="1292225"/>
          </a:xfrm>
          <a:prstGeom prst="rect">
            <a:avLst/>
          </a:prstGeom>
          <a:noFill/>
          <a:ln>
            <a:noFill/>
          </a:ln>
        </p:spPr>
        <p:txBody>
          <a:bodyPr lIns="91425" tIns="45700" rIns="91425" bIns="45700" anchor="t" anchorCtr="0">
            <a:noAutofit/>
          </a:bodyPr>
          <a:lstStyle/>
          <a:p>
            <a:pPr>
              <a:buClr>
                <a:schemeClr val="dk1"/>
              </a:buClr>
              <a:buSzPct val="111111"/>
              <a:buFont typeface="Arial"/>
              <a:buChar char="•"/>
            </a:pPr>
            <a:r>
              <a:rPr lang="en-US" sz="18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Wireless Mobile ATM</a:t>
            </a: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WmATM</a:t>
            </a:r>
            <a:r>
              <a:rPr lang="en-US" sz="2000" dirty="0">
                <a:solidFill>
                  <a:schemeClr val="dk1"/>
                </a:solidFill>
                <a:latin typeface="Candara" panose="020E0502030303020204" pitchFamily="34" charset="0"/>
              </a:rPr>
              <a:t>) is not shown in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Wireless WAN as it does not appear to be in the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current road map of technology.</a:t>
            </a:r>
            <a:br>
              <a:rPr lang="en-US" sz="2000" dirty="0">
                <a:solidFill>
                  <a:schemeClr val="dk1"/>
                </a:solidFill>
                <a:latin typeface="Candara" panose="020E0502030303020204" pitchFamily="34" charset="0"/>
              </a:rPr>
            </a:br>
            <a:r>
              <a:rPr lang="en-US" sz="1800" dirty="0">
                <a:solidFill>
                  <a:schemeClr val="dk1"/>
                </a:solidFill>
                <a:latin typeface="Candara" panose="020E0502030303020204" pitchFamily="34" charset="0"/>
              </a:rPr>
              <a:t>  </a:t>
            </a:r>
          </a:p>
        </p:txBody>
      </p:sp>
      <p:cxnSp>
        <p:nvCxnSpPr>
          <p:cNvPr id="110" name="Shape 110"/>
          <p:cNvCxnSpPr/>
          <p:nvPr/>
        </p:nvCxnSpPr>
        <p:spPr>
          <a:xfrm>
            <a:off x="228599"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111" name="Shape 111"/>
          <p:cNvSpPr txBox="1"/>
          <p:nvPr/>
        </p:nvSpPr>
        <p:spPr>
          <a:xfrm>
            <a:off x="0"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3200400" y="533401"/>
            <a:ext cx="5638800" cy="533399"/>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chemeClr val="dk2"/>
                </a:solidFill>
              </a:rPr>
              <a:t>Ricochet Internet Access</a:t>
            </a:r>
          </a:p>
        </p:txBody>
      </p:sp>
      <p:cxnSp>
        <p:nvCxnSpPr>
          <p:cNvPr id="595" name="Shape 595"/>
          <p:cNvCxnSpPr/>
          <p:nvPr/>
        </p:nvCxnSpPr>
        <p:spPr>
          <a:xfrm>
            <a:off x="3276600" y="5227637"/>
            <a:ext cx="5638800" cy="0"/>
          </a:xfrm>
          <a:prstGeom prst="straightConnector1">
            <a:avLst/>
          </a:prstGeom>
          <a:noFill/>
          <a:ln w="12700" cap="rnd" cmpd="sng">
            <a:solidFill>
              <a:schemeClr val="dk1"/>
            </a:solidFill>
            <a:prstDash val="solid"/>
            <a:miter/>
            <a:headEnd type="none" w="med" len="med"/>
            <a:tailEnd type="none" w="med" len="med"/>
          </a:ln>
        </p:spPr>
      </p:cxnSp>
      <p:sp>
        <p:nvSpPr>
          <p:cNvPr id="596" name="Shape 596"/>
          <p:cNvSpPr txBox="1"/>
          <p:nvPr/>
        </p:nvSpPr>
        <p:spPr>
          <a:xfrm>
            <a:off x="2667000" y="5303837"/>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597" name="Shape 597"/>
          <p:cNvPicPr preferRelativeResize="0"/>
          <p:nvPr/>
        </p:nvPicPr>
        <p:blipFill rotWithShape="1">
          <a:blip r:embed="rId3">
            <a:alphaModFix/>
          </a:blip>
          <a:srcRect/>
          <a:stretch/>
        </p:blipFill>
        <p:spPr>
          <a:xfrm>
            <a:off x="3200401" y="1295401"/>
            <a:ext cx="5743575" cy="3143249"/>
          </a:xfrm>
          <a:prstGeom prst="rect">
            <a:avLst/>
          </a:prstGeom>
          <a:noFill/>
          <a:ln>
            <a:noFill/>
          </a:ln>
        </p:spPr>
      </p:pic>
      <p:sp>
        <p:nvSpPr>
          <p:cNvPr id="598" name="Shape 598"/>
          <p:cNvSpPr txBox="1"/>
          <p:nvPr/>
        </p:nvSpPr>
        <p:spPr>
          <a:xfrm>
            <a:off x="6248400" y="4953000"/>
            <a:ext cx="2679700"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Source: IEEE Spectrum, March 2002</a:t>
            </a:r>
          </a:p>
        </p:txBody>
      </p:sp>
      <p:sp>
        <p:nvSpPr>
          <p:cNvPr id="599" name="Shape 599"/>
          <p:cNvSpPr txBox="1"/>
          <p:nvPr/>
        </p:nvSpPr>
        <p:spPr>
          <a:xfrm>
            <a:off x="3276601" y="5791201"/>
            <a:ext cx="4562475" cy="1920875"/>
          </a:xfrm>
          <a:prstGeom prst="rect">
            <a:avLst/>
          </a:prstGeom>
          <a:noFill/>
          <a:ln>
            <a:noFill/>
          </a:ln>
        </p:spPr>
        <p:txBody>
          <a:bodyPr lIns="91425" tIns="45700" rIns="91425" bIns="45700" anchor="t" anchorCtr="0">
            <a:noAutofit/>
          </a:bodyPr>
          <a:lstStyle/>
          <a:p>
            <a:pPr>
              <a:buClr>
                <a:schemeClr val="dk1"/>
              </a:buClr>
              <a:buSzPct val="111111"/>
              <a:buFont typeface="Arial"/>
              <a:buChar char="•"/>
            </a:pPr>
            <a:r>
              <a:rPr lang="en-US" sz="1800"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128 kbps Internet connection </a:t>
            </a:r>
          </a:p>
          <a:p>
            <a:pPr>
              <a:buClr>
                <a:schemeClr val="dk1"/>
              </a:buClr>
              <a:buSzPct val="100000"/>
              <a:buFont typeface="Arial"/>
              <a:buChar char="•"/>
            </a:pPr>
            <a:r>
              <a:rPr lang="en-US" sz="2000" dirty="0">
                <a:solidFill>
                  <a:schemeClr val="dk1"/>
                </a:solidFill>
                <a:latin typeface="Candara" panose="020E0502030303020204" pitchFamily="34" charset="0"/>
              </a:rPr>
              <a:t> Unlicensed 900 MHz spectrum</a:t>
            </a:r>
          </a:p>
          <a:p>
            <a:pPr>
              <a:buClr>
                <a:schemeClr val="dk1"/>
              </a:buClr>
              <a:buSzPct val="100000"/>
              <a:buFont typeface="Arial"/>
              <a:buChar char="•"/>
            </a:pPr>
            <a:r>
              <a:rPr lang="en-US" sz="2000" dirty="0">
                <a:solidFill>
                  <a:schemeClr val="dk1"/>
                </a:solidFill>
                <a:latin typeface="Candara" panose="020E0502030303020204" pitchFamily="34" charset="0"/>
              </a:rPr>
              <a:t> Access Points mounted on light poles</a:t>
            </a:r>
          </a:p>
          <a:p>
            <a:pPr>
              <a:buClr>
                <a:schemeClr val="dk1"/>
              </a:buClr>
              <a:buSzPct val="100000"/>
              <a:buFont typeface="Arial"/>
              <a:buChar char="•"/>
            </a:pPr>
            <a:r>
              <a:rPr lang="en-US" sz="2000" dirty="0">
                <a:solidFill>
                  <a:schemeClr val="dk1"/>
                </a:solidFill>
                <a:latin typeface="Candara" panose="020E0502030303020204" pitchFamily="34" charset="0"/>
              </a:rPr>
              <a:t> Established in 22 cities</a:t>
            </a:r>
          </a:p>
          <a:p>
            <a:pPr>
              <a:buClr>
                <a:schemeClr val="dk1"/>
              </a:buClr>
              <a:buSzPct val="100000"/>
              <a:buFont typeface="Arial"/>
              <a:buChar char="•"/>
            </a:pPr>
            <a:r>
              <a:rPr lang="en-US" sz="2000" dirty="0">
                <a:solidFill>
                  <a:schemeClr val="dk1"/>
                </a:solidFill>
                <a:latin typeface="Candara" panose="020E0502030303020204" pitchFamily="34" charset="0"/>
              </a:rPr>
              <a:t> Filed bankruptcy in 2001</a:t>
            </a:r>
          </a:p>
          <a:p>
            <a:pPr>
              <a:buClr>
                <a:schemeClr val="dk1"/>
              </a:buClr>
              <a:buSzPct val="100000"/>
              <a:buFont typeface="Arial"/>
              <a:buChar char="•"/>
            </a:pPr>
            <a:r>
              <a:rPr lang="en-US" sz="2000" dirty="0">
                <a:solidFill>
                  <a:schemeClr val="dk1"/>
                </a:solidFill>
                <a:latin typeface="Candara" panose="020E0502030303020204" pitchFamily="34" charset="0"/>
              </a:rPr>
              <a:t> Bought out by Aerie Networks</a:t>
            </a:r>
          </a:p>
        </p:txBody>
      </p:sp>
      <p:cxnSp>
        <p:nvCxnSpPr>
          <p:cNvPr id="600" name="Shape 600"/>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601" name="Shape 601"/>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cxnSp>
        <p:nvCxnSpPr>
          <p:cNvPr id="602" name="Shape 602"/>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03" name="Shape 603"/>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604" name="Shape 604"/>
          <p:cNvSpPr txBox="1"/>
          <p:nvPr/>
        </p:nvSpPr>
        <p:spPr>
          <a:xfrm>
            <a:off x="7581901" y="8326436"/>
            <a:ext cx="1600199" cy="635000"/>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rPr>
              <a:t>*</a:t>
            </a:r>
          </a:p>
        </p:txBody>
      </p:sp>
      <p:sp>
        <p:nvSpPr>
          <p:cNvPr id="13" name="Multiply 12"/>
          <p:cNvSpPr/>
          <p:nvPr/>
        </p:nvSpPr>
        <p:spPr>
          <a:xfrm>
            <a:off x="2528047" y="2850776"/>
            <a:ext cx="5053854" cy="3030071"/>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3200400" y="533400"/>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chemeClr val="dk2"/>
                </a:solidFill>
              </a:rPr>
              <a:t>BBSC Broadband Solution</a:t>
            </a:r>
          </a:p>
        </p:txBody>
      </p:sp>
      <p:cxnSp>
        <p:nvCxnSpPr>
          <p:cNvPr id="610" name="Shape 610"/>
          <p:cNvCxnSpPr/>
          <p:nvPr/>
        </p:nvCxnSpPr>
        <p:spPr>
          <a:xfrm>
            <a:off x="3276600" y="5114925"/>
            <a:ext cx="5638800" cy="0"/>
          </a:xfrm>
          <a:prstGeom prst="straightConnector1">
            <a:avLst/>
          </a:prstGeom>
          <a:noFill/>
          <a:ln w="12700" cap="rnd" cmpd="sng">
            <a:solidFill>
              <a:schemeClr val="dk1"/>
            </a:solidFill>
            <a:prstDash val="solid"/>
            <a:miter/>
            <a:headEnd type="none" w="med" len="med"/>
            <a:tailEnd type="none" w="med" len="med"/>
          </a:ln>
        </p:spPr>
      </p:cxnSp>
      <p:sp>
        <p:nvSpPr>
          <p:cNvPr id="611" name="Shape 611"/>
          <p:cNvSpPr txBox="1"/>
          <p:nvPr/>
        </p:nvSpPr>
        <p:spPr>
          <a:xfrm>
            <a:off x="2667000" y="5191125"/>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612" name="Shape 612"/>
          <p:cNvPicPr preferRelativeResize="0"/>
          <p:nvPr/>
        </p:nvPicPr>
        <p:blipFill rotWithShape="1">
          <a:blip r:embed="rId3">
            <a:alphaModFix/>
          </a:blip>
          <a:srcRect/>
          <a:stretch/>
        </p:blipFill>
        <p:spPr>
          <a:xfrm>
            <a:off x="3505201" y="1447800"/>
            <a:ext cx="4876799" cy="3127374"/>
          </a:xfrm>
          <a:prstGeom prst="rect">
            <a:avLst/>
          </a:prstGeom>
          <a:noFill/>
          <a:ln>
            <a:noFill/>
          </a:ln>
        </p:spPr>
      </p:pic>
      <p:sp>
        <p:nvSpPr>
          <p:cNvPr id="613" name="Shape 613"/>
          <p:cNvSpPr txBox="1"/>
          <p:nvPr/>
        </p:nvSpPr>
        <p:spPr>
          <a:xfrm>
            <a:off x="3184526" y="5689600"/>
            <a:ext cx="5943599" cy="1938336"/>
          </a:xfrm>
          <a:prstGeom prst="rect">
            <a:avLst/>
          </a:prstGeom>
          <a:noFill/>
          <a:ln>
            <a:noFill/>
          </a:ln>
        </p:spPr>
        <p:txBody>
          <a:bodyPr lIns="91425" tIns="45700" rIns="91425" bIns="45700" anchor="t" anchorCtr="0">
            <a:noAutofit/>
          </a:bodyPr>
          <a:lstStyle/>
          <a:p>
            <a:pPr>
              <a:buClr>
                <a:schemeClr val="dk1"/>
              </a:buClr>
              <a:buSzPct val="111111"/>
              <a:buFont typeface="Arial"/>
              <a:buChar char="•"/>
            </a:pPr>
            <a:r>
              <a:rPr lang="en-US" sz="1800"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Broadband Solutions Co. (BBSC) broadband net-</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work in Utah uses fixed wireless access network</a:t>
            </a:r>
          </a:p>
          <a:p>
            <a:pPr>
              <a:buClr>
                <a:schemeClr val="dk1"/>
              </a:buClr>
              <a:buSzPct val="100000"/>
              <a:buFont typeface="Arial"/>
              <a:buChar char="•"/>
            </a:pPr>
            <a:r>
              <a:rPr lang="en-US" sz="2000" dirty="0">
                <a:solidFill>
                  <a:schemeClr val="dk1"/>
                </a:solidFill>
                <a:latin typeface="Candara" panose="020E0502030303020204" pitchFamily="34" charset="0"/>
              </a:rPr>
              <a:t> Has 6 wireless hubs over 1500 square kilometers</a:t>
            </a:r>
          </a:p>
          <a:p>
            <a:pPr>
              <a:buClr>
                <a:schemeClr val="dk1"/>
              </a:buClr>
              <a:buSzPct val="100000"/>
              <a:buFont typeface="Arial"/>
              <a:buChar char="•"/>
            </a:pPr>
            <a:r>
              <a:rPr lang="en-US" sz="2000" dirty="0">
                <a:solidFill>
                  <a:schemeClr val="dk1"/>
                </a:solidFill>
                <a:latin typeface="Candara" panose="020E0502030303020204" pitchFamily="34" charset="0"/>
              </a:rPr>
              <a:t> Supports 1400 customers</a:t>
            </a:r>
          </a:p>
          <a:p>
            <a:pPr>
              <a:buClr>
                <a:schemeClr val="dk1"/>
              </a:buClr>
              <a:buSzPct val="100000"/>
              <a:buFont typeface="Arial"/>
              <a:buChar char="•"/>
            </a:pPr>
            <a:r>
              <a:rPr lang="en-US" sz="2000" dirty="0">
                <a:solidFill>
                  <a:schemeClr val="dk1"/>
                </a:solidFill>
                <a:latin typeface="Candara" panose="020E0502030303020204" pitchFamily="34" charset="0"/>
              </a:rPr>
              <a:t> Supports hot spots of 2 – mbps connectivity</a:t>
            </a:r>
          </a:p>
          <a:p>
            <a:pPr>
              <a:buClr>
                <a:schemeClr val="dk1"/>
              </a:buClr>
              <a:buSzPct val="100000"/>
              <a:buFont typeface="Arial"/>
              <a:buChar char="•"/>
            </a:pPr>
            <a:r>
              <a:rPr lang="en-US" sz="2000" dirty="0">
                <a:solidFill>
                  <a:schemeClr val="dk1"/>
                </a:solidFill>
                <a:latin typeface="Candara" panose="020E0502030303020204" pitchFamily="34" charset="0"/>
              </a:rPr>
              <a:t> Operation at 2.4 and 5.7 GHz</a:t>
            </a:r>
          </a:p>
        </p:txBody>
      </p:sp>
      <p:sp>
        <p:nvSpPr>
          <p:cNvPr id="614" name="Shape 614"/>
          <p:cNvSpPr txBox="1"/>
          <p:nvPr/>
        </p:nvSpPr>
        <p:spPr>
          <a:xfrm>
            <a:off x="4114800" y="4648201"/>
            <a:ext cx="4044950" cy="366711"/>
          </a:xfrm>
          <a:prstGeom prst="rect">
            <a:avLst/>
          </a:prstGeom>
          <a:noFill/>
          <a:ln>
            <a:noFill/>
          </a:ln>
        </p:spPr>
        <p:txBody>
          <a:bodyPr lIns="91425" tIns="45700" rIns="91425" bIns="45700" anchor="t" anchorCtr="0">
            <a:noAutofit/>
          </a:bodyPr>
          <a:lstStyle/>
          <a:p>
            <a:pPr>
              <a:buClr>
                <a:schemeClr val="dk1"/>
              </a:buClr>
              <a:buSzPct val="25000"/>
            </a:pPr>
            <a:r>
              <a:rPr lang="en-US" sz="1800" dirty="0">
                <a:solidFill>
                  <a:schemeClr val="dk1"/>
                </a:solidFill>
                <a:latin typeface="Candara" panose="020E0502030303020204" pitchFamily="34" charset="0"/>
              </a:rPr>
              <a:t>Broadband Solutions Co. (BBSC) Hub</a:t>
            </a:r>
          </a:p>
        </p:txBody>
      </p:sp>
      <p:cxnSp>
        <p:nvCxnSpPr>
          <p:cNvPr id="615" name="Shape 615"/>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616" name="Shape 616"/>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cxnSp>
        <p:nvCxnSpPr>
          <p:cNvPr id="617" name="Shape 617"/>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18" name="Shape 618"/>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619" name="Shape 619"/>
          <p:cNvSpPr txBox="1"/>
          <p:nvPr/>
        </p:nvSpPr>
        <p:spPr>
          <a:xfrm>
            <a:off x="7581901" y="8326436"/>
            <a:ext cx="1600199" cy="635000"/>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rPr>
              <a:t>*</a:t>
            </a:r>
          </a:p>
        </p:txBody>
      </p:sp>
      <p:sp>
        <p:nvSpPr>
          <p:cNvPr id="13" name="Multiply 12"/>
          <p:cNvSpPr/>
          <p:nvPr/>
        </p:nvSpPr>
        <p:spPr>
          <a:xfrm>
            <a:off x="2528047" y="2850776"/>
            <a:ext cx="5053854" cy="3030071"/>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3200400" y="533400"/>
            <a:ext cx="5638800" cy="914400"/>
          </a:xfrm>
          <a:prstGeom prst="rect">
            <a:avLst/>
          </a:prstGeom>
          <a:noFill/>
          <a:ln>
            <a:noFill/>
          </a:ln>
        </p:spPr>
        <p:txBody>
          <a:bodyPr lIns="91425" tIns="45700" rIns="91425" bIns="45700" anchor="ctr" anchorCtr="0">
            <a:noAutofit/>
          </a:bodyPr>
          <a:lstStyle/>
          <a:p>
            <a:pPr>
              <a:buClr>
                <a:schemeClr val="dk2"/>
              </a:buClr>
              <a:buSzPct val="25000"/>
            </a:pPr>
            <a:r>
              <a:rPr lang="en-US" sz="3200" b="1" dirty="0" err="1">
                <a:solidFill>
                  <a:schemeClr val="dk2"/>
                </a:solidFill>
              </a:rPr>
              <a:t>MeshNetworks</a:t>
            </a:r>
            <a:r>
              <a:rPr lang="en-US" sz="3200" b="1" dirty="0">
                <a:solidFill>
                  <a:schemeClr val="dk2"/>
                </a:solidFill>
              </a:rPr>
              <a:t> Enabled Architecture</a:t>
            </a:r>
          </a:p>
        </p:txBody>
      </p:sp>
      <p:cxnSp>
        <p:nvCxnSpPr>
          <p:cNvPr id="625" name="Shape 625"/>
          <p:cNvCxnSpPr/>
          <p:nvPr/>
        </p:nvCxnSpPr>
        <p:spPr>
          <a:xfrm>
            <a:off x="3276600" y="4770437"/>
            <a:ext cx="5638800" cy="0"/>
          </a:xfrm>
          <a:prstGeom prst="straightConnector1">
            <a:avLst/>
          </a:prstGeom>
          <a:noFill/>
          <a:ln w="12700" cap="rnd" cmpd="sng">
            <a:solidFill>
              <a:schemeClr val="dk1"/>
            </a:solidFill>
            <a:prstDash val="solid"/>
            <a:miter/>
            <a:headEnd type="none" w="med" len="med"/>
            <a:tailEnd type="none" w="med" len="med"/>
          </a:ln>
        </p:spPr>
      </p:cxnSp>
      <p:sp>
        <p:nvSpPr>
          <p:cNvPr id="626" name="Shape 626"/>
          <p:cNvSpPr txBox="1"/>
          <p:nvPr/>
        </p:nvSpPr>
        <p:spPr>
          <a:xfrm>
            <a:off x="2667000" y="4846637"/>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627" name="Shape 627"/>
          <p:cNvPicPr preferRelativeResize="0"/>
          <p:nvPr/>
        </p:nvPicPr>
        <p:blipFill rotWithShape="1">
          <a:blip r:embed="rId3">
            <a:alphaModFix/>
          </a:blip>
          <a:srcRect/>
          <a:stretch/>
        </p:blipFill>
        <p:spPr>
          <a:xfrm>
            <a:off x="3276601" y="1676400"/>
            <a:ext cx="5714999" cy="2543174"/>
          </a:xfrm>
          <a:prstGeom prst="rect">
            <a:avLst/>
          </a:prstGeom>
          <a:noFill/>
          <a:ln>
            <a:noFill/>
          </a:ln>
        </p:spPr>
      </p:pic>
      <p:sp>
        <p:nvSpPr>
          <p:cNvPr id="628" name="Shape 628"/>
          <p:cNvSpPr txBox="1"/>
          <p:nvPr/>
        </p:nvSpPr>
        <p:spPr>
          <a:xfrm>
            <a:off x="3124200" y="4953001"/>
            <a:ext cx="5867400" cy="2832099"/>
          </a:xfrm>
          <a:prstGeom prst="rect">
            <a:avLst/>
          </a:prstGeom>
          <a:noFill/>
          <a:ln>
            <a:noFill/>
          </a:ln>
        </p:spPr>
        <p:txBody>
          <a:bodyPr lIns="91425" tIns="45700" rIns="91425" bIns="45700" anchor="t" anchorCtr="0">
            <a:noAutofit/>
          </a:bodyPr>
          <a:lstStyle/>
          <a:p>
            <a:pPr>
              <a:buClr>
                <a:schemeClr val="dk1"/>
              </a:buClr>
            </a:pPr>
            <a:endParaRPr sz="1800" dirty="0">
              <a:solidFill>
                <a:schemeClr val="dk1"/>
              </a:solidFill>
              <a:latin typeface="Candara" panose="020E0502030303020204" pitchFamily="34" charset="0"/>
            </a:endParaRPr>
          </a:p>
          <a:p>
            <a:pPr>
              <a:buClr>
                <a:schemeClr val="dk1"/>
              </a:buClr>
              <a:buSzPct val="111111"/>
              <a:buFont typeface="Arial"/>
              <a:buChar char="•"/>
            </a:pPr>
            <a:r>
              <a:rPr lang="en-US" sz="1800"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Supports </a:t>
            </a:r>
          </a:p>
          <a:p>
            <a:pPr marL="457200" lvl="1">
              <a:buClr>
                <a:schemeClr val="dk1"/>
              </a:buClr>
              <a:buSzPct val="100000"/>
              <a:buFont typeface="Arial"/>
              <a:buChar char="•"/>
            </a:pPr>
            <a:r>
              <a:rPr lang="en-US" sz="2000" dirty="0">
                <a:solidFill>
                  <a:schemeClr val="dk1"/>
                </a:solidFill>
                <a:latin typeface="Candara" panose="020E0502030303020204" pitchFamily="34" charset="0"/>
              </a:rPr>
              <a:t> Backhaul access point infrastructure</a:t>
            </a:r>
          </a:p>
          <a:p>
            <a:pPr marL="457200" lvl="1">
              <a:buClr>
                <a:schemeClr val="dk1"/>
              </a:buClr>
              <a:buSzPct val="100000"/>
              <a:buFont typeface="Arial"/>
              <a:buChar char="•"/>
            </a:pPr>
            <a:r>
              <a:rPr lang="en-US" sz="2000" dirty="0">
                <a:solidFill>
                  <a:schemeClr val="dk1"/>
                </a:solidFill>
                <a:latin typeface="Candara" panose="020E0502030303020204" pitchFamily="34" charset="0"/>
              </a:rPr>
              <a:t> Client meshing of wireless peer-to-peer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networks</a:t>
            </a:r>
          </a:p>
          <a:p>
            <a:pPr>
              <a:buClr>
                <a:schemeClr val="dk1"/>
              </a:buClr>
              <a:buSzPct val="100000"/>
              <a:buFont typeface="Arial"/>
              <a:buChar char="•"/>
            </a:pPr>
            <a:r>
              <a:rPr lang="en-US" sz="2000" dirty="0">
                <a:solidFill>
                  <a:schemeClr val="dk1"/>
                </a:solidFill>
                <a:latin typeface="Candara" panose="020E0502030303020204" pitchFamily="34" charset="0"/>
              </a:rPr>
              <a:t> Supports handoff between access points from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mobile auto</a:t>
            </a:r>
          </a:p>
          <a:p>
            <a:pPr>
              <a:buClr>
                <a:schemeClr val="dk1"/>
              </a:buClr>
              <a:buSzPct val="100000"/>
              <a:buFont typeface="Arial"/>
              <a:buChar char="•"/>
            </a:pPr>
            <a:r>
              <a:rPr lang="en-US" sz="2000" dirty="0">
                <a:solidFill>
                  <a:schemeClr val="dk1"/>
                </a:solidFill>
                <a:latin typeface="Candara" panose="020E0502030303020204" pitchFamily="34" charset="0"/>
              </a:rPr>
              <a:t> Test set-up in Florida supports 500 kbps in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moving vehicle at highway speed</a:t>
            </a:r>
          </a:p>
        </p:txBody>
      </p:sp>
      <p:sp>
        <p:nvSpPr>
          <p:cNvPr id="629" name="Shape 629"/>
          <p:cNvSpPr txBox="1"/>
          <p:nvPr/>
        </p:nvSpPr>
        <p:spPr>
          <a:xfrm>
            <a:off x="6553201" y="4495800"/>
            <a:ext cx="2457449"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Source: www.MeshNetworks.com</a:t>
            </a:r>
          </a:p>
        </p:txBody>
      </p:sp>
      <p:cxnSp>
        <p:nvCxnSpPr>
          <p:cNvPr id="630" name="Shape 630"/>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631" name="Shape 631"/>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cxnSp>
        <p:nvCxnSpPr>
          <p:cNvPr id="632" name="Shape 632"/>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33" name="Shape 633"/>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634" name="Shape 634"/>
          <p:cNvSpPr txBox="1"/>
          <p:nvPr/>
        </p:nvSpPr>
        <p:spPr>
          <a:xfrm>
            <a:off x="7581901" y="8326436"/>
            <a:ext cx="1600199" cy="635000"/>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rPr>
              <a:t>*</a:t>
            </a:r>
          </a:p>
        </p:txBody>
      </p:sp>
      <p:sp>
        <p:nvSpPr>
          <p:cNvPr id="13" name="Multiply 12"/>
          <p:cNvSpPr/>
          <p:nvPr/>
        </p:nvSpPr>
        <p:spPr>
          <a:xfrm>
            <a:off x="2528047" y="2850776"/>
            <a:ext cx="5053854" cy="3030071"/>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8"/>
        <p:cNvGrpSpPr/>
        <p:nvPr/>
      </p:nvGrpSpPr>
      <p:grpSpPr>
        <a:xfrm>
          <a:off x="0" y="0"/>
          <a:ext cx="0" cy="0"/>
          <a:chOff x="0" y="0"/>
          <a:chExt cx="0" cy="0"/>
        </a:xfrm>
      </p:grpSpPr>
      <p:sp>
        <p:nvSpPr>
          <p:cNvPr id="639" name="Shape 639"/>
          <p:cNvSpPr txBox="1">
            <a:spLocks noGrp="1"/>
          </p:cNvSpPr>
          <p:nvPr>
            <p:ph type="title"/>
          </p:nvPr>
        </p:nvSpPr>
        <p:spPr>
          <a:xfrm>
            <a:off x="3124200" y="533400"/>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err="1">
                <a:solidFill>
                  <a:schemeClr val="dk2"/>
                </a:solidFill>
              </a:rPr>
              <a:t>PacketHop</a:t>
            </a:r>
            <a:endParaRPr lang="en-US" sz="3200" b="1" dirty="0">
              <a:solidFill>
                <a:schemeClr val="dk2"/>
              </a:solidFill>
            </a:endParaRPr>
          </a:p>
        </p:txBody>
      </p:sp>
      <p:cxnSp>
        <p:nvCxnSpPr>
          <p:cNvPr id="640" name="Shape 640"/>
          <p:cNvCxnSpPr/>
          <p:nvPr/>
        </p:nvCxnSpPr>
        <p:spPr>
          <a:xfrm>
            <a:off x="3276600" y="6858000"/>
            <a:ext cx="5638800" cy="0"/>
          </a:xfrm>
          <a:prstGeom prst="straightConnector1">
            <a:avLst/>
          </a:prstGeom>
          <a:noFill/>
          <a:ln w="12700" cap="rnd" cmpd="sng">
            <a:solidFill>
              <a:schemeClr val="dk1"/>
            </a:solidFill>
            <a:prstDash val="solid"/>
            <a:miter/>
            <a:headEnd type="none" w="med" len="med"/>
            <a:tailEnd type="none" w="med" len="med"/>
          </a:ln>
        </p:spPr>
      </p:cxnSp>
      <p:sp>
        <p:nvSpPr>
          <p:cNvPr id="641" name="Shape 641"/>
          <p:cNvSpPr txBox="1"/>
          <p:nvPr/>
        </p:nvSpPr>
        <p:spPr>
          <a:xfrm>
            <a:off x="2667000" y="69342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642" name="Shape 642"/>
          <p:cNvPicPr preferRelativeResize="0"/>
          <p:nvPr/>
        </p:nvPicPr>
        <p:blipFill rotWithShape="1">
          <a:blip r:embed="rId3">
            <a:alphaModFix/>
          </a:blip>
          <a:srcRect/>
          <a:stretch/>
        </p:blipFill>
        <p:spPr>
          <a:xfrm>
            <a:off x="4114801" y="1219201"/>
            <a:ext cx="3954461" cy="5105399"/>
          </a:xfrm>
          <a:prstGeom prst="rect">
            <a:avLst/>
          </a:prstGeom>
          <a:noFill/>
          <a:ln>
            <a:noFill/>
          </a:ln>
        </p:spPr>
      </p:pic>
      <p:sp>
        <p:nvSpPr>
          <p:cNvPr id="643" name="Shape 643"/>
          <p:cNvSpPr txBox="1"/>
          <p:nvPr/>
        </p:nvSpPr>
        <p:spPr>
          <a:xfrm>
            <a:off x="6858001" y="6629400"/>
            <a:ext cx="2152649"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Source: www.packethop.com</a:t>
            </a:r>
          </a:p>
        </p:txBody>
      </p:sp>
      <p:cxnSp>
        <p:nvCxnSpPr>
          <p:cNvPr id="644" name="Shape 644"/>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645" name="Shape 645"/>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cxnSp>
        <p:nvCxnSpPr>
          <p:cNvPr id="646" name="Shape 646"/>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47" name="Shape 647"/>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648" name="Shape 648"/>
          <p:cNvSpPr txBox="1"/>
          <p:nvPr/>
        </p:nvSpPr>
        <p:spPr>
          <a:xfrm>
            <a:off x="7581901" y="8326436"/>
            <a:ext cx="1600199" cy="635000"/>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rPr>
              <a:t>*</a:t>
            </a:r>
          </a:p>
        </p:txBody>
      </p:sp>
      <p:sp>
        <p:nvSpPr>
          <p:cNvPr id="12" name="Multiply 11"/>
          <p:cNvSpPr/>
          <p:nvPr/>
        </p:nvSpPr>
        <p:spPr>
          <a:xfrm>
            <a:off x="2528047" y="2850776"/>
            <a:ext cx="5053854" cy="3030071"/>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3124200" y="533400"/>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err="1">
                <a:solidFill>
                  <a:schemeClr val="dk2"/>
                </a:solidFill>
              </a:rPr>
              <a:t>PacketHop</a:t>
            </a:r>
            <a:r>
              <a:rPr lang="en-US" sz="3200" b="1" dirty="0">
                <a:solidFill>
                  <a:schemeClr val="dk2"/>
                </a:solidFill>
              </a:rPr>
              <a:t> Technology</a:t>
            </a:r>
          </a:p>
        </p:txBody>
      </p:sp>
      <p:cxnSp>
        <p:nvCxnSpPr>
          <p:cNvPr id="654" name="Shape 654"/>
          <p:cNvCxnSpPr/>
          <p:nvPr/>
        </p:nvCxnSpPr>
        <p:spPr>
          <a:xfrm>
            <a:off x="3276600" y="4770437"/>
            <a:ext cx="5638800" cy="0"/>
          </a:xfrm>
          <a:prstGeom prst="straightConnector1">
            <a:avLst/>
          </a:prstGeom>
          <a:noFill/>
          <a:ln w="12700" cap="rnd" cmpd="sng">
            <a:solidFill>
              <a:schemeClr val="dk1"/>
            </a:solidFill>
            <a:prstDash val="solid"/>
            <a:miter/>
            <a:headEnd type="none" w="med" len="med"/>
            <a:tailEnd type="none" w="med" len="med"/>
          </a:ln>
        </p:spPr>
      </p:cxnSp>
      <p:sp>
        <p:nvSpPr>
          <p:cNvPr id="655" name="Shape 655"/>
          <p:cNvSpPr txBox="1"/>
          <p:nvPr/>
        </p:nvSpPr>
        <p:spPr>
          <a:xfrm>
            <a:off x="2667000" y="4846637"/>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656" name="Shape 656"/>
          <p:cNvSpPr txBox="1"/>
          <p:nvPr/>
        </p:nvSpPr>
        <p:spPr>
          <a:xfrm>
            <a:off x="3200401" y="4953001"/>
            <a:ext cx="5981699" cy="677861"/>
          </a:xfrm>
          <a:prstGeom prst="rect">
            <a:avLst/>
          </a:prstGeom>
          <a:noFill/>
          <a:ln>
            <a:noFill/>
          </a:ln>
        </p:spPr>
        <p:txBody>
          <a:bodyPr lIns="91425" tIns="45700" rIns="91425" bIns="45700" anchor="t" anchorCtr="0">
            <a:noAutofit/>
          </a:bodyPr>
          <a:lstStyle/>
          <a:p>
            <a:pPr>
              <a:buClr>
                <a:schemeClr val="dk1"/>
              </a:buClr>
            </a:pPr>
            <a:endParaRPr sz="1800" dirty="0">
              <a:solidFill>
                <a:schemeClr val="dk1"/>
              </a:solidFill>
              <a:latin typeface="Candara" panose="020E0502030303020204" pitchFamily="34" charset="0"/>
            </a:endParaRPr>
          </a:p>
          <a:p>
            <a:pPr>
              <a:buClr>
                <a:schemeClr val="dk1"/>
              </a:buClr>
              <a:buSzPct val="111111"/>
              <a:buFont typeface="Arial"/>
              <a:buChar char="•"/>
            </a:pPr>
            <a:r>
              <a:rPr lang="en-US" sz="1800"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Mobile units act as routers in a mesh configuration</a:t>
            </a:r>
          </a:p>
        </p:txBody>
      </p:sp>
      <p:sp>
        <p:nvSpPr>
          <p:cNvPr id="657" name="Shape 657"/>
          <p:cNvSpPr txBox="1"/>
          <p:nvPr/>
        </p:nvSpPr>
        <p:spPr>
          <a:xfrm>
            <a:off x="6858001" y="4495800"/>
            <a:ext cx="2152649"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Source: www.packethop.com</a:t>
            </a:r>
          </a:p>
        </p:txBody>
      </p:sp>
      <p:pic>
        <p:nvPicPr>
          <p:cNvPr id="658" name="Shape 658"/>
          <p:cNvPicPr preferRelativeResize="0"/>
          <p:nvPr/>
        </p:nvPicPr>
        <p:blipFill rotWithShape="1">
          <a:blip r:embed="rId3">
            <a:alphaModFix/>
          </a:blip>
          <a:srcRect/>
          <a:stretch/>
        </p:blipFill>
        <p:spPr>
          <a:xfrm>
            <a:off x="3048001" y="1524000"/>
            <a:ext cx="6172199" cy="2559050"/>
          </a:xfrm>
          <a:prstGeom prst="rect">
            <a:avLst/>
          </a:prstGeom>
          <a:noFill/>
          <a:ln>
            <a:noFill/>
          </a:ln>
        </p:spPr>
      </p:pic>
      <p:cxnSp>
        <p:nvCxnSpPr>
          <p:cNvPr id="659" name="Shape 659"/>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660" name="Shape 660"/>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cxnSp>
        <p:nvCxnSpPr>
          <p:cNvPr id="661" name="Shape 661"/>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62" name="Shape 662"/>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663" name="Shape 663"/>
          <p:cNvSpPr txBox="1"/>
          <p:nvPr/>
        </p:nvSpPr>
        <p:spPr>
          <a:xfrm>
            <a:off x="7581901" y="8326436"/>
            <a:ext cx="1600199" cy="635000"/>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rPr>
              <a:t>*</a:t>
            </a:r>
          </a:p>
        </p:txBody>
      </p:sp>
      <p:sp>
        <p:nvSpPr>
          <p:cNvPr id="13" name="Multiply 12"/>
          <p:cNvSpPr/>
          <p:nvPr/>
        </p:nvSpPr>
        <p:spPr>
          <a:xfrm>
            <a:off x="2528047" y="2850776"/>
            <a:ext cx="5053854" cy="3030071"/>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7"/>
        <p:cNvGrpSpPr/>
        <p:nvPr/>
      </p:nvGrpSpPr>
      <p:grpSpPr>
        <a:xfrm>
          <a:off x="0" y="0"/>
          <a:ext cx="0" cy="0"/>
          <a:chOff x="0" y="0"/>
          <a:chExt cx="0" cy="0"/>
        </a:xfrm>
      </p:grpSpPr>
      <p:sp>
        <p:nvSpPr>
          <p:cNvPr id="668" name="Shape 668"/>
          <p:cNvSpPr txBox="1">
            <a:spLocks noGrp="1"/>
          </p:cNvSpPr>
          <p:nvPr>
            <p:ph type="title"/>
          </p:nvPr>
        </p:nvSpPr>
        <p:spPr>
          <a:xfrm>
            <a:off x="3200400" y="533400"/>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err="1">
                <a:solidFill>
                  <a:schemeClr val="dk2"/>
                </a:solidFill>
              </a:rPr>
              <a:t>Navini</a:t>
            </a:r>
            <a:r>
              <a:rPr lang="en-US" sz="3200" b="1" dirty="0">
                <a:solidFill>
                  <a:schemeClr val="dk2"/>
                </a:solidFill>
              </a:rPr>
              <a:t> </a:t>
            </a:r>
            <a:r>
              <a:rPr lang="en-US" sz="3200" b="1" dirty="0" err="1">
                <a:solidFill>
                  <a:schemeClr val="dk2"/>
                </a:solidFill>
              </a:rPr>
              <a:t>Ripwave</a:t>
            </a:r>
            <a:endParaRPr lang="en-US" sz="3200" b="1" dirty="0">
              <a:solidFill>
                <a:schemeClr val="dk2"/>
              </a:solidFill>
            </a:endParaRPr>
          </a:p>
        </p:txBody>
      </p:sp>
      <p:cxnSp>
        <p:nvCxnSpPr>
          <p:cNvPr id="669" name="Shape 669"/>
          <p:cNvCxnSpPr/>
          <p:nvPr/>
        </p:nvCxnSpPr>
        <p:spPr>
          <a:xfrm>
            <a:off x="3276600" y="5151437"/>
            <a:ext cx="5638800" cy="0"/>
          </a:xfrm>
          <a:prstGeom prst="straightConnector1">
            <a:avLst/>
          </a:prstGeom>
          <a:noFill/>
          <a:ln w="12700" cap="rnd" cmpd="sng">
            <a:solidFill>
              <a:schemeClr val="dk1"/>
            </a:solidFill>
            <a:prstDash val="solid"/>
            <a:miter/>
            <a:headEnd type="none" w="med" len="med"/>
            <a:tailEnd type="none" w="med" len="med"/>
          </a:ln>
        </p:spPr>
      </p:cxnSp>
      <p:sp>
        <p:nvSpPr>
          <p:cNvPr id="670" name="Shape 670"/>
          <p:cNvSpPr txBox="1"/>
          <p:nvPr/>
        </p:nvSpPr>
        <p:spPr>
          <a:xfrm>
            <a:off x="2667000" y="5227637"/>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671" name="Shape 671"/>
          <p:cNvSpPr txBox="1"/>
          <p:nvPr/>
        </p:nvSpPr>
        <p:spPr>
          <a:xfrm>
            <a:off x="3200401" y="5334001"/>
            <a:ext cx="5943599" cy="2832099"/>
          </a:xfrm>
          <a:prstGeom prst="rect">
            <a:avLst/>
          </a:prstGeom>
          <a:noFill/>
          <a:ln>
            <a:noFill/>
          </a:ln>
        </p:spPr>
        <p:txBody>
          <a:bodyPr lIns="91425" tIns="45700" rIns="91425" bIns="45700" anchor="t" anchorCtr="0">
            <a:noAutofit/>
          </a:bodyPr>
          <a:lstStyle/>
          <a:p>
            <a:pPr>
              <a:buClr>
                <a:schemeClr val="dk1"/>
              </a:buClr>
            </a:pPr>
            <a:endParaRPr sz="1800" dirty="0">
              <a:solidFill>
                <a:schemeClr val="dk1"/>
              </a:solidFill>
              <a:latin typeface="Candara" panose="020E0502030303020204" pitchFamily="34" charset="0"/>
            </a:endParaRPr>
          </a:p>
          <a:p>
            <a:pPr>
              <a:buClr>
                <a:schemeClr val="dk1"/>
              </a:buClr>
              <a:buSzPct val="111111"/>
              <a:buFont typeface="Arial"/>
              <a:buChar char="•"/>
            </a:pPr>
            <a:r>
              <a:rPr lang="en-US" sz="1800"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Fixed wireless</a:t>
            </a:r>
          </a:p>
          <a:p>
            <a:pPr>
              <a:buClr>
                <a:schemeClr val="dk1"/>
              </a:buClr>
              <a:buSzPct val="100000"/>
              <a:buFont typeface="Arial"/>
              <a:buChar char="•"/>
            </a:pPr>
            <a:r>
              <a:rPr lang="en-US" sz="2000" dirty="0">
                <a:solidFill>
                  <a:schemeClr val="dk1"/>
                </a:solidFill>
                <a:latin typeface="Candara" panose="020E0502030303020204" pitchFamily="34" charset="0"/>
              </a:rPr>
              <a:t> Components</a:t>
            </a:r>
          </a:p>
          <a:p>
            <a:pPr marL="457200" lvl="1">
              <a:buClr>
                <a:schemeClr val="dk1"/>
              </a:buClr>
              <a:buSzPct val="100000"/>
              <a:buFont typeface="Arial"/>
              <a:buChar char="•"/>
            </a:pPr>
            <a:r>
              <a:rPr lang="en-US" sz="2000" dirty="0">
                <a:solidFill>
                  <a:schemeClr val="dk1"/>
                </a:solidFill>
                <a:latin typeface="Candara" panose="020E0502030303020204" pitchFamily="34" charset="0"/>
              </a:rPr>
              <a:t> Base Station</a:t>
            </a:r>
          </a:p>
          <a:p>
            <a:pPr marL="457200" lvl="1">
              <a:buClr>
                <a:schemeClr val="dk1"/>
              </a:buClr>
              <a:buSzPct val="100000"/>
              <a:buFont typeface="Arial"/>
              <a:buChar char="•"/>
            </a:pPr>
            <a:r>
              <a:rPr lang="en-US" sz="2000" dirty="0">
                <a:solidFill>
                  <a:schemeClr val="dk1"/>
                </a:solidFill>
                <a:latin typeface="Candara" panose="020E0502030303020204" pitchFamily="34" charset="0"/>
              </a:rPr>
              <a:t> Element Management System</a:t>
            </a:r>
          </a:p>
          <a:p>
            <a:pPr marL="457200" lvl="1">
              <a:buClr>
                <a:schemeClr val="dk1"/>
              </a:buClr>
              <a:buSzPct val="100000"/>
              <a:buFont typeface="Arial"/>
              <a:buChar char="•"/>
            </a:pPr>
            <a:r>
              <a:rPr lang="en-US" sz="2000" dirty="0">
                <a:solidFill>
                  <a:schemeClr val="dk1"/>
                </a:solidFill>
                <a:latin typeface="Candara" panose="020E0502030303020204" pitchFamily="34" charset="0"/>
              </a:rPr>
              <a:t> Modem</a:t>
            </a:r>
          </a:p>
          <a:p>
            <a:pPr>
              <a:buClr>
                <a:schemeClr val="dk1"/>
              </a:buClr>
              <a:buSzPct val="100000"/>
              <a:buFont typeface="Arial"/>
              <a:buChar char="•"/>
            </a:pPr>
            <a:r>
              <a:rPr lang="en-US" sz="2000" dirty="0">
                <a:solidFill>
                  <a:schemeClr val="dk1"/>
                </a:solidFill>
                <a:latin typeface="Candara" panose="020E0502030303020204" pitchFamily="34" charset="0"/>
              </a:rPr>
              <a:t> Operates in the unlicensed 2.4 GHz ISM band, or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the licensed 2.3 GHz WCS, 2.5/2.6 GHz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ITFS/MMDS  bands</a:t>
            </a:r>
          </a:p>
        </p:txBody>
      </p:sp>
      <p:sp>
        <p:nvSpPr>
          <p:cNvPr id="672" name="Shape 672"/>
          <p:cNvSpPr txBox="1"/>
          <p:nvPr/>
        </p:nvSpPr>
        <p:spPr>
          <a:xfrm>
            <a:off x="7239001" y="4876800"/>
            <a:ext cx="1804987"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err="1">
                <a:solidFill>
                  <a:schemeClr val="dk1"/>
                </a:solidFill>
                <a:latin typeface="Candara" panose="020E0502030303020204" pitchFamily="34" charset="0"/>
              </a:rPr>
              <a:t>Source:www.navini.com</a:t>
            </a:r>
            <a:endParaRPr lang="en-US" sz="1200" dirty="0">
              <a:solidFill>
                <a:schemeClr val="dk1"/>
              </a:solidFill>
              <a:latin typeface="Candara" panose="020E0502030303020204" pitchFamily="34" charset="0"/>
            </a:endParaRPr>
          </a:p>
        </p:txBody>
      </p:sp>
      <p:pic>
        <p:nvPicPr>
          <p:cNvPr id="673" name="Shape 673"/>
          <p:cNvPicPr preferRelativeResize="0"/>
          <p:nvPr/>
        </p:nvPicPr>
        <p:blipFill rotWithShape="1">
          <a:blip r:embed="rId3">
            <a:alphaModFix/>
          </a:blip>
          <a:srcRect/>
          <a:stretch/>
        </p:blipFill>
        <p:spPr>
          <a:xfrm>
            <a:off x="3978276" y="1338262"/>
            <a:ext cx="2674937" cy="3276600"/>
          </a:xfrm>
          <a:prstGeom prst="rect">
            <a:avLst/>
          </a:prstGeom>
          <a:noFill/>
          <a:ln>
            <a:noFill/>
          </a:ln>
        </p:spPr>
      </p:pic>
      <p:cxnSp>
        <p:nvCxnSpPr>
          <p:cNvPr id="674" name="Shape 674"/>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675" name="Shape 675"/>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cxnSp>
        <p:nvCxnSpPr>
          <p:cNvPr id="676" name="Shape 676"/>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77" name="Shape 677"/>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678" name="Shape 678"/>
          <p:cNvSpPr txBox="1"/>
          <p:nvPr/>
        </p:nvSpPr>
        <p:spPr>
          <a:xfrm>
            <a:off x="7581901" y="8326436"/>
            <a:ext cx="1600199" cy="635000"/>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rPr>
              <a:t>*</a:t>
            </a:r>
          </a:p>
        </p:txBody>
      </p:sp>
      <p:sp>
        <p:nvSpPr>
          <p:cNvPr id="13" name="Multiply 12"/>
          <p:cNvSpPr/>
          <p:nvPr/>
        </p:nvSpPr>
        <p:spPr>
          <a:xfrm>
            <a:off x="2528047" y="2850776"/>
            <a:ext cx="5053854" cy="3030071"/>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3"/>
        <p:cNvGrpSpPr/>
        <p:nvPr/>
      </p:nvGrpSpPr>
      <p:grpSpPr>
        <a:xfrm>
          <a:off x="0" y="0"/>
          <a:ext cx="0" cy="0"/>
          <a:chOff x="0" y="0"/>
          <a:chExt cx="0" cy="0"/>
        </a:xfrm>
      </p:grpSpPr>
      <p:sp>
        <p:nvSpPr>
          <p:cNvPr id="684" name="Shape 684"/>
          <p:cNvSpPr txBox="1">
            <a:spLocks noGrp="1"/>
          </p:cNvSpPr>
          <p:nvPr>
            <p:ph type="title"/>
          </p:nvPr>
        </p:nvSpPr>
        <p:spPr>
          <a:xfrm>
            <a:off x="2338940" y="1402080"/>
            <a:ext cx="6172199" cy="1524000"/>
          </a:xfrm>
          <a:prstGeom prst="rect">
            <a:avLst/>
          </a:prstGeom>
          <a:noFill/>
          <a:ln>
            <a:noFill/>
          </a:ln>
        </p:spPr>
        <p:txBody>
          <a:bodyPr lIns="91425" tIns="45700" rIns="91425" bIns="45700" anchor="ctr" anchorCtr="0">
            <a:noAutofit/>
          </a:bodyPr>
          <a:lstStyle/>
          <a:p>
            <a:pPr>
              <a:buClr>
                <a:schemeClr val="dk1"/>
              </a:buClr>
              <a:buSzPct val="25000"/>
            </a:pPr>
            <a:r>
              <a:rPr lang="en-US" sz="4400" b="1" dirty="0">
                <a:solidFill>
                  <a:srgbClr val="800080"/>
                </a:solidFill>
                <a:effectLst>
                  <a:outerShdw blurRad="38100" dist="38100" dir="2700000" algn="tl">
                    <a:srgbClr val="000000">
                      <a:alpha val="43137"/>
                    </a:srgbClr>
                  </a:outerShdw>
                </a:effectLst>
              </a:rPr>
              <a:t>Mobile Wireless Networks</a:t>
            </a:r>
          </a:p>
        </p:txBody>
      </p:sp>
      <p:cxnSp>
        <p:nvCxnSpPr>
          <p:cNvPr id="685" name="Shape 685"/>
          <p:cNvCxnSpPr/>
          <p:nvPr/>
        </p:nvCxnSpPr>
        <p:spPr>
          <a:xfrm>
            <a:off x="2566416" y="1060704"/>
            <a:ext cx="5638800" cy="0"/>
          </a:xfrm>
          <a:prstGeom prst="straightConnector1">
            <a:avLst/>
          </a:prstGeom>
          <a:noFill/>
          <a:ln w="12700" cap="rnd" cmpd="sng">
            <a:solidFill>
              <a:schemeClr val="dk1"/>
            </a:solidFill>
            <a:prstDash val="solid"/>
            <a:miter/>
            <a:headEnd type="none" w="med" len="med"/>
            <a:tailEnd type="none" w="med" len="med"/>
          </a:ln>
        </p:spPr>
      </p:cxnSp>
      <p:sp>
        <p:nvSpPr>
          <p:cNvPr id="686" name="Shape 686"/>
          <p:cNvSpPr txBox="1"/>
          <p:nvPr/>
        </p:nvSpPr>
        <p:spPr>
          <a:xfrm>
            <a:off x="2593849" y="48768"/>
            <a:ext cx="5894387" cy="975360"/>
          </a:xfrm>
          <a:prstGeom prst="rect">
            <a:avLst/>
          </a:prstGeom>
          <a:noFill/>
          <a:ln>
            <a:noFill/>
          </a:ln>
        </p:spPr>
        <p:txBody>
          <a:bodyPr lIns="91425" tIns="45700" rIns="91425" bIns="45700" anchor="t" anchorCtr="0">
            <a:noAutofit/>
          </a:bodyPr>
          <a:lstStyle/>
          <a:p>
            <a:pPr>
              <a:buClr>
                <a:schemeClr val="dk1"/>
              </a:buClr>
              <a:buSzPct val="25000"/>
            </a:pPr>
            <a:r>
              <a:rPr lang="en-US" sz="2800" dirty="0" smtClean="0">
                <a:solidFill>
                  <a:schemeClr val="dk1"/>
                </a:solidFill>
                <a:latin typeface="Candara" panose="020E0502030303020204" pitchFamily="34" charset="0"/>
              </a:rPr>
              <a:t>Chapter </a:t>
            </a:r>
            <a:r>
              <a:rPr lang="en-US" sz="2800" dirty="0">
                <a:solidFill>
                  <a:schemeClr val="dk1"/>
                </a:solidFill>
                <a:latin typeface="Candara" panose="020E0502030303020204" pitchFamily="34" charset="0"/>
              </a:rPr>
              <a:t>14		         </a:t>
            </a:r>
            <a:endParaRPr lang="en-US" sz="2800" dirty="0" smtClean="0">
              <a:solidFill>
                <a:schemeClr val="dk1"/>
              </a:solidFill>
              <a:latin typeface="Candara" panose="020E0502030303020204" pitchFamily="34" charset="0"/>
            </a:endParaRPr>
          </a:p>
          <a:p>
            <a:pPr>
              <a:buClr>
                <a:schemeClr val="dk1"/>
              </a:buClr>
              <a:buSzPct val="25000"/>
            </a:pPr>
            <a:r>
              <a:rPr lang="en-US" sz="2800" dirty="0" smtClean="0">
                <a:solidFill>
                  <a:schemeClr val="dk1"/>
                </a:solidFill>
                <a:latin typeface="Candara" panose="020E0502030303020204" pitchFamily="34" charset="0"/>
              </a:rPr>
              <a:t>Broadband </a:t>
            </a:r>
            <a:r>
              <a:rPr lang="en-US" sz="2800" dirty="0">
                <a:solidFill>
                  <a:schemeClr val="dk1"/>
                </a:solidFill>
                <a:latin typeface="Candara" panose="020E0502030303020204" pitchFamily="34" charset="0"/>
              </a:rPr>
              <a:t>Wireless Access Networks</a:t>
            </a:r>
          </a:p>
        </p:txBody>
      </p:sp>
      <p:sp>
        <p:nvSpPr>
          <p:cNvPr id="2" name="TextBox 1"/>
          <p:cNvSpPr txBox="1"/>
          <p:nvPr/>
        </p:nvSpPr>
        <p:spPr>
          <a:xfrm>
            <a:off x="218173" y="3279488"/>
            <a:ext cx="11766563" cy="5355312"/>
          </a:xfrm>
          <a:prstGeom prst="rect">
            <a:avLst/>
          </a:prstGeom>
          <a:noFill/>
        </p:spPr>
        <p:txBody>
          <a:bodyPr wrap="square" rtlCol="1">
            <a:spAutoFit/>
          </a:bodyPr>
          <a:lstStyle/>
          <a:p>
            <a:r>
              <a:rPr lang="en-US" sz="1800" dirty="0">
                <a:latin typeface="Candara" panose="020E0502030303020204" pitchFamily="34" charset="0"/>
              </a:rPr>
              <a:t>We have already </a:t>
            </a:r>
            <a:r>
              <a:rPr lang="en-US" sz="1800" dirty="0" smtClean="0">
                <a:latin typeface="Candara" panose="020E0502030303020204" pitchFamily="34" charset="0"/>
              </a:rPr>
              <a:t>learned the </a:t>
            </a:r>
            <a:r>
              <a:rPr lang="en-US" sz="1800" b="1" dirty="0">
                <a:latin typeface="Candara" panose="020E0502030303020204" pitchFamily="34" charset="0"/>
              </a:rPr>
              <a:t>important</a:t>
            </a:r>
            <a:r>
              <a:rPr lang="en-US" sz="1800" dirty="0">
                <a:latin typeface="Candara" panose="020E0502030303020204" pitchFamily="34" charset="0"/>
              </a:rPr>
              <a:t> </a:t>
            </a:r>
            <a:r>
              <a:rPr lang="en-US" sz="1800" b="1" dirty="0">
                <a:latin typeface="Candara" panose="020E0502030303020204" pitchFamily="34" charset="0"/>
              </a:rPr>
              <a:t>role</a:t>
            </a:r>
            <a:r>
              <a:rPr lang="en-US" sz="1800" dirty="0">
                <a:latin typeface="Candara" panose="020E0502030303020204" pitchFamily="34" charset="0"/>
              </a:rPr>
              <a:t> that </a:t>
            </a:r>
            <a:r>
              <a:rPr lang="en-US" sz="1800" b="1" dirty="0">
                <a:solidFill>
                  <a:srgbClr val="0070C0"/>
                </a:solidFill>
                <a:latin typeface="Candara" panose="020E0502030303020204" pitchFamily="34" charset="0"/>
              </a:rPr>
              <a:t>mobile IP </a:t>
            </a:r>
            <a:r>
              <a:rPr lang="en-US" sz="1800" dirty="0">
                <a:latin typeface="Candara" panose="020E0502030303020204" pitchFamily="34" charset="0"/>
              </a:rPr>
              <a:t>plays </a:t>
            </a:r>
            <a:r>
              <a:rPr lang="en-US" sz="1800" dirty="0" smtClean="0">
                <a:latin typeface="Candara" panose="020E0502030303020204" pitchFamily="34" charset="0"/>
              </a:rPr>
              <a:t>in </a:t>
            </a:r>
            <a:r>
              <a:rPr lang="en-US" sz="1800" b="1" dirty="0" smtClean="0">
                <a:latin typeface="Candara" panose="020E0502030303020204" pitchFamily="34" charset="0"/>
              </a:rPr>
              <a:t>mobile communication</a:t>
            </a:r>
            <a:r>
              <a:rPr lang="en-US" sz="1800" dirty="0" smtClean="0">
                <a:latin typeface="Candara" panose="020E0502030303020204" pitchFamily="34" charset="0"/>
              </a:rPr>
              <a:t>. </a:t>
            </a:r>
          </a:p>
          <a:p>
            <a:r>
              <a:rPr lang="en-US" sz="1800" b="1" dirty="0" smtClean="0">
                <a:solidFill>
                  <a:srgbClr val="0070C0"/>
                </a:solidFill>
                <a:latin typeface="Candara" panose="020E0502030303020204" pitchFamily="34" charset="0"/>
              </a:rPr>
              <a:t>Mobility </a:t>
            </a:r>
            <a:r>
              <a:rPr lang="en-US" sz="1800" b="1" dirty="0">
                <a:solidFill>
                  <a:srgbClr val="0070C0"/>
                </a:solidFill>
                <a:latin typeface="Candara" panose="020E0502030303020204" pitchFamily="34" charset="0"/>
              </a:rPr>
              <a:t>management </a:t>
            </a:r>
            <a:r>
              <a:rPr lang="en-US" sz="1800" dirty="0">
                <a:latin typeface="Candara" panose="020E0502030303020204" pitchFamily="34" charset="0"/>
              </a:rPr>
              <a:t>consists of </a:t>
            </a:r>
            <a:r>
              <a:rPr lang="en-US" sz="1800" b="1" dirty="0">
                <a:solidFill>
                  <a:srgbClr val="0070C0"/>
                </a:solidFill>
                <a:latin typeface="Candara" panose="020E0502030303020204" pitchFamily="34" charset="0"/>
              </a:rPr>
              <a:t>two components</a:t>
            </a:r>
            <a:r>
              <a:rPr lang="en-US" sz="1800" dirty="0">
                <a:latin typeface="Candara" panose="020E0502030303020204" pitchFamily="34" charset="0"/>
              </a:rPr>
              <a:t>, </a:t>
            </a:r>
            <a:r>
              <a:rPr lang="en-US" sz="1800" b="1" dirty="0">
                <a:solidFill>
                  <a:srgbClr val="002060"/>
                </a:solidFill>
                <a:latin typeface="Candara" panose="020E0502030303020204" pitchFamily="34" charset="0"/>
              </a:rPr>
              <a:t>location management </a:t>
            </a:r>
            <a:r>
              <a:rPr lang="en-US" sz="1800" dirty="0" smtClean="0">
                <a:latin typeface="Candara" panose="020E0502030303020204" pitchFamily="34" charset="0"/>
              </a:rPr>
              <a:t>and </a:t>
            </a:r>
            <a:r>
              <a:rPr lang="en-US" sz="1800" b="1" dirty="0" smtClean="0">
                <a:solidFill>
                  <a:srgbClr val="002060"/>
                </a:solidFill>
                <a:latin typeface="Candara" panose="020E0502030303020204" pitchFamily="34" charset="0"/>
              </a:rPr>
              <a:t>handoff management</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b="1" dirty="0">
                <a:solidFill>
                  <a:srgbClr val="002060"/>
                </a:solidFill>
                <a:latin typeface="Candara" panose="020E0502030303020204" pitchFamily="34" charset="0"/>
              </a:rPr>
              <a:t>Location management </a:t>
            </a:r>
            <a:r>
              <a:rPr lang="en-US" sz="1800" dirty="0">
                <a:latin typeface="Candara" panose="020E0502030303020204" pitchFamily="34" charset="0"/>
              </a:rPr>
              <a:t>is a </a:t>
            </a:r>
            <a:r>
              <a:rPr lang="en-US" sz="1800" b="1" dirty="0">
                <a:solidFill>
                  <a:srgbClr val="FF6600"/>
                </a:solidFill>
                <a:latin typeface="Candara" panose="020E0502030303020204" pitchFamily="34" charset="0"/>
              </a:rPr>
              <a:t>two-stage process</a:t>
            </a:r>
            <a:r>
              <a:rPr lang="en-US" sz="1800" dirty="0">
                <a:latin typeface="Candara" panose="020E0502030303020204" pitchFamily="34" charset="0"/>
              </a:rPr>
              <a:t>. </a:t>
            </a:r>
            <a:endParaRPr lang="en-US" sz="1800" dirty="0" smtClean="0">
              <a:latin typeface="Candara" panose="020E0502030303020204" pitchFamily="34" charset="0"/>
            </a:endParaRPr>
          </a:p>
          <a:p>
            <a:pPr marL="342900" indent="-342900">
              <a:buFont typeface="+mj-lt"/>
              <a:buAutoNum type="arabicPeriod"/>
            </a:pPr>
            <a:r>
              <a:rPr lang="en-US" sz="1800" b="1" dirty="0" smtClean="0">
                <a:latin typeface="Candara" panose="020E0502030303020204" pitchFamily="34" charset="0"/>
              </a:rPr>
              <a:t>First</a:t>
            </a:r>
            <a:r>
              <a:rPr lang="en-US" sz="1800" dirty="0">
                <a:latin typeface="Candara" panose="020E0502030303020204" pitchFamily="34" charset="0"/>
              </a:rPr>
              <a:t>, it </a:t>
            </a:r>
            <a:r>
              <a:rPr lang="en-US" sz="1800" b="1" dirty="0">
                <a:latin typeface="Candara" panose="020E0502030303020204" pitchFamily="34" charset="0"/>
              </a:rPr>
              <a:t>enables </a:t>
            </a:r>
            <a:r>
              <a:rPr lang="en-US" sz="1800" dirty="0">
                <a:latin typeface="Candara" panose="020E0502030303020204" pitchFamily="34" charset="0"/>
              </a:rPr>
              <a:t>the </a:t>
            </a:r>
            <a:r>
              <a:rPr lang="en-US" sz="1800" b="1" dirty="0">
                <a:latin typeface="Candara" panose="020E0502030303020204" pitchFamily="34" charset="0"/>
              </a:rPr>
              <a:t>network </a:t>
            </a:r>
            <a:r>
              <a:rPr lang="en-US" sz="1800" dirty="0">
                <a:latin typeface="Candara" panose="020E0502030303020204" pitchFamily="34" charset="0"/>
              </a:rPr>
              <a:t>to discover </a:t>
            </a:r>
            <a:r>
              <a:rPr lang="en-US" sz="1800" dirty="0" smtClean="0">
                <a:latin typeface="Candara" panose="020E0502030303020204" pitchFamily="34" charset="0"/>
              </a:rPr>
              <a:t>the current </a:t>
            </a:r>
            <a:r>
              <a:rPr lang="en-US" sz="1800" b="1" dirty="0">
                <a:latin typeface="Candara" panose="020E0502030303020204" pitchFamily="34" charset="0"/>
              </a:rPr>
              <a:t>attachment point </a:t>
            </a:r>
            <a:r>
              <a:rPr lang="en-US" sz="1800" dirty="0">
                <a:latin typeface="Candara" panose="020E0502030303020204" pitchFamily="34" charset="0"/>
              </a:rPr>
              <a:t>of the </a:t>
            </a:r>
            <a:r>
              <a:rPr lang="en-US" sz="1800" b="1" dirty="0">
                <a:latin typeface="Candara" panose="020E0502030303020204" pitchFamily="34" charset="0"/>
              </a:rPr>
              <a:t>mobile user </a:t>
            </a:r>
            <a:r>
              <a:rPr lang="en-US" sz="1800" dirty="0">
                <a:latin typeface="Candara" panose="020E0502030303020204" pitchFamily="34" charset="0"/>
              </a:rPr>
              <a:t>for </a:t>
            </a:r>
            <a:r>
              <a:rPr lang="en-US" sz="1800" b="1" dirty="0">
                <a:latin typeface="Candara" panose="020E0502030303020204" pitchFamily="34" charset="0"/>
              </a:rPr>
              <a:t>data delivery</a:t>
            </a:r>
            <a:r>
              <a:rPr lang="en-US" sz="1800" dirty="0">
                <a:latin typeface="Candara" panose="020E0502030303020204" pitchFamily="34" charset="0"/>
              </a:rPr>
              <a:t>. The MA periodically </a:t>
            </a:r>
            <a:r>
              <a:rPr lang="en-US" sz="1800" dirty="0" smtClean="0">
                <a:latin typeface="Candara" panose="020E0502030303020204" pitchFamily="34" charset="0"/>
              </a:rPr>
              <a:t>notifies the </a:t>
            </a:r>
            <a:r>
              <a:rPr lang="en-US" sz="1800" dirty="0">
                <a:latin typeface="Candara" panose="020E0502030303020204" pitchFamily="34" charset="0"/>
              </a:rPr>
              <a:t>network of the MN's new access point</a:t>
            </a:r>
            <a:r>
              <a:rPr lang="en-US" sz="1800" dirty="0" smtClean="0">
                <a:latin typeface="Candara" panose="020E0502030303020204" pitchFamily="34" charset="0"/>
              </a:rPr>
              <a:t>. </a:t>
            </a:r>
          </a:p>
          <a:p>
            <a:pPr marL="342900" indent="-342900">
              <a:buFont typeface="+mj-lt"/>
              <a:buAutoNum type="arabicPeriod"/>
            </a:pPr>
            <a:r>
              <a:rPr lang="en-US" sz="1800" b="1" dirty="0" smtClean="0">
                <a:latin typeface="Candara" panose="020E0502030303020204" pitchFamily="34" charset="0"/>
              </a:rPr>
              <a:t>The </a:t>
            </a:r>
            <a:r>
              <a:rPr lang="en-US" sz="1800" b="1" dirty="0">
                <a:latin typeface="Candara" panose="020E0502030303020204" pitchFamily="34" charset="0"/>
              </a:rPr>
              <a:t>second</a:t>
            </a:r>
            <a:r>
              <a:rPr lang="en-US" sz="1800" dirty="0">
                <a:latin typeface="Candara" panose="020E0502030303020204" pitchFamily="34" charset="0"/>
              </a:rPr>
              <a:t> </a:t>
            </a:r>
            <a:r>
              <a:rPr lang="en-US" sz="1800" b="1" dirty="0">
                <a:latin typeface="Candara" panose="020E0502030303020204" pitchFamily="34" charset="0"/>
              </a:rPr>
              <a:t>stage</a:t>
            </a:r>
            <a:r>
              <a:rPr lang="en-US" sz="1800" dirty="0">
                <a:latin typeface="Candara" panose="020E0502030303020204" pitchFamily="34" charset="0"/>
              </a:rPr>
              <a:t> is </a:t>
            </a:r>
            <a:r>
              <a:rPr lang="en-US" sz="1800" b="1" dirty="0">
                <a:latin typeface="Candara" panose="020E0502030303020204" pitchFamily="34" charset="0"/>
              </a:rPr>
              <a:t>data delivery</a:t>
            </a:r>
            <a:r>
              <a:rPr lang="en-US" sz="1800" dirty="0">
                <a:latin typeface="Candara" panose="020E0502030303020204" pitchFamily="34" charset="0"/>
              </a:rPr>
              <a:t>. Here </a:t>
            </a:r>
            <a:r>
              <a:rPr lang="en-US" sz="1800" dirty="0" smtClean="0">
                <a:latin typeface="Candara" panose="020E0502030303020204" pitchFamily="34" charset="0"/>
              </a:rPr>
              <a:t>the </a:t>
            </a:r>
            <a:r>
              <a:rPr lang="en-US" sz="1800" b="1" dirty="0" smtClean="0">
                <a:latin typeface="Candara" panose="020E0502030303020204" pitchFamily="34" charset="0"/>
              </a:rPr>
              <a:t>network </a:t>
            </a:r>
            <a:r>
              <a:rPr lang="en-US" sz="1800" dirty="0">
                <a:latin typeface="Candara" panose="020E0502030303020204" pitchFamily="34" charset="0"/>
              </a:rPr>
              <a:t>is </a:t>
            </a:r>
            <a:r>
              <a:rPr lang="en-US" sz="1800" dirty="0" smtClean="0">
                <a:latin typeface="Candara" panose="020E0502030303020204" pitchFamily="34" charset="0"/>
              </a:rPr>
              <a:t>queried for </a:t>
            </a:r>
            <a:r>
              <a:rPr lang="en-US" sz="1800" dirty="0">
                <a:latin typeface="Candara" panose="020E0502030303020204" pitchFamily="34" charset="0"/>
              </a:rPr>
              <a:t>the </a:t>
            </a:r>
            <a:r>
              <a:rPr lang="en-US" sz="1800" b="1" dirty="0">
                <a:latin typeface="Candara" panose="020E0502030303020204" pitchFamily="34" charset="0"/>
              </a:rPr>
              <a:t>mobile user's location profile </a:t>
            </a:r>
            <a:r>
              <a:rPr lang="en-US" sz="1800" dirty="0">
                <a:latin typeface="Candara" panose="020E0502030303020204" pitchFamily="34" charset="0"/>
              </a:rPr>
              <a:t>and the </a:t>
            </a:r>
            <a:r>
              <a:rPr lang="en-US" sz="1800" b="1" dirty="0">
                <a:latin typeface="Candara" panose="020E0502030303020204" pitchFamily="34" charset="0"/>
              </a:rPr>
              <a:t>current position </a:t>
            </a:r>
            <a:r>
              <a:rPr lang="en-US" sz="1800" dirty="0">
                <a:latin typeface="Candara" panose="020E0502030303020204" pitchFamily="34" charset="0"/>
              </a:rPr>
              <a:t>of </a:t>
            </a:r>
            <a:r>
              <a:rPr lang="en-US" sz="1800" dirty="0" smtClean="0">
                <a:latin typeface="Candara" panose="020E0502030303020204" pitchFamily="34" charset="0"/>
              </a:rPr>
              <a:t>the </a:t>
            </a:r>
            <a:r>
              <a:rPr lang="en-US" sz="1800" b="1" dirty="0" smtClean="0">
                <a:latin typeface="Candara" panose="020E0502030303020204" pitchFamily="34" charset="0"/>
              </a:rPr>
              <a:t>Mobile host </a:t>
            </a:r>
            <a:r>
              <a:rPr lang="en-US" sz="1800" dirty="0" smtClean="0">
                <a:latin typeface="Candara" panose="020E0502030303020204" pitchFamily="34" charset="0"/>
              </a:rPr>
              <a:t>is found.</a:t>
            </a:r>
          </a:p>
          <a:p>
            <a:endParaRPr lang="en-US" sz="1800" dirty="0">
              <a:latin typeface="Candara" panose="020E0502030303020204" pitchFamily="34" charset="0"/>
            </a:endParaRPr>
          </a:p>
          <a:p>
            <a:r>
              <a:rPr lang="en-US" sz="1800" dirty="0">
                <a:latin typeface="Candara" panose="020E0502030303020204" pitchFamily="34" charset="0"/>
              </a:rPr>
              <a:t>The second component </a:t>
            </a:r>
            <a:r>
              <a:rPr lang="en-US" sz="1800" dirty="0" smtClean="0">
                <a:latin typeface="Candara" panose="020E0502030303020204" pitchFamily="34" charset="0"/>
              </a:rPr>
              <a:t>is </a:t>
            </a:r>
            <a:r>
              <a:rPr lang="en-US" sz="1800" b="1" dirty="0" smtClean="0">
                <a:solidFill>
                  <a:srgbClr val="002060"/>
                </a:solidFill>
                <a:latin typeface="Candara" panose="020E0502030303020204" pitchFamily="34" charset="0"/>
              </a:rPr>
              <a:t>handoff</a:t>
            </a:r>
            <a:r>
              <a:rPr lang="en-US" sz="1800" dirty="0" smtClean="0">
                <a:latin typeface="Candara" panose="020E0502030303020204" pitchFamily="34" charset="0"/>
              </a:rPr>
              <a:t> </a:t>
            </a:r>
            <a:r>
              <a:rPr lang="en-US" sz="1800" dirty="0">
                <a:latin typeface="Candara" panose="020E0502030303020204" pitchFamily="34" charset="0"/>
              </a:rPr>
              <a:t>(or </a:t>
            </a:r>
            <a:r>
              <a:rPr lang="en-US" sz="1800" b="1" dirty="0">
                <a:solidFill>
                  <a:srgbClr val="002060"/>
                </a:solidFill>
                <a:latin typeface="Candara" panose="020E0502030303020204" pitchFamily="34" charset="0"/>
              </a:rPr>
              <a:t>handover</a:t>
            </a:r>
            <a:r>
              <a:rPr lang="en-US" sz="1800" dirty="0">
                <a:latin typeface="Candara" panose="020E0502030303020204" pitchFamily="34" charset="0"/>
              </a:rPr>
              <a:t>) </a:t>
            </a:r>
            <a:r>
              <a:rPr lang="en-US" sz="1800" b="1" dirty="0">
                <a:solidFill>
                  <a:srgbClr val="002060"/>
                </a:solidFill>
                <a:latin typeface="Candara" panose="020E0502030303020204" pitchFamily="34" charset="0"/>
              </a:rPr>
              <a:t>management</a:t>
            </a:r>
            <a:r>
              <a:rPr lang="en-US" sz="1800" dirty="0">
                <a:latin typeface="Candara" panose="020E0502030303020204" pitchFamily="34" charset="0"/>
              </a:rPr>
              <a:t> that enables the network </a:t>
            </a:r>
            <a:r>
              <a:rPr lang="en-US" sz="1800" dirty="0" smtClean="0">
                <a:latin typeface="Candara" panose="020E0502030303020204" pitchFamily="34" charset="0"/>
              </a:rPr>
              <a:t>to </a:t>
            </a:r>
            <a:r>
              <a:rPr lang="en-US" sz="1800" b="1" dirty="0" smtClean="0">
                <a:latin typeface="Candara" panose="020E0502030303020204" pitchFamily="34" charset="0"/>
              </a:rPr>
              <a:t>maintain </a:t>
            </a:r>
            <a:r>
              <a:rPr lang="en-US" sz="1800" b="1" dirty="0">
                <a:latin typeface="Candara" panose="020E0502030303020204" pitchFamily="34" charset="0"/>
              </a:rPr>
              <a:t>a user's connection</a:t>
            </a:r>
            <a:r>
              <a:rPr lang="en-US" sz="1800" dirty="0">
                <a:latin typeface="Candara" panose="020E0502030303020204" pitchFamily="34" charset="0"/>
              </a:rPr>
              <a:t> as the </a:t>
            </a:r>
            <a:r>
              <a:rPr lang="en-US" sz="1800" b="1" dirty="0">
                <a:latin typeface="Candara" panose="020E0502030303020204" pitchFamily="34" charset="0"/>
              </a:rPr>
              <a:t>mobile terminal</a:t>
            </a:r>
            <a:r>
              <a:rPr lang="en-US" sz="1800" dirty="0">
                <a:latin typeface="Candara" panose="020E0502030303020204" pitchFamily="34" charset="0"/>
              </a:rPr>
              <a:t> continues to </a:t>
            </a:r>
            <a:r>
              <a:rPr lang="en-US" sz="1800" b="1" dirty="0">
                <a:latin typeface="Candara" panose="020E0502030303020204" pitchFamily="34" charset="0"/>
              </a:rPr>
              <a:t>move</a:t>
            </a:r>
            <a:r>
              <a:rPr lang="en-US" sz="1800" dirty="0">
                <a:latin typeface="Candara" panose="020E0502030303020204" pitchFamily="34" charset="0"/>
              </a:rPr>
              <a:t> and </a:t>
            </a:r>
            <a:r>
              <a:rPr lang="en-US" sz="1800" b="1" dirty="0">
                <a:latin typeface="Candara" panose="020E0502030303020204" pitchFamily="34" charset="0"/>
              </a:rPr>
              <a:t>change</a:t>
            </a:r>
            <a:r>
              <a:rPr lang="en-US" sz="1800" dirty="0">
                <a:latin typeface="Candara" panose="020E0502030303020204" pitchFamily="34" charset="0"/>
              </a:rPr>
              <a:t> its </a:t>
            </a:r>
            <a:r>
              <a:rPr lang="en-US" sz="1800" b="1" dirty="0" smtClean="0">
                <a:latin typeface="Candara" panose="020E0502030303020204" pitchFamily="34" charset="0"/>
              </a:rPr>
              <a:t>access point</a:t>
            </a:r>
            <a:r>
              <a:rPr lang="en-US" sz="1800" dirty="0" smtClean="0">
                <a:latin typeface="Candara" panose="020E0502030303020204" pitchFamily="34" charset="0"/>
              </a:rPr>
              <a:t> </a:t>
            </a:r>
            <a:r>
              <a:rPr lang="en-US" sz="1800" dirty="0">
                <a:latin typeface="Candara" panose="020E0502030303020204" pitchFamily="34" charset="0"/>
              </a:rPr>
              <a:t>to the </a:t>
            </a:r>
            <a:r>
              <a:rPr lang="en-US" sz="1800" b="1" dirty="0">
                <a:latin typeface="Candara" panose="020E0502030303020204" pitchFamily="34" charset="0"/>
              </a:rPr>
              <a:t>network</a:t>
            </a:r>
            <a:r>
              <a:rPr lang="en-US" sz="1800" dirty="0" smtClean="0">
                <a:latin typeface="Candara" panose="020E0502030303020204" pitchFamily="34" charset="0"/>
              </a:rPr>
              <a:t>. This </a:t>
            </a:r>
            <a:r>
              <a:rPr lang="en-US" sz="1800" dirty="0">
                <a:latin typeface="Candara" panose="020E0502030303020204" pitchFamily="34" charset="0"/>
              </a:rPr>
              <a:t>is a </a:t>
            </a:r>
            <a:r>
              <a:rPr lang="en-US" sz="1800" b="1" dirty="0">
                <a:solidFill>
                  <a:srgbClr val="FF6600"/>
                </a:solidFill>
                <a:latin typeface="Candara" panose="020E0502030303020204" pitchFamily="34" charset="0"/>
              </a:rPr>
              <a:t>three-stage process</a:t>
            </a:r>
            <a:r>
              <a:rPr lang="en-US" sz="1800" dirty="0">
                <a:latin typeface="Candara" panose="020E0502030303020204" pitchFamily="34" charset="0"/>
              </a:rPr>
              <a:t> of </a:t>
            </a:r>
            <a:r>
              <a:rPr lang="en-US" sz="1800" b="1" dirty="0">
                <a:solidFill>
                  <a:srgbClr val="669900"/>
                </a:solidFill>
                <a:latin typeface="Candara" panose="020E0502030303020204" pitchFamily="34" charset="0"/>
              </a:rPr>
              <a:t>initiation</a:t>
            </a:r>
            <a:r>
              <a:rPr lang="en-US" sz="1800" dirty="0">
                <a:latin typeface="Candara" panose="020E0502030303020204" pitchFamily="34" charset="0"/>
              </a:rPr>
              <a:t>, </a:t>
            </a:r>
            <a:r>
              <a:rPr lang="en-US" sz="1800" b="1" dirty="0">
                <a:solidFill>
                  <a:srgbClr val="669900"/>
                </a:solidFill>
                <a:latin typeface="Candara" panose="020E0502030303020204" pitchFamily="34" charset="0"/>
              </a:rPr>
              <a:t>connection </a:t>
            </a:r>
            <a:r>
              <a:rPr lang="en-US" sz="1800" b="1" dirty="0" smtClean="0">
                <a:solidFill>
                  <a:srgbClr val="669900"/>
                </a:solidFill>
                <a:latin typeface="Candara" panose="020E0502030303020204" pitchFamily="34" charset="0"/>
              </a:rPr>
              <a:t>establishment</a:t>
            </a:r>
            <a:r>
              <a:rPr lang="en-US" sz="1800" dirty="0" smtClean="0">
                <a:latin typeface="Candara" panose="020E0502030303020204" pitchFamily="34" charset="0"/>
              </a:rPr>
              <a:t>, And </a:t>
            </a:r>
            <a:r>
              <a:rPr lang="en-US" sz="1800" b="1" dirty="0" smtClean="0">
                <a:solidFill>
                  <a:srgbClr val="669900"/>
                </a:solidFill>
                <a:latin typeface="Candara" panose="020E0502030303020204" pitchFamily="34" charset="0"/>
              </a:rPr>
              <a:t>data-flow </a:t>
            </a:r>
            <a:r>
              <a:rPr lang="en-US" sz="1800" b="1" dirty="0">
                <a:solidFill>
                  <a:srgbClr val="669900"/>
                </a:solidFill>
                <a:latin typeface="Candara" panose="020E0502030303020204" pitchFamily="34" charset="0"/>
              </a:rPr>
              <a:t>management</a:t>
            </a:r>
            <a:r>
              <a:rPr lang="en-US" sz="1800" dirty="0">
                <a:latin typeface="Candara" panose="020E0502030303020204" pitchFamily="34" charset="0"/>
              </a:rPr>
              <a:t>. </a:t>
            </a:r>
          </a:p>
          <a:p>
            <a:pPr marL="342900" indent="-342900">
              <a:buFont typeface="+mj-lt"/>
              <a:buAutoNum type="arabicPeriod"/>
            </a:pPr>
            <a:r>
              <a:rPr lang="en-US" sz="1800" dirty="0" smtClean="0">
                <a:latin typeface="Candara" panose="020E0502030303020204" pitchFamily="34" charset="0"/>
              </a:rPr>
              <a:t>During the </a:t>
            </a:r>
            <a:r>
              <a:rPr lang="en-US" sz="1800" b="1" dirty="0" smtClean="0">
                <a:solidFill>
                  <a:srgbClr val="669900"/>
                </a:solidFill>
                <a:latin typeface="Candara" panose="020E0502030303020204" pitchFamily="34" charset="0"/>
              </a:rPr>
              <a:t>initiation stage</a:t>
            </a:r>
            <a:r>
              <a:rPr lang="en-US" sz="1800" dirty="0">
                <a:latin typeface="Candara" panose="020E0502030303020204" pitchFamily="34" charset="0"/>
              </a:rPr>
              <a:t>, either the user (a network agent) </a:t>
            </a:r>
            <a:r>
              <a:rPr lang="en-US" sz="1800" dirty="0" smtClean="0">
                <a:latin typeface="Candara" panose="020E0502030303020204" pitchFamily="34" charset="0"/>
              </a:rPr>
              <a:t>or changing </a:t>
            </a:r>
            <a:r>
              <a:rPr lang="en-US" sz="1800" dirty="0">
                <a:latin typeface="Candara" panose="020E0502030303020204" pitchFamily="34" charset="0"/>
              </a:rPr>
              <a:t>network conditions </a:t>
            </a:r>
            <a:r>
              <a:rPr lang="en-US" sz="1800" b="1" dirty="0">
                <a:latin typeface="Candara" panose="020E0502030303020204" pitchFamily="34" charset="0"/>
              </a:rPr>
              <a:t>identify</a:t>
            </a:r>
            <a:r>
              <a:rPr lang="en-US" sz="1800" dirty="0">
                <a:latin typeface="Candara" panose="020E0502030303020204" pitchFamily="34" charset="0"/>
              </a:rPr>
              <a:t> the </a:t>
            </a:r>
            <a:r>
              <a:rPr lang="en-US" sz="1800" dirty="0" smtClean="0">
                <a:latin typeface="Candara" panose="020E0502030303020204" pitchFamily="34" charset="0"/>
              </a:rPr>
              <a:t>need for </a:t>
            </a:r>
            <a:r>
              <a:rPr lang="en-US" sz="1800" dirty="0">
                <a:latin typeface="Candara" panose="020E0502030303020204" pitchFamily="34" charset="0"/>
              </a:rPr>
              <a:t>handoff. </a:t>
            </a:r>
            <a:endParaRPr lang="en-US" sz="1800" dirty="0" smtClean="0">
              <a:latin typeface="Candara" panose="020E0502030303020204" pitchFamily="34" charset="0"/>
            </a:endParaRPr>
          </a:p>
          <a:p>
            <a:pPr marL="342900" indent="-342900">
              <a:buFont typeface="+mj-lt"/>
              <a:buAutoNum type="arabicPeriod"/>
            </a:pPr>
            <a:r>
              <a:rPr lang="en-US" sz="1800" dirty="0" smtClean="0">
                <a:latin typeface="Candara" panose="020E0502030303020204" pitchFamily="34" charset="0"/>
              </a:rPr>
              <a:t>In the </a:t>
            </a:r>
            <a:r>
              <a:rPr lang="en-US" sz="1800" b="1" dirty="0" smtClean="0">
                <a:solidFill>
                  <a:srgbClr val="669900"/>
                </a:solidFill>
                <a:latin typeface="Candara" panose="020E0502030303020204" pitchFamily="34" charset="0"/>
              </a:rPr>
              <a:t>connection-establishment</a:t>
            </a:r>
            <a:r>
              <a:rPr lang="en-US" sz="1800" dirty="0" smtClean="0">
                <a:solidFill>
                  <a:srgbClr val="669900"/>
                </a:solidFill>
                <a:latin typeface="Candara" panose="020E0502030303020204" pitchFamily="34" charset="0"/>
              </a:rPr>
              <a:t> </a:t>
            </a:r>
            <a:r>
              <a:rPr lang="en-US" sz="1800" b="1" dirty="0" smtClean="0">
                <a:solidFill>
                  <a:srgbClr val="669900"/>
                </a:solidFill>
                <a:latin typeface="Candara" panose="020E0502030303020204" pitchFamily="34" charset="0"/>
              </a:rPr>
              <a:t>stage</a:t>
            </a:r>
            <a:r>
              <a:rPr lang="en-US" sz="1800" dirty="0">
                <a:latin typeface="Candara" panose="020E0502030303020204" pitchFamily="34" charset="0"/>
              </a:rPr>
              <a:t>, the network must find </a:t>
            </a:r>
            <a:r>
              <a:rPr lang="en-US" sz="1800" b="1" dirty="0">
                <a:latin typeface="Candara" panose="020E0502030303020204" pitchFamily="34" charset="0"/>
              </a:rPr>
              <a:t>new resources </a:t>
            </a:r>
            <a:r>
              <a:rPr lang="en-US" sz="1800" dirty="0">
                <a:latin typeface="Candara" panose="020E0502030303020204" pitchFamily="34" charset="0"/>
              </a:rPr>
              <a:t>for the handoff connection </a:t>
            </a:r>
            <a:r>
              <a:rPr lang="en-US" sz="1800" dirty="0" smtClean="0">
                <a:latin typeface="Candara" panose="020E0502030303020204" pitchFamily="34" charset="0"/>
              </a:rPr>
              <a:t>and perform any additional </a:t>
            </a:r>
            <a:r>
              <a:rPr lang="en-US" sz="1800" b="1" dirty="0">
                <a:latin typeface="Candara" panose="020E0502030303020204" pitchFamily="34" charset="0"/>
              </a:rPr>
              <a:t>routing</a:t>
            </a:r>
            <a:r>
              <a:rPr lang="en-US" sz="1800" dirty="0">
                <a:latin typeface="Candara" panose="020E0502030303020204" pitchFamily="34" charset="0"/>
              </a:rPr>
              <a:t> operations. </a:t>
            </a:r>
            <a:endParaRPr lang="en-US" sz="1800" dirty="0" smtClean="0">
              <a:latin typeface="Candara" panose="020E0502030303020204" pitchFamily="34" charset="0"/>
            </a:endParaRPr>
          </a:p>
          <a:p>
            <a:pPr marL="342900" indent="-342900">
              <a:buFont typeface="+mj-lt"/>
              <a:buAutoNum type="arabicPeriod"/>
            </a:pPr>
            <a:r>
              <a:rPr lang="en-US" sz="1800" dirty="0" smtClean="0">
                <a:latin typeface="Candara" panose="020E0502030303020204" pitchFamily="34" charset="0"/>
              </a:rPr>
              <a:t>The </a:t>
            </a:r>
            <a:r>
              <a:rPr lang="en-US" sz="1800" dirty="0">
                <a:latin typeface="Candara" panose="020E0502030303020204" pitchFamily="34" charset="0"/>
              </a:rPr>
              <a:t>final stage is </a:t>
            </a:r>
            <a:r>
              <a:rPr lang="en-US" sz="1800" b="1" dirty="0">
                <a:solidFill>
                  <a:srgbClr val="669900"/>
                </a:solidFill>
                <a:latin typeface="Candara" panose="020E0502030303020204" pitchFamily="34" charset="0"/>
              </a:rPr>
              <a:t>data-flow control</a:t>
            </a:r>
            <a:r>
              <a:rPr lang="en-US" sz="1800" dirty="0">
                <a:latin typeface="Candara" panose="020E0502030303020204" pitchFamily="34" charset="0"/>
              </a:rPr>
              <a:t>, where delivery of </a:t>
            </a:r>
            <a:r>
              <a:rPr lang="en-US" sz="1800" dirty="0" smtClean="0">
                <a:latin typeface="Candara" panose="020E0502030303020204" pitchFamily="34" charset="0"/>
              </a:rPr>
              <a:t>data from </a:t>
            </a:r>
            <a:r>
              <a:rPr lang="en-US" sz="1800" dirty="0">
                <a:latin typeface="Candara" panose="020E0502030303020204" pitchFamily="34" charset="0"/>
              </a:rPr>
              <a:t>the </a:t>
            </a:r>
            <a:r>
              <a:rPr lang="en-US" sz="1800" b="1" dirty="0">
                <a:latin typeface="Candara" panose="020E0502030303020204" pitchFamily="34" charset="0"/>
              </a:rPr>
              <a:t>old</a:t>
            </a:r>
            <a:r>
              <a:rPr lang="en-US" sz="1800" dirty="0">
                <a:latin typeface="Candara" panose="020E0502030303020204" pitchFamily="34" charset="0"/>
              </a:rPr>
              <a:t> connection path to the </a:t>
            </a:r>
            <a:r>
              <a:rPr lang="en-US" sz="1800" b="1" dirty="0">
                <a:latin typeface="Candara" panose="020E0502030303020204" pitchFamily="34" charset="0"/>
              </a:rPr>
              <a:t>new</a:t>
            </a:r>
            <a:r>
              <a:rPr lang="en-US" sz="1800" dirty="0">
                <a:latin typeface="Candara" panose="020E0502030303020204" pitchFamily="34" charset="0"/>
              </a:rPr>
              <a:t> connection path is maintained</a:t>
            </a:r>
            <a:r>
              <a:rPr lang="en-US" sz="1800" dirty="0" smtClean="0">
                <a:latin typeface="Candara" panose="020E0502030303020204" pitchFamily="34" charset="0"/>
              </a:rPr>
              <a:t>.</a:t>
            </a:r>
          </a:p>
          <a:p>
            <a:endParaRPr lang="ar-SA" sz="1800" dirty="0">
              <a:latin typeface="Candara" panose="020E0502030303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4"/>
        <p:cNvGrpSpPr/>
        <p:nvPr/>
      </p:nvGrpSpPr>
      <p:grpSpPr>
        <a:xfrm>
          <a:off x="0" y="0"/>
          <a:ext cx="0" cy="0"/>
          <a:chOff x="0" y="0"/>
          <a:chExt cx="0" cy="0"/>
        </a:xfrm>
      </p:grpSpPr>
      <p:sp>
        <p:nvSpPr>
          <p:cNvPr id="695" name="Shape 695"/>
          <p:cNvSpPr txBox="1"/>
          <p:nvPr/>
        </p:nvSpPr>
        <p:spPr>
          <a:xfrm>
            <a:off x="283465" y="0"/>
            <a:ext cx="5829299" cy="762000"/>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696" name="Shape 696"/>
          <p:cNvCxnSpPr/>
          <p:nvPr/>
        </p:nvCxnSpPr>
        <p:spPr>
          <a:xfrm>
            <a:off x="377952" y="5943600"/>
            <a:ext cx="5638800" cy="0"/>
          </a:xfrm>
          <a:prstGeom prst="straightConnector1">
            <a:avLst/>
          </a:prstGeom>
          <a:noFill/>
          <a:ln w="12700" cap="rnd" cmpd="sng">
            <a:solidFill>
              <a:schemeClr val="dk1"/>
            </a:solidFill>
            <a:prstDash val="solid"/>
            <a:miter/>
            <a:headEnd type="none" w="med" len="med"/>
            <a:tailEnd type="none" w="med" len="med"/>
          </a:ln>
        </p:spPr>
      </p:cxnSp>
      <p:sp>
        <p:nvSpPr>
          <p:cNvPr id="697" name="Shape 697"/>
          <p:cNvSpPr txBox="1"/>
          <p:nvPr/>
        </p:nvSpPr>
        <p:spPr>
          <a:xfrm>
            <a:off x="-231648" y="59436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698" name="Shape 698"/>
          <p:cNvSpPr txBox="1">
            <a:spLocks noGrp="1"/>
          </p:cNvSpPr>
          <p:nvPr>
            <p:ph type="title"/>
          </p:nvPr>
        </p:nvSpPr>
        <p:spPr>
          <a:xfrm>
            <a:off x="347472" y="298704"/>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800080"/>
                </a:solidFill>
              </a:rPr>
              <a:t>Mobile</a:t>
            </a:r>
            <a:r>
              <a:rPr lang="en-US" sz="3200" b="1" dirty="0">
                <a:solidFill>
                  <a:schemeClr val="dk2"/>
                </a:solidFill>
              </a:rPr>
              <a:t> </a:t>
            </a:r>
            <a:r>
              <a:rPr lang="en-US" sz="3200" dirty="0">
                <a:solidFill>
                  <a:schemeClr val="dk2"/>
                </a:solidFill>
              </a:rPr>
              <a:t>and</a:t>
            </a:r>
            <a:r>
              <a:rPr lang="en-US" sz="3200" b="1" dirty="0">
                <a:solidFill>
                  <a:schemeClr val="dk2"/>
                </a:solidFill>
              </a:rPr>
              <a:t> </a:t>
            </a:r>
            <a:r>
              <a:rPr lang="en-US" sz="3200" b="1" dirty="0">
                <a:solidFill>
                  <a:srgbClr val="002060"/>
                </a:solidFill>
              </a:rPr>
              <a:t>Wireless</a:t>
            </a:r>
          </a:p>
        </p:txBody>
      </p:sp>
      <p:sp>
        <p:nvSpPr>
          <p:cNvPr id="699" name="Shape 699"/>
          <p:cNvSpPr txBox="1"/>
          <p:nvPr/>
        </p:nvSpPr>
        <p:spPr>
          <a:xfrm>
            <a:off x="188976" y="880872"/>
            <a:ext cx="9723120" cy="5632450"/>
          </a:xfrm>
          <a:prstGeom prst="rect">
            <a:avLst/>
          </a:prstGeom>
          <a:noFill/>
          <a:ln>
            <a:noFill/>
          </a:ln>
        </p:spPr>
        <p:txBody>
          <a:bodyPr lIns="91425" tIns="45700" rIns="91425" bIns="45700" anchor="t" anchorCtr="0">
            <a:noAutofit/>
          </a:bodyPr>
          <a:lstStyle/>
          <a:p>
            <a:pPr marL="342900" indent="-342900">
              <a:spcAft>
                <a:spcPts val="600"/>
              </a:spcAft>
              <a:buClr>
                <a:schemeClr val="dk1"/>
              </a:buClr>
              <a:buSzPct val="100000"/>
              <a:buFont typeface="Wingdings" panose="05000000000000000000" pitchFamily="2" charset="2"/>
              <a:buChar char="§"/>
            </a:pPr>
            <a:r>
              <a:rPr lang="en-US" sz="2000" b="1" dirty="0">
                <a:solidFill>
                  <a:srgbClr val="800080"/>
                </a:solidFill>
                <a:latin typeface="Candara" panose="020E0502030303020204" pitchFamily="34" charset="0"/>
              </a:rPr>
              <a:t> Mobile Network</a:t>
            </a:r>
          </a:p>
          <a:p>
            <a:pPr marL="800100" lvl="1"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A </a:t>
            </a:r>
            <a:r>
              <a:rPr lang="en-US" sz="2000" b="1" dirty="0">
                <a:solidFill>
                  <a:schemeClr val="dk1"/>
                </a:solidFill>
                <a:latin typeface="Candara" panose="020E0502030303020204" pitchFamily="34" charset="0"/>
              </a:rPr>
              <a:t>network</a:t>
            </a:r>
            <a:r>
              <a:rPr lang="en-US" sz="2000" dirty="0">
                <a:solidFill>
                  <a:schemeClr val="dk1"/>
                </a:solidFill>
                <a:latin typeface="Candara" panose="020E0502030303020204" pitchFamily="34" charset="0"/>
              </a:rPr>
              <a:t> with </a:t>
            </a:r>
            <a:r>
              <a:rPr lang="en-US" sz="2000" b="1" dirty="0">
                <a:solidFill>
                  <a:schemeClr val="dk1"/>
                </a:solidFill>
                <a:latin typeface="Candara" panose="020E0502030303020204" pitchFamily="34" charset="0"/>
              </a:rPr>
              <a:t>ability</a:t>
            </a:r>
            <a:r>
              <a:rPr lang="en-US" sz="2000" dirty="0">
                <a:solidFill>
                  <a:schemeClr val="dk1"/>
                </a:solidFill>
                <a:latin typeface="Candara" panose="020E0502030303020204" pitchFamily="34" charset="0"/>
              </a:rPr>
              <a:t> to perform </a:t>
            </a:r>
            <a:r>
              <a:rPr lang="en-US" sz="2000" b="1" dirty="0">
                <a:solidFill>
                  <a:schemeClr val="dk1"/>
                </a:solidFill>
                <a:latin typeface="Candara" panose="020E0502030303020204" pitchFamily="34" charset="0"/>
              </a:rPr>
              <a:t>computing</a:t>
            </a:r>
            <a:r>
              <a:rPr lang="en-US" sz="2000" dirty="0">
                <a:solidFill>
                  <a:schemeClr val="dk1"/>
                </a:solidFill>
                <a:latin typeface="Candara" panose="020E0502030303020204" pitchFamily="34" charset="0"/>
              </a:rPr>
              <a:t> </a:t>
            </a:r>
            <a:r>
              <a:rPr lang="en-US" sz="2000" b="1" dirty="0" smtClean="0">
                <a:solidFill>
                  <a:schemeClr val="dk1"/>
                </a:solidFill>
                <a:latin typeface="Candara" panose="020E0502030303020204" pitchFamily="34" charset="0"/>
              </a:rPr>
              <a:t>anytime/anywhere</a:t>
            </a:r>
            <a:endParaRPr lang="en-US" sz="2000" b="1" dirty="0">
              <a:solidFill>
                <a:schemeClr val="dk1"/>
              </a:solidFill>
              <a:latin typeface="Candara" panose="020E0502030303020204" pitchFamily="34" charset="0"/>
            </a:endParaRPr>
          </a:p>
          <a:p>
            <a:pPr marL="800100" lvl="1"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May </a:t>
            </a:r>
            <a:r>
              <a:rPr lang="en-US" sz="2000" dirty="0">
                <a:solidFill>
                  <a:schemeClr val="dk1"/>
                </a:solidFill>
                <a:latin typeface="Candara" panose="020E0502030303020204" pitchFamily="34" charset="0"/>
              </a:rPr>
              <a:t>or </a:t>
            </a:r>
            <a:r>
              <a:rPr lang="en-US" sz="2000" b="1" dirty="0">
                <a:solidFill>
                  <a:schemeClr val="dk1"/>
                </a:solidFill>
                <a:latin typeface="Candara" panose="020E0502030303020204" pitchFamily="34" charset="0"/>
              </a:rPr>
              <a:t>may not </a:t>
            </a:r>
            <a:r>
              <a:rPr lang="en-US" sz="2000" dirty="0">
                <a:solidFill>
                  <a:schemeClr val="dk1"/>
                </a:solidFill>
                <a:latin typeface="Candara" panose="020E0502030303020204" pitchFamily="34" charset="0"/>
              </a:rPr>
              <a:t>use </a:t>
            </a:r>
            <a:r>
              <a:rPr lang="en-US" sz="2000" b="1" dirty="0">
                <a:solidFill>
                  <a:schemeClr val="dk1"/>
                </a:solidFill>
                <a:latin typeface="Candara" panose="020E0502030303020204" pitchFamily="34" charset="0"/>
              </a:rPr>
              <a:t>wireless </a:t>
            </a:r>
            <a:r>
              <a:rPr lang="en-US" sz="2000" b="1" dirty="0" smtClean="0">
                <a:solidFill>
                  <a:schemeClr val="dk1"/>
                </a:solidFill>
                <a:latin typeface="Candara" panose="020E0502030303020204" pitchFamily="34" charset="0"/>
              </a:rPr>
              <a:t>transmission medium</a:t>
            </a:r>
            <a:endParaRPr lang="en-US" sz="2000" b="1" dirty="0">
              <a:solidFill>
                <a:schemeClr val="dk1"/>
              </a:solidFill>
              <a:latin typeface="Candara" panose="020E0502030303020204" pitchFamily="34" charset="0"/>
            </a:endParaRPr>
          </a:p>
          <a:p>
            <a:pPr marL="800100" lvl="1"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Types of mobility </a:t>
            </a:r>
          </a:p>
          <a:p>
            <a:pPr marL="1257300" lvl="2"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Cellular: Always-on</a:t>
            </a:r>
          </a:p>
          <a:p>
            <a:pPr marL="1257300" lvl="2"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Nomadic: Session not active while in motion</a:t>
            </a:r>
          </a:p>
          <a:p>
            <a:pPr marL="342900" indent="-342900">
              <a:spcAft>
                <a:spcPts val="600"/>
              </a:spcAft>
              <a:buClr>
                <a:schemeClr val="dk1"/>
              </a:buClr>
              <a:buSzPct val="100000"/>
              <a:buFont typeface="Wingdings" panose="05000000000000000000" pitchFamily="2" charset="2"/>
              <a:buChar char="§"/>
            </a:pPr>
            <a:r>
              <a:rPr lang="en-US" sz="2000" b="1" dirty="0">
                <a:solidFill>
                  <a:srgbClr val="0070C0"/>
                </a:solidFill>
                <a:latin typeface="Candara" panose="020E0502030303020204" pitchFamily="34" charset="0"/>
              </a:rPr>
              <a:t> </a:t>
            </a:r>
            <a:r>
              <a:rPr lang="en-US" sz="2000" b="1" dirty="0">
                <a:solidFill>
                  <a:srgbClr val="002060"/>
                </a:solidFill>
                <a:latin typeface="Candara" panose="020E0502030303020204" pitchFamily="34" charset="0"/>
              </a:rPr>
              <a:t>Wireless Network</a:t>
            </a:r>
          </a:p>
          <a:p>
            <a:pPr marL="800100" lvl="1"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A </a:t>
            </a:r>
            <a:r>
              <a:rPr lang="en-US" sz="2000" b="1" dirty="0">
                <a:solidFill>
                  <a:schemeClr val="dk1"/>
                </a:solidFill>
                <a:latin typeface="Candara" panose="020E0502030303020204" pitchFamily="34" charset="0"/>
              </a:rPr>
              <a:t>network</a:t>
            </a:r>
            <a:r>
              <a:rPr lang="en-US" sz="2000" dirty="0">
                <a:solidFill>
                  <a:schemeClr val="dk1"/>
                </a:solidFill>
                <a:latin typeface="Candara" panose="020E0502030303020204" pitchFamily="34" charset="0"/>
              </a:rPr>
              <a:t> with </a:t>
            </a:r>
            <a:r>
              <a:rPr lang="en-US" sz="2000" b="1" dirty="0">
                <a:solidFill>
                  <a:schemeClr val="dk1"/>
                </a:solidFill>
                <a:latin typeface="Candara" panose="020E0502030303020204" pitchFamily="34" charset="0"/>
              </a:rPr>
              <a:t>wireless interface </a:t>
            </a:r>
            <a:r>
              <a:rPr lang="en-US" sz="2000" dirty="0">
                <a:solidFill>
                  <a:schemeClr val="dk1"/>
                </a:solidFill>
                <a:latin typeface="Candara" panose="020E0502030303020204" pitchFamily="34" charset="0"/>
              </a:rPr>
              <a:t>to </a:t>
            </a:r>
            <a:r>
              <a:rPr lang="en-US" sz="2000" b="1" dirty="0" smtClean="0">
                <a:solidFill>
                  <a:schemeClr val="dk1"/>
                </a:solidFill>
                <a:latin typeface="Candara" panose="020E0502030303020204" pitchFamily="34" charset="0"/>
              </a:rPr>
              <a:t>computing devices </a:t>
            </a:r>
            <a:r>
              <a:rPr lang="en-US" sz="2000" dirty="0">
                <a:solidFill>
                  <a:schemeClr val="dk1"/>
                </a:solidFill>
                <a:latin typeface="Candara" panose="020E0502030303020204" pitchFamily="34" charset="0"/>
              </a:rPr>
              <a:t>and/or </a:t>
            </a:r>
            <a:r>
              <a:rPr lang="en-US" sz="2000" b="1" dirty="0">
                <a:solidFill>
                  <a:schemeClr val="dk1"/>
                </a:solidFill>
                <a:latin typeface="Candara" panose="020E0502030303020204" pitchFamily="34" charset="0"/>
              </a:rPr>
              <a:t>wired network</a:t>
            </a:r>
          </a:p>
          <a:p>
            <a:pPr marL="800100" lvl="1"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Deployed for networking </a:t>
            </a:r>
            <a:r>
              <a:rPr lang="en-US" sz="2000" dirty="0">
                <a:solidFill>
                  <a:schemeClr val="dk1"/>
                </a:solidFill>
                <a:latin typeface="Candara" panose="020E0502030303020204" pitchFamily="34" charset="0"/>
              </a:rPr>
              <a:t>both </a:t>
            </a:r>
            <a:r>
              <a:rPr lang="en-US" sz="2000" b="1" dirty="0">
                <a:solidFill>
                  <a:schemeClr val="dk1"/>
                </a:solidFill>
                <a:latin typeface="Candara" panose="020E0502030303020204" pitchFamily="34" charset="0"/>
              </a:rPr>
              <a:t>fixed </a:t>
            </a:r>
            <a:r>
              <a:rPr lang="en-US" sz="2000" dirty="0">
                <a:solidFill>
                  <a:schemeClr val="dk1"/>
                </a:solidFill>
                <a:latin typeface="Candara" panose="020E0502030303020204" pitchFamily="34" charset="0"/>
              </a:rPr>
              <a:t>and </a:t>
            </a:r>
            <a:r>
              <a:rPr lang="en-US" sz="2000" b="1" dirty="0" smtClean="0">
                <a:solidFill>
                  <a:schemeClr val="dk1"/>
                </a:solidFill>
                <a:latin typeface="Candara" panose="020E0502030303020204" pitchFamily="34" charset="0"/>
              </a:rPr>
              <a:t>mobile users</a:t>
            </a:r>
            <a:endParaRPr lang="en-US" sz="2000" b="1" dirty="0">
              <a:solidFill>
                <a:schemeClr val="dk1"/>
              </a:solidFill>
              <a:latin typeface="Candara" panose="020E0502030303020204" pitchFamily="34" charset="0"/>
            </a:endParaRPr>
          </a:p>
          <a:p>
            <a:pPr marL="342900" indent="-342900">
              <a:spcAft>
                <a:spcPts val="600"/>
              </a:spcAft>
              <a:buClr>
                <a:schemeClr val="dk1"/>
              </a:buClr>
              <a:buSzPct val="100000"/>
              <a:buFont typeface="Wingdings" panose="05000000000000000000" pitchFamily="2" charset="2"/>
              <a:buChar char="§"/>
            </a:pPr>
            <a:endParaRPr lang="en-US" sz="2000" dirty="0" smtClean="0">
              <a:solidFill>
                <a:schemeClr val="dk1"/>
              </a:solidFill>
              <a:latin typeface="Candara" panose="020E0502030303020204" pitchFamily="34" charset="0"/>
            </a:endParaRPr>
          </a:p>
          <a:p>
            <a:pPr marL="342900" indent="-342900">
              <a:spcAft>
                <a:spcPts val="600"/>
              </a:spcAft>
              <a:buClr>
                <a:schemeClr val="dk1"/>
              </a:buClr>
              <a:buSzPct val="100000"/>
              <a:buFont typeface="Wingdings" panose="05000000000000000000" pitchFamily="2" charset="2"/>
              <a:buChar char="§"/>
            </a:pPr>
            <a:r>
              <a:rPr lang="en-US" sz="2000" b="1" dirty="0" smtClean="0">
                <a:solidFill>
                  <a:srgbClr val="800080"/>
                </a:solidFill>
                <a:latin typeface="Candara" panose="020E0502030303020204" pitchFamily="34" charset="0"/>
              </a:rPr>
              <a:t>Mobile</a:t>
            </a:r>
            <a:r>
              <a:rPr lang="en-US" sz="2000" b="1" dirty="0" smtClean="0">
                <a:solidFill>
                  <a:srgbClr val="002060"/>
                </a:solidFill>
                <a:latin typeface="Candara" panose="020E0502030303020204" pitchFamily="34" charset="0"/>
              </a:rPr>
              <a:t> </a:t>
            </a:r>
            <a:r>
              <a:rPr lang="en-US" sz="2000" b="1" dirty="0">
                <a:solidFill>
                  <a:srgbClr val="002060"/>
                </a:solidFill>
                <a:latin typeface="Candara" panose="020E0502030303020204" pitchFamily="34" charset="0"/>
              </a:rPr>
              <a:t>and Wireless Broadband </a:t>
            </a:r>
            <a:r>
              <a:rPr lang="en-US" sz="2000" b="1" dirty="0" smtClean="0">
                <a:solidFill>
                  <a:srgbClr val="002060"/>
                </a:solidFill>
                <a:latin typeface="Candara" panose="020E0502030303020204" pitchFamily="34" charset="0"/>
              </a:rPr>
              <a:t>Network Management</a:t>
            </a:r>
            <a:endParaRPr lang="en-US" sz="2000" b="1" dirty="0">
              <a:solidFill>
                <a:srgbClr val="002060"/>
              </a:solidFill>
              <a:latin typeface="Candara" panose="020E0502030303020204" pitchFamily="34" charset="0"/>
            </a:endParaRPr>
          </a:p>
          <a:p>
            <a:pPr marL="800100" lvl="1" indent="-342900">
              <a:spcAft>
                <a:spcPts val="600"/>
              </a:spcAft>
              <a:buClr>
                <a:schemeClr val="dk1"/>
              </a:buClr>
              <a:buSzPct val="100000"/>
              <a:buFont typeface="Wingdings" panose="05000000000000000000" pitchFamily="2" charset="2"/>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Management </a:t>
            </a:r>
            <a:r>
              <a:rPr lang="en-US" sz="2000" dirty="0">
                <a:solidFill>
                  <a:schemeClr val="dk1"/>
                </a:solidFill>
                <a:latin typeface="Candara" panose="020E0502030303020204" pitchFamily="34" charset="0"/>
              </a:rPr>
              <a:t>of </a:t>
            </a:r>
            <a:r>
              <a:rPr lang="en-US" sz="2000" b="1" dirty="0">
                <a:solidFill>
                  <a:schemeClr val="dk1"/>
                </a:solidFill>
                <a:latin typeface="Candara" panose="020E0502030303020204" pitchFamily="34" charset="0"/>
              </a:rPr>
              <a:t>integrated wired/wireless </a:t>
            </a:r>
            <a:r>
              <a:rPr lang="en-US" sz="2000" dirty="0" smtClean="0">
                <a:solidFill>
                  <a:schemeClr val="dk1"/>
                </a:solidFill>
                <a:latin typeface="Candara" panose="020E0502030303020204" pitchFamily="34" charset="0"/>
              </a:rPr>
              <a:t>and </a:t>
            </a:r>
            <a:r>
              <a:rPr lang="en-US" sz="2000" b="1" dirty="0" smtClean="0">
                <a:solidFill>
                  <a:schemeClr val="dk1"/>
                </a:solidFill>
                <a:latin typeface="Candara" panose="020E0502030303020204" pitchFamily="34" charset="0"/>
              </a:rPr>
              <a:t>fixed/mobile </a:t>
            </a:r>
            <a:r>
              <a:rPr lang="en-US" sz="2000" b="1" dirty="0">
                <a:solidFill>
                  <a:schemeClr val="dk1"/>
                </a:solidFill>
                <a:latin typeface="Candara" panose="020E0502030303020204" pitchFamily="34" charset="0"/>
              </a:rPr>
              <a:t>broadband </a:t>
            </a:r>
            <a:r>
              <a:rPr lang="en-US" sz="2000" dirty="0">
                <a:solidFill>
                  <a:schemeClr val="dk1"/>
                </a:solidFill>
                <a:latin typeface="Candara" panose="020E0502030303020204" pitchFamily="34" charset="0"/>
              </a:rPr>
              <a:t>– voice, video, </a:t>
            </a:r>
            <a:r>
              <a:rPr lang="en-US" sz="2000" dirty="0" smtClean="0">
                <a:solidFill>
                  <a:schemeClr val="dk1"/>
                </a:solidFill>
                <a:latin typeface="Candara" panose="020E0502030303020204" pitchFamily="34" charset="0"/>
              </a:rPr>
              <a:t>and data </a:t>
            </a:r>
            <a:r>
              <a:rPr lang="en-US" sz="2000" dirty="0">
                <a:solidFill>
                  <a:schemeClr val="dk1"/>
                </a:solidFill>
                <a:latin typeface="Candara" panose="020E0502030303020204" pitchFamily="34" charset="0"/>
              </a:rPr>
              <a:t>networks</a:t>
            </a:r>
          </a:p>
        </p:txBody>
      </p:sp>
      <p:cxnSp>
        <p:nvCxnSpPr>
          <p:cNvPr id="702" name="Shape 702"/>
          <p:cNvCxnSpPr/>
          <p:nvPr/>
        </p:nvCxnSpPr>
        <p:spPr>
          <a:xfrm>
            <a:off x="274320" y="128016"/>
            <a:ext cx="5638800" cy="0"/>
          </a:xfrm>
          <a:prstGeom prst="straightConnector1">
            <a:avLst/>
          </a:prstGeom>
          <a:noFill/>
          <a:ln w="12700" cap="rnd" cmpd="sng">
            <a:solidFill>
              <a:schemeClr val="dk1"/>
            </a:solidFill>
            <a:prstDash val="solid"/>
            <a:miter/>
            <a:headEnd type="none" w="med" len="med"/>
            <a:tailEnd type="none" w="med" len="med"/>
          </a:ln>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1"/>
        <p:cNvGrpSpPr/>
        <p:nvPr/>
      </p:nvGrpSpPr>
      <p:grpSpPr>
        <a:xfrm>
          <a:off x="0" y="0"/>
          <a:ext cx="0" cy="0"/>
          <a:chOff x="0" y="0"/>
          <a:chExt cx="0" cy="0"/>
        </a:xfrm>
      </p:grpSpPr>
      <p:cxnSp>
        <p:nvCxnSpPr>
          <p:cNvPr id="713" name="Shape 713"/>
          <p:cNvCxnSpPr/>
          <p:nvPr/>
        </p:nvCxnSpPr>
        <p:spPr>
          <a:xfrm>
            <a:off x="609600" y="5821680"/>
            <a:ext cx="5638800" cy="0"/>
          </a:xfrm>
          <a:prstGeom prst="straightConnector1">
            <a:avLst/>
          </a:prstGeom>
          <a:noFill/>
          <a:ln w="12700" cap="rnd" cmpd="sng">
            <a:solidFill>
              <a:schemeClr val="dk1"/>
            </a:solidFill>
            <a:prstDash val="solid"/>
            <a:miter/>
            <a:headEnd type="none" w="med" len="med"/>
            <a:tailEnd type="none" w="med" len="med"/>
          </a:ln>
        </p:spPr>
      </p:cxnSp>
      <p:sp>
        <p:nvSpPr>
          <p:cNvPr id="714" name="Shape 714"/>
          <p:cNvSpPr txBox="1"/>
          <p:nvPr/>
        </p:nvSpPr>
        <p:spPr>
          <a:xfrm>
            <a:off x="0" y="582168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715" name="Shape 715"/>
          <p:cNvSpPr txBox="1">
            <a:spLocks noGrp="1"/>
          </p:cNvSpPr>
          <p:nvPr>
            <p:ph type="title"/>
          </p:nvPr>
        </p:nvSpPr>
        <p:spPr>
          <a:xfrm>
            <a:off x="533400" y="448056"/>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800080"/>
                </a:solidFill>
              </a:rPr>
              <a:t>Mobile Wireless Evolution</a:t>
            </a:r>
          </a:p>
        </p:txBody>
      </p:sp>
      <p:sp>
        <p:nvSpPr>
          <p:cNvPr id="716" name="Shape 716"/>
          <p:cNvSpPr txBox="1"/>
          <p:nvPr/>
        </p:nvSpPr>
        <p:spPr>
          <a:xfrm>
            <a:off x="533401" y="5669281"/>
            <a:ext cx="5943599" cy="1981199"/>
          </a:xfrm>
          <a:prstGeom prst="rect">
            <a:avLst/>
          </a:prstGeom>
          <a:noFill/>
          <a:ln>
            <a:noFill/>
          </a:ln>
        </p:spPr>
        <p:txBody>
          <a:bodyPr lIns="91425" tIns="45700" rIns="91425" bIns="45700" anchor="t" anchorCtr="0">
            <a:noAutofit/>
          </a:bodyPr>
          <a:lstStyle/>
          <a:p>
            <a:endParaRPr sz="1800" dirty="0">
              <a:solidFill>
                <a:schemeClr val="dk1"/>
              </a:solidFill>
              <a:latin typeface="Candara" panose="020E0502030303020204" pitchFamily="34" charset="0"/>
            </a:endParaRPr>
          </a:p>
        </p:txBody>
      </p:sp>
      <p:pic>
        <p:nvPicPr>
          <p:cNvPr id="717" name="Shape 717"/>
          <p:cNvPicPr preferRelativeResize="0"/>
          <p:nvPr/>
        </p:nvPicPr>
        <p:blipFill rotWithShape="1">
          <a:blip r:embed="rId3">
            <a:alphaModFix/>
          </a:blip>
          <a:srcRect/>
          <a:stretch/>
        </p:blipFill>
        <p:spPr>
          <a:xfrm>
            <a:off x="381001" y="1173481"/>
            <a:ext cx="6172199" cy="4557711"/>
          </a:xfrm>
          <a:prstGeom prst="rect">
            <a:avLst/>
          </a:prstGeom>
          <a:noFill/>
          <a:ln>
            <a:noFill/>
          </a:ln>
        </p:spPr>
      </p:pic>
      <p:sp>
        <p:nvSpPr>
          <p:cNvPr id="718" name="Shape 718"/>
          <p:cNvSpPr txBox="1"/>
          <p:nvPr/>
        </p:nvSpPr>
        <p:spPr>
          <a:xfrm>
            <a:off x="533400" y="6202681"/>
            <a:ext cx="5883274" cy="1746503"/>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IS-136/DAMPS</a:t>
            </a:r>
            <a:r>
              <a:rPr lang="en-US" sz="2000" dirty="0">
                <a:solidFill>
                  <a:schemeClr val="dk1"/>
                </a:solidFill>
                <a:latin typeface="Candara" panose="020E0502030303020204" pitchFamily="34" charset="0"/>
              </a:rPr>
              <a:t> TDMA-based</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GSM</a:t>
            </a:r>
            <a:r>
              <a:rPr lang="en-US" sz="2000" dirty="0">
                <a:solidFill>
                  <a:schemeClr val="dk1"/>
                </a:solidFill>
                <a:latin typeface="Candara" panose="020E0502030303020204" pitchFamily="34" charset="0"/>
              </a:rPr>
              <a:t> TDMA-based</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IS-95</a:t>
            </a:r>
            <a:r>
              <a:rPr lang="en-US" sz="2000" dirty="0">
                <a:solidFill>
                  <a:schemeClr val="dk1"/>
                </a:solidFill>
                <a:latin typeface="Candara" panose="020E0502030303020204" pitchFamily="34" charset="0"/>
              </a:rPr>
              <a:t> CDMA based</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FDD</a:t>
            </a:r>
            <a:r>
              <a:rPr lang="en-US" sz="2000" dirty="0">
                <a:solidFill>
                  <a:schemeClr val="dk1"/>
                </a:solidFill>
                <a:latin typeface="Candara" panose="020E0502030303020204" pitchFamily="34" charset="0"/>
              </a:rPr>
              <a:t> (Frequency Division Duplex)</a:t>
            </a:r>
          </a:p>
          <a:p>
            <a:pPr marL="457200" lvl="1">
              <a:buClr>
                <a:schemeClr val="dk1"/>
              </a:buClr>
              <a:buSzPct val="100000"/>
              <a:buFont typeface="Arial"/>
              <a:buChar char="•"/>
            </a:pPr>
            <a:r>
              <a:rPr lang="en-US" sz="2000" dirty="0">
                <a:solidFill>
                  <a:schemeClr val="dk1"/>
                </a:solidFill>
                <a:latin typeface="Candara" panose="020E0502030303020204" pitchFamily="34" charset="0"/>
              </a:rPr>
              <a:t> IS-136, GSM/GPRS, and IS-95</a:t>
            </a:r>
          </a:p>
        </p:txBody>
      </p:sp>
      <p:cxnSp>
        <p:nvCxnSpPr>
          <p:cNvPr id="719" name="Shape 719"/>
          <p:cNvCxnSpPr/>
          <p:nvPr/>
        </p:nvCxnSpPr>
        <p:spPr>
          <a:xfrm>
            <a:off x="533400" y="411480"/>
            <a:ext cx="5638800" cy="0"/>
          </a:xfrm>
          <a:prstGeom prst="straightConnector1">
            <a:avLst/>
          </a:prstGeom>
          <a:noFill/>
          <a:ln w="12700" cap="rnd" cmpd="sng">
            <a:solidFill>
              <a:schemeClr val="dk1"/>
            </a:solidFill>
            <a:prstDash val="solid"/>
            <a:miter/>
            <a:headEnd type="none" w="med" len="med"/>
            <a:tailEnd type="none" w="med" len="med"/>
          </a:ln>
        </p:spPr>
      </p:cxnSp>
      <p:sp>
        <p:nvSpPr>
          <p:cNvPr id="720" name="Shape 720"/>
          <p:cNvSpPr txBox="1"/>
          <p:nvPr/>
        </p:nvSpPr>
        <p:spPr>
          <a:xfrm>
            <a:off x="304801" y="10668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8"/>
        <p:cNvGrpSpPr/>
        <p:nvPr/>
      </p:nvGrpSpPr>
      <p:grpSpPr>
        <a:xfrm>
          <a:off x="0" y="0"/>
          <a:ext cx="0" cy="0"/>
          <a:chOff x="0" y="0"/>
          <a:chExt cx="0" cy="0"/>
        </a:xfrm>
      </p:grpSpPr>
      <p:sp>
        <p:nvSpPr>
          <p:cNvPr id="729" name="Shape 729"/>
          <p:cNvSpPr txBox="1"/>
          <p:nvPr/>
        </p:nvSpPr>
        <p:spPr>
          <a:xfrm>
            <a:off x="283465" y="271272"/>
            <a:ext cx="5829299" cy="762000"/>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730" name="Shape 730"/>
          <p:cNvCxnSpPr/>
          <p:nvPr/>
        </p:nvCxnSpPr>
        <p:spPr>
          <a:xfrm>
            <a:off x="435864" y="5681472"/>
            <a:ext cx="5638800" cy="0"/>
          </a:xfrm>
          <a:prstGeom prst="straightConnector1">
            <a:avLst/>
          </a:prstGeom>
          <a:noFill/>
          <a:ln w="12700" cap="rnd" cmpd="sng">
            <a:solidFill>
              <a:schemeClr val="dk1"/>
            </a:solidFill>
            <a:prstDash val="solid"/>
            <a:miter/>
            <a:headEnd type="none" w="med" len="med"/>
            <a:tailEnd type="none" w="med" len="med"/>
          </a:ln>
        </p:spPr>
      </p:cxnSp>
      <p:sp>
        <p:nvSpPr>
          <p:cNvPr id="731" name="Shape 731"/>
          <p:cNvSpPr txBox="1"/>
          <p:nvPr/>
        </p:nvSpPr>
        <p:spPr>
          <a:xfrm>
            <a:off x="-173736" y="5681472"/>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732" name="Shape 732"/>
          <p:cNvSpPr txBox="1">
            <a:spLocks noGrp="1"/>
          </p:cNvSpPr>
          <p:nvPr>
            <p:ph type="title"/>
          </p:nvPr>
        </p:nvSpPr>
        <p:spPr>
          <a:xfrm>
            <a:off x="359664" y="423672"/>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800080"/>
                </a:solidFill>
              </a:rPr>
              <a:t>Cellular Network</a:t>
            </a:r>
          </a:p>
        </p:txBody>
      </p:sp>
      <p:pic>
        <p:nvPicPr>
          <p:cNvPr id="733" name="Shape 733"/>
          <p:cNvPicPr preferRelativeResize="0"/>
          <p:nvPr/>
        </p:nvPicPr>
        <p:blipFill rotWithShape="1">
          <a:blip r:embed="rId3">
            <a:alphaModFix/>
          </a:blip>
          <a:srcRect/>
          <a:stretch/>
        </p:blipFill>
        <p:spPr>
          <a:xfrm>
            <a:off x="816864" y="957073"/>
            <a:ext cx="5181600" cy="4325937"/>
          </a:xfrm>
          <a:prstGeom prst="rect">
            <a:avLst/>
          </a:prstGeom>
          <a:noFill/>
          <a:ln>
            <a:noFill/>
          </a:ln>
        </p:spPr>
      </p:pic>
      <p:cxnSp>
        <p:nvCxnSpPr>
          <p:cNvPr id="734" name="Shape 734"/>
          <p:cNvCxnSpPr/>
          <p:nvPr/>
        </p:nvCxnSpPr>
        <p:spPr>
          <a:xfrm>
            <a:off x="359664" y="423672"/>
            <a:ext cx="5638800" cy="0"/>
          </a:xfrm>
          <a:prstGeom prst="straightConnector1">
            <a:avLst/>
          </a:prstGeom>
          <a:noFill/>
          <a:ln w="12700" cap="rnd" cmpd="sng">
            <a:solidFill>
              <a:schemeClr val="dk1"/>
            </a:solidFill>
            <a:prstDash val="solid"/>
            <a:miter/>
            <a:headEnd type="none" w="med" len="med"/>
            <a:tailEnd type="none" w="med" len="med"/>
          </a:ln>
        </p:spPr>
      </p:cxnSp>
      <p:sp>
        <p:nvSpPr>
          <p:cNvPr id="735" name="Shape 735"/>
          <p:cNvSpPr txBox="1"/>
          <p:nvPr/>
        </p:nvSpPr>
        <p:spPr>
          <a:xfrm>
            <a:off x="131065" y="118872"/>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739" name="Shape 739"/>
          <p:cNvSpPr txBox="1"/>
          <p:nvPr/>
        </p:nvSpPr>
        <p:spPr>
          <a:xfrm>
            <a:off x="435864" y="5300472"/>
            <a:ext cx="5638800" cy="276224"/>
          </a:xfrm>
          <a:prstGeom prst="rect">
            <a:avLst/>
          </a:prstGeom>
          <a:noFill/>
          <a:ln>
            <a:noFill/>
          </a:ln>
        </p:spPr>
        <p:txBody>
          <a:bodyPr lIns="91425" tIns="45700" rIns="91425" bIns="45700" anchor="t" anchorCtr="0">
            <a:noAutofit/>
          </a:bodyPr>
          <a:lstStyle/>
          <a:p>
            <a:pPr algn="ctr">
              <a:buClr>
                <a:schemeClr val="dk1"/>
              </a:buClr>
              <a:buSzPct val="25000"/>
            </a:pPr>
            <a:r>
              <a:rPr lang="en-US" sz="1200" b="1" dirty="0">
                <a:solidFill>
                  <a:schemeClr val="dk1"/>
                </a:solidFill>
                <a:latin typeface="Candara" panose="020E0502030303020204" pitchFamily="34" charset="0"/>
              </a:rPr>
              <a:t>Table 14.17  Cellular Network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3760" y="277547"/>
            <a:ext cx="11771016" cy="7880335"/>
          </a:xfrm>
        </p:spPr>
        <p:txBody>
          <a:bodyPr/>
          <a:lstStyle/>
          <a:p>
            <a:pPr marL="203200" indent="0">
              <a:buNone/>
            </a:pPr>
            <a:r>
              <a:rPr lang="en-US" sz="2400" b="1" dirty="0">
                <a:solidFill>
                  <a:srgbClr val="0070C0"/>
                </a:solidFill>
              </a:rPr>
              <a:t>broadband wireless access </a:t>
            </a:r>
            <a:r>
              <a:rPr lang="en-US" sz="2400" dirty="0">
                <a:solidFill>
                  <a:srgbClr val="0070C0"/>
                </a:solidFill>
              </a:rPr>
              <a:t>(</a:t>
            </a:r>
            <a:r>
              <a:rPr lang="en-US" sz="2400" b="1" dirty="0">
                <a:solidFill>
                  <a:srgbClr val="0070C0"/>
                </a:solidFill>
              </a:rPr>
              <a:t>BWA</a:t>
            </a:r>
            <a:r>
              <a:rPr lang="en-US" sz="2400" dirty="0" smtClean="0">
                <a:solidFill>
                  <a:srgbClr val="0070C0"/>
                </a:solidFill>
              </a:rPr>
              <a:t>)</a:t>
            </a:r>
          </a:p>
          <a:p>
            <a:pPr marL="203200" indent="0">
              <a:buNone/>
            </a:pPr>
            <a:endParaRPr lang="en-US" sz="2400" dirty="0">
              <a:solidFill>
                <a:srgbClr val="0070C0"/>
              </a:solidFill>
            </a:endParaRPr>
          </a:p>
          <a:p>
            <a:pPr marL="203200" indent="0">
              <a:buNone/>
            </a:pPr>
            <a:r>
              <a:rPr lang="en-US" sz="2000" dirty="0" smtClean="0"/>
              <a:t>We studied basics </a:t>
            </a:r>
            <a:r>
              <a:rPr lang="en-US" sz="2000" dirty="0"/>
              <a:t>of </a:t>
            </a:r>
            <a:r>
              <a:rPr lang="en-US" sz="2000" b="1" dirty="0">
                <a:solidFill>
                  <a:srgbClr val="0070C0"/>
                </a:solidFill>
              </a:rPr>
              <a:t>broadband </a:t>
            </a:r>
            <a:r>
              <a:rPr lang="en-US" sz="2000" b="1" dirty="0" smtClean="0">
                <a:solidFill>
                  <a:srgbClr val="0070C0"/>
                </a:solidFill>
              </a:rPr>
              <a:t>wired </a:t>
            </a:r>
            <a:r>
              <a:rPr lang="en-US" sz="2000" b="1" dirty="0">
                <a:solidFill>
                  <a:srgbClr val="0070C0"/>
                </a:solidFill>
              </a:rPr>
              <a:t>access </a:t>
            </a:r>
            <a:r>
              <a:rPr lang="en-US" sz="2000" b="1" dirty="0"/>
              <a:t>networks</a:t>
            </a:r>
            <a:r>
              <a:rPr lang="en-US" sz="2000" dirty="0"/>
              <a:t> </a:t>
            </a:r>
            <a:r>
              <a:rPr lang="en-US" sz="2000" dirty="0" smtClean="0"/>
              <a:t>and their </a:t>
            </a:r>
            <a:r>
              <a:rPr lang="en-US" sz="2000" dirty="0"/>
              <a:t>management </a:t>
            </a:r>
            <a:r>
              <a:rPr lang="en-US" sz="2000" dirty="0" smtClean="0"/>
              <a:t>in the previous </a:t>
            </a:r>
            <a:r>
              <a:rPr lang="en-US" sz="2000" dirty="0"/>
              <a:t>chapter. </a:t>
            </a:r>
            <a:endParaRPr lang="en-US" sz="2000" dirty="0" smtClean="0"/>
          </a:p>
          <a:p>
            <a:pPr marL="203200" indent="0">
              <a:buNone/>
            </a:pPr>
            <a:r>
              <a:rPr lang="en-US" sz="2000" dirty="0" smtClean="0"/>
              <a:t>We </a:t>
            </a:r>
            <a:r>
              <a:rPr lang="en-US" sz="2000" dirty="0"/>
              <a:t>will now look at the basics of </a:t>
            </a:r>
            <a:r>
              <a:rPr lang="en-US" sz="2000" b="1" dirty="0" smtClean="0">
                <a:solidFill>
                  <a:srgbClr val="0070C0"/>
                </a:solidFill>
              </a:rPr>
              <a:t>broadband wireless </a:t>
            </a:r>
            <a:r>
              <a:rPr lang="en-US" sz="2000" b="1" dirty="0">
                <a:solidFill>
                  <a:srgbClr val="0070C0"/>
                </a:solidFill>
              </a:rPr>
              <a:t>access </a:t>
            </a:r>
            <a:r>
              <a:rPr lang="en-US" sz="2000" dirty="0"/>
              <a:t>(</a:t>
            </a:r>
            <a:r>
              <a:rPr lang="en-US" sz="2000" b="1" dirty="0" smtClean="0">
                <a:solidFill>
                  <a:srgbClr val="0070C0"/>
                </a:solidFill>
              </a:rPr>
              <a:t>BWA</a:t>
            </a:r>
            <a:r>
              <a:rPr lang="en-US" sz="2000" dirty="0" smtClean="0"/>
              <a:t>) </a:t>
            </a:r>
            <a:r>
              <a:rPr lang="en-US" sz="2000" b="1" dirty="0" smtClean="0"/>
              <a:t>networks</a:t>
            </a:r>
            <a:r>
              <a:rPr lang="en-US" sz="2000" dirty="0" smtClean="0"/>
              <a:t> and how they </a:t>
            </a:r>
            <a:r>
              <a:rPr lang="en-US" sz="2000" dirty="0"/>
              <a:t>are </a:t>
            </a:r>
            <a:r>
              <a:rPr lang="en-US" sz="2000" dirty="0" smtClean="0"/>
              <a:t>managed. </a:t>
            </a:r>
          </a:p>
          <a:p>
            <a:pPr marL="203200" indent="0">
              <a:buNone/>
            </a:pPr>
            <a:r>
              <a:rPr lang="en-US" sz="2000" b="1" dirty="0" smtClean="0">
                <a:solidFill>
                  <a:srgbClr val="0070C0"/>
                </a:solidFill>
              </a:rPr>
              <a:t>Wireless </a:t>
            </a:r>
            <a:r>
              <a:rPr lang="en-US" sz="2000" b="1" dirty="0">
                <a:solidFill>
                  <a:srgbClr val="0070C0"/>
                </a:solidFill>
              </a:rPr>
              <a:t>access network </a:t>
            </a:r>
            <a:r>
              <a:rPr lang="en-US" sz="2000" dirty="0"/>
              <a:t>has a lot </a:t>
            </a:r>
            <a:r>
              <a:rPr lang="en-US" sz="2000" dirty="0" smtClean="0"/>
              <a:t>of </a:t>
            </a:r>
            <a:r>
              <a:rPr lang="en-US" sz="2000" b="1" dirty="0" smtClean="0">
                <a:solidFill>
                  <a:srgbClr val="669900"/>
                </a:solidFill>
              </a:rPr>
              <a:t>benefits</a:t>
            </a:r>
            <a:r>
              <a:rPr lang="en-US" sz="2000" dirty="0" smtClean="0"/>
              <a:t> </a:t>
            </a:r>
            <a:r>
              <a:rPr lang="en-US" sz="2000" dirty="0"/>
              <a:t>over </a:t>
            </a:r>
            <a:r>
              <a:rPr lang="en-US" sz="2000" b="1" dirty="0">
                <a:solidFill>
                  <a:srgbClr val="0070C0"/>
                </a:solidFill>
              </a:rPr>
              <a:t>wired access networks</a:t>
            </a:r>
            <a:r>
              <a:rPr lang="en-US" sz="2000" dirty="0"/>
              <a:t>. </a:t>
            </a:r>
            <a:endParaRPr lang="en-US" sz="2000" dirty="0" smtClean="0"/>
          </a:p>
          <a:p>
            <a:r>
              <a:rPr lang="en-US" sz="2000" b="1" dirty="0" smtClean="0">
                <a:solidFill>
                  <a:srgbClr val="669900"/>
                </a:solidFill>
              </a:rPr>
              <a:t>It is </a:t>
            </a:r>
            <a:r>
              <a:rPr lang="en-US" sz="2000" b="1" dirty="0">
                <a:solidFill>
                  <a:srgbClr val="669900"/>
                </a:solidFill>
              </a:rPr>
              <a:t>easier to </a:t>
            </a:r>
            <a:r>
              <a:rPr lang="en-US" sz="2000" b="1" dirty="0" smtClean="0">
                <a:solidFill>
                  <a:srgbClr val="669900"/>
                </a:solidFill>
              </a:rPr>
              <a:t>install </a:t>
            </a:r>
            <a:r>
              <a:rPr lang="en-US" sz="2000" dirty="0" smtClean="0"/>
              <a:t>than </a:t>
            </a:r>
            <a:r>
              <a:rPr lang="en-US" sz="2000" dirty="0"/>
              <a:t>cable, asymmetric </a:t>
            </a:r>
            <a:r>
              <a:rPr lang="en-US" sz="2000" dirty="0" smtClean="0"/>
              <a:t>digital subscriber </a:t>
            </a:r>
            <a:r>
              <a:rPr lang="en-US" sz="2000" dirty="0"/>
              <a:t>line (ADSL), and passive optical network (PON) networks. </a:t>
            </a:r>
            <a:endParaRPr lang="en-US" sz="2000" dirty="0" smtClean="0"/>
          </a:p>
          <a:p>
            <a:r>
              <a:rPr lang="en-US" sz="2000" b="1" dirty="0" smtClean="0">
                <a:solidFill>
                  <a:srgbClr val="669900"/>
                </a:solidFill>
              </a:rPr>
              <a:t>It is </a:t>
            </a:r>
            <a:r>
              <a:rPr lang="en-US" sz="2000" b="1" dirty="0">
                <a:solidFill>
                  <a:srgbClr val="669900"/>
                </a:solidFill>
              </a:rPr>
              <a:t>more </a:t>
            </a:r>
            <a:r>
              <a:rPr lang="en-US" sz="2000" b="1" dirty="0" smtClean="0">
                <a:solidFill>
                  <a:srgbClr val="669900"/>
                </a:solidFill>
              </a:rPr>
              <a:t>economical </a:t>
            </a:r>
            <a:r>
              <a:rPr lang="en-US" sz="2000" dirty="0" smtClean="0"/>
              <a:t>as </a:t>
            </a:r>
            <a:r>
              <a:rPr lang="en-US" sz="2000" dirty="0"/>
              <a:t>it requires only the installation of a </a:t>
            </a:r>
            <a:r>
              <a:rPr lang="en-US" sz="2000" b="1" dirty="0">
                <a:solidFill>
                  <a:srgbClr val="0070C0"/>
                </a:solidFill>
              </a:rPr>
              <a:t>base station</a:t>
            </a:r>
            <a:r>
              <a:rPr lang="en-US" sz="2000" dirty="0"/>
              <a:t> (</a:t>
            </a:r>
            <a:r>
              <a:rPr lang="en-US" sz="2000" b="1" dirty="0">
                <a:solidFill>
                  <a:srgbClr val="0070C0"/>
                </a:solidFill>
              </a:rPr>
              <a:t>BS</a:t>
            </a:r>
            <a:r>
              <a:rPr lang="en-US" sz="2000" dirty="0"/>
              <a:t>). </a:t>
            </a:r>
            <a:endParaRPr lang="en-US" sz="2000" dirty="0" smtClean="0"/>
          </a:p>
          <a:p>
            <a:r>
              <a:rPr lang="en-US" sz="2000" b="1" dirty="0" smtClean="0">
                <a:solidFill>
                  <a:srgbClr val="669900"/>
                </a:solidFill>
              </a:rPr>
              <a:t>It is </a:t>
            </a:r>
            <a:r>
              <a:rPr lang="en-US" sz="2000" b="1" dirty="0">
                <a:solidFill>
                  <a:srgbClr val="669900"/>
                </a:solidFill>
              </a:rPr>
              <a:t>easily scalable </a:t>
            </a:r>
            <a:r>
              <a:rPr lang="en-US" sz="2000" dirty="0" smtClean="0"/>
              <a:t>in that more subscribers </a:t>
            </a:r>
            <a:r>
              <a:rPr lang="en-US" sz="2000" dirty="0"/>
              <a:t>can be added by installing more </a:t>
            </a:r>
            <a:r>
              <a:rPr lang="en-US" sz="2000" b="1" dirty="0"/>
              <a:t>BSs</a:t>
            </a:r>
            <a:r>
              <a:rPr lang="en-US" sz="2000" dirty="0"/>
              <a:t> or more </a:t>
            </a:r>
            <a:r>
              <a:rPr lang="en-US" sz="2000" b="1" dirty="0"/>
              <a:t>sectors</a:t>
            </a:r>
            <a:r>
              <a:rPr lang="en-US" sz="2000" dirty="0"/>
              <a:t> </a:t>
            </a:r>
            <a:r>
              <a:rPr lang="en-US" sz="2000" dirty="0" smtClean="0"/>
              <a:t>in a </a:t>
            </a:r>
            <a:r>
              <a:rPr lang="en-US" sz="2000" b="1" dirty="0"/>
              <a:t>BS</a:t>
            </a:r>
            <a:r>
              <a:rPr lang="en-US" sz="2000" dirty="0"/>
              <a:t>. </a:t>
            </a:r>
            <a:endParaRPr lang="en-US" sz="2000" dirty="0" smtClean="0"/>
          </a:p>
          <a:p>
            <a:r>
              <a:rPr lang="en-US" sz="2000" b="1" dirty="0" smtClean="0">
                <a:solidFill>
                  <a:srgbClr val="669900"/>
                </a:solidFill>
              </a:rPr>
              <a:t>It is demographically </a:t>
            </a:r>
            <a:r>
              <a:rPr lang="en-US" sz="2000" b="1" dirty="0">
                <a:solidFill>
                  <a:srgbClr val="669900"/>
                </a:solidFill>
              </a:rPr>
              <a:t>adaptable </a:t>
            </a:r>
            <a:r>
              <a:rPr lang="en-US" sz="2000" dirty="0"/>
              <a:t>for </a:t>
            </a:r>
            <a:r>
              <a:rPr lang="en-US" sz="2000" dirty="0" smtClean="0"/>
              <a:t>both </a:t>
            </a:r>
            <a:r>
              <a:rPr lang="en-US" sz="2000" b="1" dirty="0" smtClean="0">
                <a:solidFill>
                  <a:schemeClr val="tx1"/>
                </a:solidFill>
              </a:rPr>
              <a:t>rural</a:t>
            </a:r>
            <a:r>
              <a:rPr lang="en-US" sz="2000" dirty="0" smtClean="0">
                <a:solidFill>
                  <a:schemeClr val="tx1"/>
                </a:solidFill>
              </a:rPr>
              <a:t> </a:t>
            </a:r>
            <a:r>
              <a:rPr lang="en-US" sz="2000" dirty="0" smtClean="0"/>
              <a:t>and </a:t>
            </a:r>
            <a:r>
              <a:rPr lang="en-US" sz="2000" b="1" dirty="0">
                <a:solidFill>
                  <a:schemeClr val="tx1"/>
                </a:solidFill>
              </a:rPr>
              <a:t>urban</a:t>
            </a:r>
            <a:r>
              <a:rPr lang="en-US" sz="2000" dirty="0">
                <a:solidFill>
                  <a:schemeClr val="tx1"/>
                </a:solidFill>
              </a:rPr>
              <a:t> </a:t>
            </a:r>
            <a:r>
              <a:rPr lang="en-US" sz="2000" dirty="0" smtClean="0"/>
              <a:t>communities. </a:t>
            </a:r>
          </a:p>
          <a:p>
            <a:pPr marL="203200" indent="0">
              <a:buNone/>
            </a:pPr>
            <a:endParaRPr lang="en-US" sz="2000" dirty="0" smtClean="0"/>
          </a:p>
          <a:p>
            <a:pPr marL="203200" indent="0">
              <a:buNone/>
            </a:pPr>
            <a:r>
              <a:rPr lang="en-US" sz="2000" dirty="0" smtClean="0"/>
              <a:t>However</a:t>
            </a:r>
            <a:r>
              <a:rPr lang="en-US" sz="2000" dirty="0"/>
              <a:t>, the </a:t>
            </a:r>
            <a:r>
              <a:rPr lang="en-US" sz="2000" b="1" dirty="0">
                <a:solidFill>
                  <a:srgbClr val="0070C0"/>
                </a:solidFill>
              </a:rPr>
              <a:t>BWA network</a:t>
            </a:r>
            <a:r>
              <a:rPr lang="en-US" sz="2000" dirty="0"/>
              <a:t> suffers from some major </a:t>
            </a:r>
            <a:r>
              <a:rPr lang="en-US" sz="2000" b="1" dirty="0">
                <a:solidFill>
                  <a:srgbClr val="C00000"/>
                </a:solidFill>
              </a:rPr>
              <a:t>disadvantages</a:t>
            </a:r>
            <a:r>
              <a:rPr lang="en-US" sz="2000" dirty="0"/>
              <a:t> of </a:t>
            </a:r>
            <a:r>
              <a:rPr lang="en-US" sz="2000" b="1" dirty="0">
                <a:solidFill>
                  <a:srgbClr val="800000"/>
                </a:solidFill>
              </a:rPr>
              <a:t>inadequate </a:t>
            </a:r>
            <a:r>
              <a:rPr lang="en-US" sz="2000" b="1" dirty="0" smtClean="0">
                <a:solidFill>
                  <a:srgbClr val="800000"/>
                </a:solidFill>
              </a:rPr>
              <a:t>bandwidth </a:t>
            </a:r>
            <a:r>
              <a:rPr lang="en-US" sz="2000" dirty="0" smtClean="0"/>
              <a:t>for </a:t>
            </a:r>
            <a:r>
              <a:rPr lang="en-US" sz="2000" dirty="0"/>
              <a:t>broadband, </a:t>
            </a:r>
            <a:r>
              <a:rPr lang="en-US" sz="2000" b="1" dirty="0">
                <a:solidFill>
                  <a:srgbClr val="800000"/>
                </a:solidFill>
              </a:rPr>
              <a:t>data loss</a:t>
            </a:r>
            <a:r>
              <a:rPr lang="en-US" sz="2000" dirty="0"/>
              <a:t>, </a:t>
            </a:r>
            <a:r>
              <a:rPr lang="en-US" sz="2000" b="1" dirty="0">
                <a:solidFill>
                  <a:srgbClr val="800000"/>
                </a:solidFill>
              </a:rPr>
              <a:t>short and shallow fading</a:t>
            </a:r>
            <a:r>
              <a:rPr lang="en-US" sz="2000" dirty="0"/>
              <a:t>, and </a:t>
            </a:r>
            <a:r>
              <a:rPr lang="en-US" sz="2000" b="1" dirty="0">
                <a:solidFill>
                  <a:srgbClr val="800000"/>
                </a:solidFill>
              </a:rPr>
              <a:t>security threat considerations</a:t>
            </a:r>
            <a:r>
              <a:rPr lang="en-US" sz="2000" dirty="0"/>
              <a:t>.</a:t>
            </a:r>
          </a:p>
          <a:p>
            <a:pPr marL="203200" indent="0">
              <a:buNone/>
            </a:pPr>
            <a:endParaRPr lang="en-US" sz="2000" dirty="0" smtClean="0"/>
          </a:p>
          <a:p>
            <a:pPr marL="203200" indent="0">
              <a:buNone/>
            </a:pPr>
            <a:r>
              <a:rPr lang="en-US" sz="2000" dirty="0" smtClean="0"/>
              <a:t>All these </a:t>
            </a:r>
            <a:r>
              <a:rPr lang="en-US" sz="2000" dirty="0" smtClean="0">
                <a:solidFill>
                  <a:srgbClr val="800000"/>
                </a:solidFill>
              </a:rPr>
              <a:t>drawbacks</a:t>
            </a:r>
            <a:r>
              <a:rPr lang="en-US" sz="2000" dirty="0" smtClean="0"/>
              <a:t> </a:t>
            </a:r>
            <a:r>
              <a:rPr lang="en-US" sz="2000" dirty="0"/>
              <a:t>are further </a:t>
            </a:r>
            <a:r>
              <a:rPr lang="en-US" sz="2000" b="1" dirty="0"/>
              <a:t>complicated</a:t>
            </a:r>
            <a:r>
              <a:rPr lang="en-US" sz="2000" dirty="0"/>
              <a:t> by the </a:t>
            </a:r>
            <a:r>
              <a:rPr lang="en-US" sz="2000" b="1" dirty="0">
                <a:solidFill>
                  <a:srgbClr val="800000"/>
                </a:solidFill>
              </a:rPr>
              <a:t>lack of a common management system </a:t>
            </a:r>
            <a:r>
              <a:rPr lang="en-US" sz="2000" dirty="0"/>
              <a:t>that </a:t>
            </a:r>
            <a:r>
              <a:rPr lang="en-US" sz="2000" dirty="0" smtClean="0"/>
              <a:t>can </a:t>
            </a:r>
            <a:r>
              <a:rPr lang="en-US" sz="2000" b="1" dirty="0" smtClean="0"/>
              <a:t>remotely</a:t>
            </a:r>
            <a:r>
              <a:rPr lang="en-US" sz="2000" dirty="0" smtClean="0"/>
              <a:t> </a:t>
            </a:r>
            <a:r>
              <a:rPr lang="en-US" sz="2000" dirty="0"/>
              <a:t>and </a:t>
            </a:r>
            <a:r>
              <a:rPr lang="en-US" sz="2000" b="1" dirty="0"/>
              <a:t>centrally</a:t>
            </a:r>
            <a:r>
              <a:rPr lang="en-US" sz="2000" dirty="0"/>
              <a:t> </a:t>
            </a:r>
            <a:r>
              <a:rPr lang="en-US" sz="2000" b="1" dirty="0"/>
              <a:t>manage </a:t>
            </a:r>
            <a:r>
              <a:rPr lang="en-US" sz="2000" b="1" dirty="0" smtClean="0"/>
              <a:t>multi wireless </a:t>
            </a:r>
            <a:r>
              <a:rPr lang="en-US" sz="2000" b="1" dirty="0"/>
              <a:t>technologies </a:t>
            </a:r>
            <a:r>
              <a:rPr lang="en-US" sz="2000" dirty="0"/>
              <a:t>and </a:t>
            </a:r>
            <a:r>
              <a:rPr lang="en-US" sz="2000" b="1" dirty="0"/>
              <a:t>multivendor products</a:t>
            </a:r>
            <a:r>
              <a:rPr lang="en-US" sz="2000" dirty="0" smtClean="0"/>
              <a:t>.</a:t>
            </a:r>
            <a:endParaRPr lang="en-US" sz="2000" dirty="0"/>
          </a:p>
        </p:txBody>
      </p:sp>
    </p:spTree>
    <p:extLst>
      <p:ext uri="{BB962C8B-B14F-4D97-AF65-F5344CB8AC3E}">
        <p14:creationId xmlns:p14="http://schemas.microsoft.com/office/powerpoint/2010/main" val="3493903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4"/>
        <p:cNvGrpSpPr/>
        <p:nvPr/>
      </p:nvGrpSpPr>
      <p:grpSpPr>
        <a:xfrm>
          <a:off x="0" y="0"/>
          <a:ext cx="0" cy="0"/>
          <a:chOff x="0" y="0"/>
          <a:chExt cx="0" cy="0"/>
        </a:xfrm>
      </p:grpSpPr>
      <p:cxnSp>
        <p:nvCxnSpPr>
          <p:cNvPr id="746" name="Shape 746"/>
          <p:cNvCxnSpPr/>
          <p:nvPr/>
        </p:nvCxnSpPr>
        <p:spPr>
          <a:xfrm>
            <a:off x="609600" y="6318504"/>
            <a:ext cx="5638800" cy="0"/>
          </a:xfrm>
          <a:prstGeom prst="straightConnector1">
            <a:avLst/>
          </a:prstGeom>
          <a:noFill/>
          <a:ln w="12700" cap="rnd" cmpd="sng">
            <a:solidFill>
              <a:schemeClr val="dk1"/>
            </a:solidFill>
            <a:prstDash val="solid"/>
            <a:miter/>
            <a:headEnd type="none" w="med" len="med"/>
            <a:tailEnd type="none" w="med" len="med"/>
          </a:ln>
        </p:spPr>
      </p:cxnSp>
      <p:sp>
        <p:nvSpPr>
          <p:cNvPr id="747" name="Shape 747"/>
          <p:cNvSpPr txBox="1"/>
          <p:nvPr/>
        </p:nvSpPr>
        <p:spPr>
          <a:xfrm>
            <a:off x="0" y="6318504"/>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748" name="Shape 748"/>
          <p:cNvSpPr txBox="1">
            <a:spLocks noGrp="1"/>
          </p:cNvSpPr>
          <p:nvPr>
            <p:ph type="title"/>
          </p:nvPr>
        </p:nvSpPr>
        <p:spPr>
          <a:xfrm>
            <a:off x="249936" y="426720"/>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3G Management Issues</a:t>
            </a:r>
          </a:p>
        </p:txBody>
      </p:sp>
      <p:sp>
        <p:nvSpPr>
          <p:cNvPr id="749" name="Shape 749"/>
          <p:cNvSpPr txBox="1"/>
          <p:nvPr/>
        </p:nvSpPr>
        <p:spPr>
          <a:xfrm>
            <a:off x="423672" y="990601"/>
            <a:ext cx="6013704" cy="3444875"/>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Hierarchical LAN</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Joint </a:t>
            </a:r>
            <a:r>
              <a:rPr lang="en-US" sz="2000" b="1" dirty="0">
                <a:solidFill>
                  <a:schemeClr val="dk1"/>
                </a:solidFill>
                <a:latin typeface="Candara" panose="020E0502030303020204" pitchFamily="34" charset="0"/>
              </a:rPr>
              <a:t>management </a:t>
            </a:r>
            <a:r>
              <a:rPr lang="en-US" sz="2000" dirty="0">
                <a:solidFill>
                  <a:schemeClr val="dk1"/>
                </a:solidFill>
                <a:latin typeface="Candara" panose="020E0502030303020204" pitchFamily="34" charset="0"/>
              </a:rPr>
              <a:t>with </a:t>
            </a:r>
            <a:r>
              <a:rPr lang="en-US" sz="2000" b="1" dirty="0">
                <a:solidFill>
                  <a:schemeClr val="dk1"/>
                </a:solidFill>
                <a:latin typeface="Candara" panose="020E0502030303020204" pitchFamily="34" charset="0"/>
              </a:rPr>
              <a:t>wired network</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Mobile computing unit</a:t>
            </a:r>
          </a:p>
          <a:p>
            <a:pPr marL="457200" lvl="1">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Hardware</a:t>
            </a:r>
            <a:r>
              <a:rPr lang="en-US" sz="2000" dirty="0">
                <a:solidFill>
                  <a:schemeClr val="dk1"/>
                </a:solidFill>
                <a:latin typeface="Candara" panose="020E0502030303020204" pitchFamily="34" charset="0"/>
              </a:rPr>
              <a:t> limitations</a:t>
            </a:r>
          </a:p>
          <a:p>
            <a:pPr marL="457200" lvl="1">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Software</a:t>
            </a:r>
            <a:r>
              <a:rPr lang="en-US" sz="2000" dirty="0">
                <a:solidFill>
                  <a:schemeClr val="dk1"/>
                </a:solidFill>
                <a:latin typeface="Candara" panose="020E0502030303020204" pitchFamily="34" charset="0"/>
              </a:rPr>
              <a:t> limitations  </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Mobility management</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Location tracking</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Resource management </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Wireless QoS management</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800000"/>
                </a:solidFill>
                <a:latin typeface="Candara" panose="020E0502030303020204" pitchFamily="34" charset="0"/>
              </a:rPr>
              <a:t>Power management</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2060"/>
                </a:solidFill>
                <a:latin typeface="Candara" panose="020E0502030303020204" pitchFamily="34" charset="0"/>
              </a:rPr>
              <a:t>Security management</a:t>
            </a:r>
          </a:p>
        </p:txBody>
      </p:sp>
      <p:cxnSp>
        <p:nvCxnSpPr>
          <p:cNvPr id="750" name="Shape 750"/>
          <p:cNvCxnSpPr/>
          <p:nvPr/>
        </p:nvCxnSpPr>
        <p:spPr>
          <a:xfrm>
            <a:off x="347472"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751" name="Shape 751"/>
          <p:cNvSpPr txBox="1"/>
          <p:nvPr/>
        </p:nvSpPr>
        <p:spPr>
          <a:xfrm>
            <a:off x="118873"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9"/>
        <p:cNvGrpSpPr/>
        <p:nvPr/>
      </p:nvGrpSpPr>
      <p:grpSpPr>
        <a:xfrm>
          <a:off x="0" y="0"/>
          <a:ext cx="0" cy="0"/>
          <a:chOff x="0" y="0"/>
          <a:chExt cx="0" cy="0"/>
        </a:xfrm>
      </p:grpSpPr>
      <p:sp>
        <p:nvSpPr>
          <p:cNvPr id="760" name="Shape 760"/>
          <p:cNvSpPr txBox="1"/>
          <p:nvPr/>
        </p:nvSpPr>
        <p:spPr>
          <a:xfrm>
            <a:off x="152400" y="271272"/>
            <a:ext cx="5829299" cy="762000"/>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761" name="Shape 761"/>
          <p:cNvCxnSpPr/>
          <p:nvPr/>
        </p:nvCxnSpPr>
        <p:spPr>
          <a:xfrm>
            <a:off x="426719" y="5337048"/>
            <a:ext cx="5638800" cy="0"/>
          </a:xfrm>
          <a:prstGeom prst="straightConnector1">
            <a:avLst/>
          </a:prstGeom>
          <a:noFill/>
          <a:ln w="12700" cap="rnd" cmpd="sng">
            <a:solidFill>
              <a:schemeClr val="dk1"/>
            </a:solidFill>
            <a:prstDash val="solid"/>
            <a:miter/>
            <a:headEnd type="none" w="med" len="med"/>
            <a:tailEnd type="none" w="med" len="med"/>
          </a:ln>
        </p:spPr>
      </p:cxnSp>
      <p:sp>
        <p:nvSpPr>
          <p:cNvPr id="762" name="Shape 762"/>
          <p:cNvSpPr txBox="1"/>
          <p:nvPr/>
        </p:nvSpPr>
        <p:spPr>
          <a:xfrm>
            <a:off x="-182881" y="5337048"/>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763" name="Shape 763"/>
          <p:cNvSpPr txBox="1">
            <a:spLocks noGrp="1"/>
          </p:cNvSpPr>
          <p:nvPr>
            <p:ph type="title"/>
          </p:nvPr>
        </p:nvSpPr>
        <p:spPr>
          <a:xfrm>
            <a:off x="252983" y="545592"/>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Mobility Management</a:t>
            </a:r>
          </a:p>
        </p:txBody>
      </p:sp>
      <p:sp>
        <p:nvSpPr>
          <p:cNvPr id="764" name="Shape 764"/>
          <p:cNvSpPr txBox="1"/>
          <p:nvPr/>
        </p:nvSpPr>
        <p:spPr>
          <a:xfrm>
            <a:off x="304800" y="1109473"/>
            <a:ext cx="6019799" cy="2862261"/>
          </a:xfrm>
          <a:prstGeom prst="rect">
            <a:avLst/>
          </a:prstGeom>
          <a:noFill/>
          <a:ln>
            <a:noFill/>
          </a:ln>
        </p:spPr>
        <p:txBody>
          <a:bodyPr lIns="91425" tIns="45700" rIns="91425" bIns="45700" anchor="t" anchorCtr="0">
            <a:noAutofit/>
          </a:bodyPr>
          <a:lstStyle/>
          <a:p>
            <a:pPr>
              <a:lnSpc>
                <a:spcPct val="150000"/>
              </a:lnSpc>
              <a:buClr>
                <a:schemeClr val="dk1"/>
              </a:buClr>
              <a:buSzPct val="111111"/>
              <a:buFont typeface="Arial"/>
              <a:buChar char="•"/>
            </a:pPr>
            <a:r>
              <a:rPr lang="en-US" sz="18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Mobile</a:t>
            </a: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IP</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Location tracking</a:t>
            </a:r>
          </a:p>
          <a:p>
            <a:pPr marL="457200" lvl="1">
              <a:lnSpc>
                <a:spcPct val="150000"/>
              </a:lnSpc>
              <a:buClr>
                <a:schemeClr val="dk1"/>
              </a:buClr>
              <a:buSzPct val="100000"/>
              <a:buFont typeface="Arial"/>
              <a:buChar char="•"/>
            </a:pPr>
            <a:r>
              <a:rPr lang="en-US" sz="2000" dirty="0">
                <a:solidFill>
                  <a:schemeClr val="dk1"/>
                </a:solidFill>
                <a:latin typeface="Candara" panose="020E0502030303020204" pitchFamily="34" charset="0"/>
              </a:rPr>
              <a:t> Discovery of </a:t>
            </a:r>
            <a:r>
              <a:rPr lang="en-US" sz="2000" b="1" dirty="0">
                <a:solidFill>
                  <a:schemeClr val="dk1"/>
                </a:solidFill>
                <a:latin typeface="Candara" panose="020E0502030303020204" pitchFamily="34" charset="0"/>
              </a:rPr>
              <a:t>Foreign Agents </a:t>
            </a:r>
            <a:r>
              <a:rPr lang="en-US" sz="2000" dirty="0">
                <a:solidFill>
                  <a:schemeClr val="dk1"/>
                </a:solidFill>
                <a:latin typeface="Candara" panose="020E0502030303020204" pitchFamily="34" charset="0"/>
              </a:rPr>
              <a:t>by</a:t>
            </a:r>
            <a:r>
              <a:rPr lang="en-US" sz="2000" dirty="0">
                <a:solidFill>
                  <a:schemeClr val="accent2"/>
                </a:solidFill>
                <a:latin typeface="Candara" panose="020E0502030303020204" pitchFamily="34" charset="0"/>
              </a:rPr>
              <a:t> </a:t>
            </a:r>
            <a:r>
              <a:rPr lang="en-US" sz="2000" b="1" dirty="0">
                <a:solidFill>
                  <a:schemeClr val="dk1"/>
                </a:solidFill>
                <a:latin typeface="Candara" panose="020E0502030303020204" pitchFamily="34" charset="0"/>
              </a:rPr>
              <a:t>Mobile Units</a:t>
            </a:r>
          </a:p>
          <a:p>
            <a:pPr marL="457200" lvl="1">
              <a:lnSpc>
                <a:spcPct val="150000"/>
              </a:lnSpc>
              <a:buClr>
                <a:schemeClr val="dk1"/>
              </a:buClr>
              <a:buSzPct val="100000"/>
              <a:buFont typeface="Arial"/>
              <a:buChar char="•"/>
            </a:pPr>
            <a:r>
              <a:rPr lang="en-US" sz="2000" dirty="0">
                <a:solidFill>
                  <a:schemeClr val="dk1"/>
                </a:solidFill>
                <a:latin typeface="Candara" panose="020E0502030303020204" pitchFamily="34" charset="0"/>
              </a:rPr>
              <a:t> Broadcasting</a:t>
            </a:r>
            <a:r>
              <a:rPr lang="en-US" sz="2000" dirty="0">
                <a:solidFill>
                  <a:schemeClr val="accent2"/>
                </a:solidFill>
                <a:latin typeface="Candara" panose="020E0502030303020204" pitchFamily="34" charset="0"/>
              </a:rPr>
              <a:t>/</a:t>
            </a:r>
            <a:r>
              <a:rPr lang="en-US" sz="2000" dirty="0">
                <a:solidFill>
                  <a:schemeClr val="dk1"/>
                </a:solidFill>
                <a:latin typeface="Candara" panose="020E0502030303020204" pitchFamily="34" charset="0"/>
              </a:rPr>
              <a:t>advertising to locate an </a:t>
            </a:r>
            <a:r>
              <a:rPr lang="en-US" sz="2000" b="1" dirty="0">
                <a:solidFill>
                  <a:schemeClr val="dk1"/>
                </a:solidFill>
                <a:latin typeface="Candara" panose="020E0502030303020204" pitchFamily="34" charset="0"/>
              </a:rPr>
              <a:t>MU</a:t>
            </a:r>
          </a:p>
          <a:p>
            <a:pPr marL="457200" lvl="1">
              <a:lnSpc>
                <a:spcPct val="150000"/>
              </a:lnSpc>
              <a:buClr>
                <a:schemeClr val="accent2"/>
              </a:buClr>
              <a:buSzPct val="100000"/>
              <a:buFont typeface="Arial"/>
              <a:buChar char="•"/>
            </a:pPr>
            <a:r>
              <a:rPr lang="en-US" sz="2000" dirty="0">
                <a:solidFill>
                  <a:schemeClr val="accent2"/>
                </a:solidFill>
                <a:latin typeface="Candara" panose="020E0502030303020204" pitchFamily="34" charset="0"/>
              </a:rPr>
              <a:t> </a:t>
            </a:r>
            <a:r>
              <a:rPr lang="en-US" sz="2000" b="1" dirty="0">
                <a:solidFill>
                  <a:srgbClr val="0070C0"/>
                </a:solidFill>
                <a:latin typeface="Candara" panose="020E0502030303020204" pitchFamily="34" charset="0"/>
              </a:rPr>
              <a:t>Solicitation</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by MU </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dirty="0">
                <a:solidFill>
                  <a:srgbClr val="0070C0"/>
                </a:solidFill>
                <a:latin typeface="Candara" panose="020E0502030303020204" pitchFamily="34" charset="0"/>
              </a:rPr>
              <a:t>Handoff management</a:t>
            </a:r>
          </a:p>
          <a:p>
            <a:pPr marL="457200" lvl="1">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Packet control</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function</a:t>
            </a:r>
            <a:r>
              <a:rPr lang="en-US" sz="2000" dirty="0">
                <a:solidFill>
                  <a:schemeClr val="dk1"/>
                </a:solidFill>
                <a:latin typeface="Candara" panose="020E0502030303020204" pitchFamily="34" charset="0"/>
              </a:rPr>
              <a:t> (PCF) / Radio Network</a:t>
            </a:r>
          </a:p>
          <a:p>
            <a:pPr marL="457200" lvl="1">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Handoff of PCF to PCF </a:t>
            </a:r>
            <a:r>
              <a:rPr lang="en-US" sz="2000" dirty="0">
                <a:solidFill>
                  <a:schemeClr val="dk1"/>
                </a:solidFill>
                <a:latin typeface="Candara" panose="020E0502030303020204" pitchFamily="34" charset="0"/>
              </a:rPr>
              <a:t>within </a:t>
            </a:r>
            <a:r>
              <a:rPr lang="en-US" sz="2000" b="1" dirty="0">
                <a:solidFill>
                  <a:schemeClr val="dk1"/>
                </a:solidFill>
                <a:latin typeface="Candara" panose="020E0502030303020204" pitchFamily="34" charset="0"/>
              </a:rPr>
              <a:t>PDSN</a:t>
            </a:r>
          </a:p>
          <a:p>
            <a:pPr marL="457200" lvl="1">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Handoff of PCF between PDSNs</a:t>
            </a:r>
          </a:p>
        </p:txBody>
      </p:sp>
      <p:cxnSp>
        <p:nvCxnSpPr>
          <p:cNvPr id="765" name="Shape 765"/>
          <p:cNvCxnSpPr/>
          <p:nvPr/>
        </p:nvCxnSpPr>
        <p:spPr>
          <a:xfrm>
            <a:off x="228599" y="423672"/>
            <a:ext cx="5638800" cy="0"/>
          </a:xfrm>
          <a:prstGeom prst="straightConnector1">
            <a:avLst/>
          </a:prstGeom>
          <a:noFill/>
          <a:ln w="12700" cap="rnd" cmpd="sng">
            <a:solidFill>
              <a:schemeClr val="dk1"/>
            </a:solidFill>
            <a:prstDash val="solid"/>
            <a:miter/>
            <a:headEnd type="none" w="med" len="med"/>
            <a:tailEnd type="none" w="med" len="med"/>
          </a:ln>
        </p:spPr>
      </p:cxnSp>
      <p:sp>
        <p:nvSpPr>
          <p:cNvPr id="766" name="Shape 766"/>
          <p:cNvSpPr txBox="1"/>
          <p:nvPr/>
        </p:nvSpPr>
        <p:spPr>
          <a:xfrm>
            <a:off x="0" y="118872"/>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4"/>
        <p:cNvGrpSpPr/>
        <p:nvPr/>
      </p:nvGrpSpPr>
      <p:grpSpPr>
        <a:xfrm>
          <a:off x="0" y="0"/>
          <a:ext cx="0" cy="0"/>
          <a:chOff x="0" y="0"/>
          <a:chExt cx="0" cy="0"/>
        </a:xfrm>
      </p:grpSpPr>
      <p:sp>
        <p:nvSpPr>
          <p:cNvPr id="775" name="Shape 775"/>
          <p:cNvSpPr txBox="1"/>
          <p:nvPr/>
        </p:nvSpPr>
        <p:spPr>
          <a:xfrm>
            <a:off x="332233" y="259080"/>
            <a:ext cx="5829299" cy="762000"/>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776" name="Shape 776"/>
          <p:cNvCxnSpPr/>
          <p:nvPr/>
        </p:nvCxnSpPr>
        <p:spPr>
          <a:xfrm>
            <a:off x="484632" y="4602480"/>
            <a:ext cx="5638800" cy="0"/>
          </a:xfrm>
          <a:prstGeom prst="straightConnector1">
            <a:avLst/>
          </a:prstGeom>
          <a:noFill/>
          <a:ln w="12700" cap="rnd" cmpd="sng">
            <a:solidFill>
              <a:schemeClr val="dk1"/>
            </a:solidFill>
            <a:prstDash val="solid"/>
            <a:miter/>
            <a:headEnd type="none" w="med" len="med"/>
            <a:tailEnd type="none" w="med" len="med"/>
          </a:ln>
        </p:spPr>
      </p:cxnSp>
      <p:sp>
        <p:nvSpPr>
          <p:cNvPr id="777" name="Shape 777"/>
          <p:cNvSpPr txBox="1"/>
          <p:nvPr/>
        </p:nvSpPr>
        <p:spPr>
          <a:xfrm>
            <a:off x="-124968" y="460248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778" name="Shape 778"/>
          <p:cNvSpPr txBox="1">
            <a:spLocks noGrp="1"/>
          </p:cNvSpPr>
          <p:nvPr>
            <p:ph type="title"/>
          </p:nvPr>
        </p:nvSpPr>
        <p:spPr>
          <a:xfrm>
            <a:off x="408432" y="545592"/>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Mobile IP</a:t>
            </a:r>
          </a:p>
        </p:txBody>
      </p:sp>
      <p:sp>
        <p:nvSpPr>
          <p:cNvPr id="779" name="Shape 779"/>
          <p:cNvSpPr txBox="1"/>
          <p:nvPr/>
        </p:nvSpPr>
        <p:spPr>
          <a:xfrm>
            <a:off x="246889" y="960120"/>
            <a:ext cx="11554967" cy="2835274"/>
          </a:xfrm>
          <a:prstGeom prst="rect">
            <a:avLst/>
          </a:prstGeom>
          <a:noFill/>
          <a:ln>
            <a:noFill/>
          </a:ln>
        </p:spPr>
        <p:txBody>
          <a:bodyPr lIns="91425" tIns="45700" rIns="91425" bIns="45700" anchor="t" anchorCtr="0">
            <a:noAutofit/>
          </a:bodyPr>
          <a:lstStyle/>
          <a:p>
            <a:pPr>
              <a:lnSpc>
                <a:spcPct val="150000"/>
              </a:lnSpc>
              <a:spcAft>
                <a:spcPts val="600"/>
              </a:spcAft>
              <a:buClr>
                <a:schemeClr val="dk1"/>
              </a:buClr>
              <a:buSzPct val="111111"/>
              <a:buFont typeface="Arial"/>
              <a:buChar char="•"/>
            </a:pPr>
            <a:r>
              <a:rPr lang="en-US" sz="18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Mobile</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vs. </a:t>
            </a:r>
            <a:r>
              <a:rPr lang="en-US" sz="2000" b="1" dirty="0">
                <a:solidFill>
                  <a:srgbClr val="0070C0"/>
                </a:solidFill>
                <a:latin typeface="Candara" panose="020E0502030303020204" pitchFamily="34" charset="0"/>
              </a:rPr>
              <a:t>nomadic</a:t>
            </a:r>
          </a:p>
          <a:p>
            <a:pPr marL="457200" lvl="1">
              <a:lnSpc>
                <a:spcPct val="150000"/>
              </a:lnSpc>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Mobile</a:t>
            </a:r>
            <a:r>
              <a:rPr lang="en-US" sz="2000" dirty="0">
                <a:solidFill>
                  <a:schemeClr val="dk1"/>
                </a:solidFill>
                <a:latin typeface="Candara" panose="020E0502030303020204" pitchFamily="34" charset="0"/>
              </a:rPr>
              <a:t>: activities not disrupted when </a:t>
            </a:r>
            <a:r>
              <a:rPr lang="en-US" sz="2000" dirty="0" smtClean="0">
                <a:solidFill>
                  <a:schemeClr val="dk1"/>
                </a:solidFill>
                <a:latin typeface="Candara" panose="020E0502030303020204" pitchFamily="34" charset="0"/>
              </a:rPr>
              <a:t>point</a:t>
            </a: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of </a:t>
            </a:r>
            <a:r>
              <a:rPr lang="en-US" sz="2000" dirty="0">
                <a:solidFill>
                  <a:schemeClr val="dk1"/>
                </a:solidFill>
                <a:latin typeface="Candara" panose="020E0502030303020204" pitchFamily="34" charset="0"/>
              </a:rPr>
              <a:t>attachment is changed</a:t>
            </a:r>
          </a:p>
          <a:p>
            <a:pPr marL="457200" lvl="1">
              <a:lnSpc>
                <a:spcPct val="150000"/>
              </a:lnSpc>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Nomadic</a:t>
            </a:r>
            <a:r>
              <a:rPr lang="en-US" sz="2000" dirty="0">
                <a:solidFill>
                  <a:schemeClr val="dk1"/>
                </a:solidFill>
                <a:latin typeface="Candara" panose="020E0502030303020204" pitchFamily="34" charset="0"/>
              </a:rPr>
              <a:t>: not active in motion; a.k.a.  Portable </a:t>
            </a:r>
            <a:r>
              <a:rPr lang="en-US" sz="2000" dirty="0" smtClean="0">
                <a:solidFill>
                  <a:schemeClr val="dk1"/>
                </a:solidFill>
                <a:latin typeface="Candara" panose="020E0502030303020204" pitchFamily="34" charset="0"/>
              </a:rPr>
              <a:t>computing</a:t>
            </a:r>
            <a:endParaRPr lang="en-US" sz="2000" dirty="0">
              <a:solidFill>
                <a:schemeClr val="dk1"/>
              </a:solidFill>
              <a:latin typeface="Candara" panose="020E0502030303020204" pitchFamily="34" charset="0"/>
            </a:endParaRPr>
          </a:p>
          <a:p>
            <a:pPr>
              <a:lnSpc>
                <a:spcPct val="150000"/>
              </a:lnSpc>
              <a:spcAft>
                <a:spcPts val="600"/>
              </a:spcAft>
              <a:buClr>
                <a:schemeClr val="dk1"/>
              </a:buClr>
              <a:buSzPct val="100000"/>
              <a:buFont typeface="Arial"/>
              <a:buChar char="•"/>
            </a:pPr>
            <a:r>
              <a:rPr lang="en-US" sz="2000" b="1" dirty="0">
                <a:solidFill>
                  <a:schemeClr val="dk1"/>
                </a:solidFill>
                <a:latin typeface="Candara" panose="020E0502030303020204" pitchFamily="34" charset="0"/>
              </a:rPr>
              <a:t> Analogy with telephone</a:t>
            </a:r>
            <a:r>
              <a:rPr lang="en-US" sz="2000" dirty="0">
                <a:solidFill>
                  <a:schemeClr val="dk1"/>
                </a:solidFill>
                <a:latin typeface="Candara" panose="020E0502030303020204" pitchFamily="34" charset="0"/>
              </a:rPr>
              <a:t>: Subscriber </a:t>
            </a:r>
            <a:r>
              <a:rPr lang="en-US" sz="2000" dirty="0" smtClean="0">
                <a:solidFill>
                  <a:schemeClr val="dk1"/>
                </a:solidFill>
                <a:latin typeface="Candara" panose="020E0502030303020204" pitchFamily="34" charset="0"/>
              </a:rPr>
              <a:t>assigned</a:t>
            </a: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an </a:t>
            </a:r>
            <a:r>
              <a:rPr lang="en-US" sz="2000" dirty="0">
                <a:solidFill>
                  <a:schemeClr val="dk1"/>
                </a:solidFill>
                <a:latin typeface="Candara" panose="020E0502030303020204" pitchFamily="34" charset="0"/>
              </a:rPr>
              <a:t>ID in both – phone number vs. IP address</a:t>
            </a:r>
          </a:p>
          <a:p>
            <a:pPr>
              <a:lnSpc>
                <a:spcPct val="150000"/>
              </a:lnSpc>
              <a:spcAft>
                <a:spcPts val="600"/>
              </a:spcAft>
              <a:buClr>
                <a:schemeClr val="dk1"/>
              </a:buClr>
              <a:buSzPct val="100000"/>
              <a:buFont typeface="Arial"/>
              <a:buChar char="•"/>
            </a:pPr>
            <a:r>
              <a:rPr lang="en-US" sz="2000" dirty="0">
                <a:solidFill>
                  <a:schemeClr val="dk1"/>
                </a:solidFill>
                <a:latin typeface="Candara" panose="020E0502030303020204" pitchFamily="34" charset="0"/>
              </a:rPr>
              <a:t> Mobile </a:t>
            </a:r>
            <a:r>
              <a:rPr lang="en-US" sz="2000" b="1" dirty="0">
                <a:solidFill>
                  <a:schemeClr val="dk1"/>
                </a:solidFill>
                <a:latin typeface="Candara" panose="020E0502030303020204" pitchFamily="34" charset="0"/>
              </a:rPr>
              <a:t>IP</a:t>
            </a:r>
            <a:r>
              <a:rPr lang="en-US" sz="2000" dirty="0">
                <a:solidFill>
                  <a:schemeClr val="dk1"/>
                </a:solidFill>
                <a:latin typeface="Candara" panose="020E0502030303020204" pitchFamily="34" charset="0"/>
              </a:rPr>
              <a:t> is analogous to </a:t>
            </a:r>
            <a:r>
              <a:rPr lang="en-US" sz="2000" b="1" dirty="0">
                <a:solidFill>
                  <a:schemeClr val="dk1"/>
                </a:solidFill>
                <a:latin typeface="Candara" panose="020E0502030303020204" pitchFamily="34" charset="0"/>
              </a:rPr>
              <a:t>call forwarding</a:t>
            </a: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except</a:t>
            </a: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the </a:t>
            </a:r>
            <a:r>
              <a:rPr lang="en-US" sz="2000" dirty="0">
                <a:solidFill>
                  <a:schemeClr val="dk1"/>
                </a:solidFill>
                <a:latin typeface="Candara" panose="020E0502030303020204" pitchFamily="34" charset="0"/>
              </a:rPr>
              <a:t>forwarding address is mobile </a:t>
            </a:r>
          </a:p>
        </p:txBody>
      </p:sp>
      <p:cxnSp>
        <p:nvCxnSpPr>
          <p:cNvPr id="780" name="Shape 780"/>
          <p:cNvCxnSpPr/>
          <p:nvPr/>
        </p:nvCxnSpPr>
        <p:spPr>
          <a:xfrm>
            <a:off x="408432" y="411480"/>
            <a:ext cx="5638800" cy="0"/>
          </a:xfrm>
          <a:prstGeom prst="straightConnector1">
            <a:avLst/>
          </a:prstGeom>
          <a:noFill/>
          <a:ln w="12700" cap="rnd" cmpd="sng">
            <a:solidFill>
              <a:schemeClr val="dk1"/>
            </a:solidFill>
            <a:prstDash val="solid"/>
            <a:miter/>
            <a:headEnd type="none" w="med" len="med"/>
            <a:tailEnd type="none" w="med" len="med"/>
          </a:ln>
        </p:spPr>
      </p:cxnSp>
      <p:sp>
        <p:nvSpPr>
          <p:cNvPr id="781" name="Shape 781"/>
          <p:cNvSpPr txBox="1"/>
          <p:nvPr/>
        </p:nvSpPr>
        <p:spPr>
          <a:xfrm>
            <a:off x="179833" y="10668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9"/>
        <p:cNvGrpSpPr/>
        <p:nvPr/>
      </p:nvGrpSpPr>
      <p:grpSpPr>
        <a:xfrm>
          <a:off x="0" y="0"/>
          <a:ext cx="0" cy="0"/>
          <a:chOff x="0" y="0"/>
          <a:chExt cx="0" cy="0"/>
        </a:xfrm>
      </p:grpSpPr>
      <p:sp>
        <p:nvSpPr>
          <p:cNvPr id="790" name="Shape 790"/>
          <p:cNvSpPr txBox="1"/>
          <p:nvPr/>
        </p:nvSpPr>
        <p:spPr>
          <a:xfrm>
            <a:off x="588265" y="152400"/>
            <a:ext cx="5829299" cy="762000"/>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791" name="Shape 791"/>
          <p:cNvCxnSpPr/>
          <p:nvPr/>
        </p:nvCxnSpPr>
        <p:spPr>
          <a:xfrm>
            <a:off x="374904" y="3950208"/>
            <a:ext cx="5638800" cy="0"/>
          </a:xfrm>
          <a:prstGeom prst="straightConnector1">
            <a:avLst/>
          </a:prstGeom>
          <a:noFill/>
          <a:ln w="12700" cap="rnd" cmpd="sng">
            <a:solidFill>
              <a:schemeClr val="dk1"/>
            </a:solidFill>
            <a:prstDash val="solid"/>
            <a:miter/>
            <a:headEnd type="none" w="med" len="med"/>
            <a:tailEnd type="none" w="med" len="med"/>
          </a:ln>
        </p:spPr>
      </p:cxnSp>
      <p:sp>
        <p:nvSpPr>
          <p:cNvPr id="792" name="Shape 792"/>
          <p:cNvSpPr txBox="1"/>
          <p:nvPr/>
        </p:nvSpPr>
        <p:spPr>
          <a:xfrm>
            <a:off x="-234696" y="3950208"/>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793" name="Shape 793"/>
          <p:cNvSpPr txBox="1">
            <a:spLocks noGrp="1"/>
          </p:cNvSpPr>
          <p:nvPr>
            <p:ph type="title"/>
          </p:nvPr>
        </p:nvSpPr>
        <p:spPr>
          <a:xfrm>
            <a:off x="131064" y="304800"/>
            <a:ext cx="68580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Mobile IP </a:t>
            </a:r>
            <a:r>
              <a:rPr lang="en-US" sz="3200" b="1" dirty="0">
                <a:solidFill>
                  <a:srgbClr val="002060"/>
                </a:solidFill>
              </a:rPr>
              <a:t>Functions</a:t>
            </a:r>
            <a:r>
              <a:rPr lang="en-US" sz="3200" b="1" dirty="0">
                <a:solidFill>
                  <a:srgbClr val="0070C0"/>
                </a:solidFill>
              </a:rPr>
              <a:t> - </a:t>
            </a:r>
            <a:r>
              <a:rPr lang="en-US" sz="3200" b="1" dirty="0">
                <a:solidFill>
                  <a:srgbClr val="FF6600"/>
                </a:solidFill>
              </a:rPr>
              <a:t>Roaming</a:t>
            </a:r>
          </a:p>
        </p:txBody>
      </p:sp>
      <p:sp>
        <p:nvSpPr>
          <p:cNvPr id="794" name="Shape 794"/>
          <p:cNvSpPr txBox="1"/>
          <p:nvPr/>
        </p:nvSpPr>
        <p:spPr>
          <a:xfrm>
            <a:off x="182881" y="914400"/>
            <a:ext cx="11887200" cy="3140074"/>
          </a:xfrm>
          <a:prstGeom prst="rect">
            <a:avLst/>
          </a:prstGeom>
          <a:noFill/>
          <a:ln>
            <a:noFill/>
          </a:ln>
        </p:spPr>
        <p:txBody>
          <a:bodyPr lIns="91425" tIns="45700" rIns="91425" bIns="45700" anchor="t" anchorCtr="0">
            <a:noAutofit/>
          </a:bodyPr>
          <a:lstStyle/>
          <a:p>
            <a:pPr>
              <a:lnSpc>
                <a:spcPct val="150000"/>
              </a:lnSpc>
              <a:buClr>
                <a:schemeClr val="dk1"/>
              </a:buClr>
              <a:buSzPct val="111111"/>
              <a:buFont typeface="Arial"/>
              <a:buChar char="•"/>
            </a:pPr>
            <a:r>
              <a:rPr lang="en-US" sz="18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Mobile IP </a:t>
            </a:r>
            <a:r>
              <a:rPr lang="en-US" sz="2000" dirty="0">
                <a:solidFill>
                  <a:schemeClr val="dk1"/>
                </a:solidFill>
                <a:latin typeface="Candara" panose="020E0502030303020204" pitchFamily="34" charset="0"/>
              </a:rPr>
              <a:t>uses </a:t>
            </a:r>
            <a:r>
              <a:rPr lang="en-US" sz="2000" b="1" dirty="0">
                <a:solidFill>
                  <a:schemeClr val="dk1"/>
                </a:solidFill>
                <a:latin typeface="Candara" panose="020E0502030303020204" pitchFamily="34" charset="0"/>
              </a:rPr>
              <a:t>two addresses</a:t>
            </a:r>
            <a:r>
              <a:rPr lang="en-US" sz="2000" dirty="0">
                <a:solidFill>
                  <a:schemeClr val="dk1"/>
                </a:solidFill>
                <a:latin typeface="Candara" panose="020E0502030303020204" pitchFamily="34" charset="0"/>
              </a:rPr>
              <a:t>: a </a:t>
            </a:r>
            <a:r>
              <a:rPr lang="en-US" sz="2000" b="1" dirty="0">
                <a:solidFill>
                  <a:srgbClr val="669900"/>
                </a:solidFill>
                <a:latin typeface="Candara" panose="020E0502030303020204" pitchFamily="34" charset="0"/>
              </a:rPr>
              <a:t>fixed</a:t>
            </a:r>
            <a:r>
              <a:rPr lang="en-US" sz="2000" dirty="0">
                <a:solidFill>
                  <a:schemeClr val="dk1"/>
                </a:solidFill>
                <a:latin typeface="Candara" panose="020E0502030303020204" pitchFamily="34" charset="0"/>
              </a:rPr>
              <a:t> </a:t>
            </a:r>
            <a:r>
              <a:rPr lang="en-US" sz="2000" b="1" dirty="0" smtClean="0">
                <a:solidFill>
                  <a:srgbClr val="669900"/>
                </a:solidFill>
                <a:latin typeface="Candara" panose="020E0502030303020204" pitchFamily="34" charset="0"/>
              </a:rPr>
              <a:t>home</a:t>
            </a:r>
            <a:r>
              <a:rPr lang="en-US" sz="2000" dirty="0" smtClean="0">
                <a:solidFill>
                  <a:schemeClr val="dk1"/>
                </a:solidFill>
                <a:latin typeface="Candara" panose="020E0502030303020204" pitchFamily="34" charset="0"/>
              </a:rPr>
              <a:t> </a:t>
            </a:r>
            <a:r>
              <a:rPr lang="en-US" sz="2000" b="1" dirty="0" smtClean="0">
                <a:solidFill>
                  <a:srgbClr val="669900"/>
                </a:solidFill>
                <a:latin typeface="Candara" panose="020E0502030303020204" pitchFamily="34" charset="0"/>
              </a:rPr>
              <a:t>address</a:t>
            </a:r>
            <a:r>
              <a:rPr lang="en-US" sz="2000" dirty="0" smtClean="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and a </a:t>
            </a:r>
            <a:r>
              <a:rPr lang="en-US" sz="2000" b="1" dirty="0">
                <a:solidFill>
                  <a:srgbClr val="669900"/>
                </a:solidFill>
                <a:latin typeface="Candara" panose="020E0502030303020204" pitchFamily="34" charset="0"/>
              </a:rPr>
              <a:t>care-of-address</a:t>
            </a:r>
            <a:r>
              <a:rPr lang="en-US" sz="2000" dirty="0">
                <a:solidFill>
                  <a:schemeClr val="dk1"/>
                </a:solidFill>
                <a:latin typeface="Candara" panose="020E0502030303020204" pitchFamily="34" charset="0"/>
              </a:rPr>
              <a:t> that changes the </a:t>
            </a:r>
            <a:r>
              <a:rPr lang="en-US" sz="2000" dirty="0" smtClean="0">
                <a:solidFill>
                  <a:schemeClr val="dk1"/>
                </a:solidFill>
                <a:latin typeface="Candara" panose="020E0502030303020204" pitchFamily="34" charset="0"/>
              </a:rPr>
              <a:t>point </a:t>
            </a:r>
            <a:r>
              <a:rPr lang="en-US" sz="2000" dirty="0">
                <a:solidFill>
                  <a:schemeClr val="dk1"/>
                </a:solidFill>
                <a:latin typeface="Candara" panose="020E0502030303020204" pitchFamily="34" charset="0"/>
              </a:rPr>
              <a:t>of attachment</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Mobile IP </a:t>
            </a:r>
            <a:r>
              <a:rPr lang="en-US" sz="2000" b="1" dirty="0">
                <a:solidFill>
                  <a:srgbClr val="002060"/>
                </a:solidFill>
                <a:latin typeface="Candara" panose="020E0502030303020204" pitchFamily="34" charset="0"/>
              </a:rPr>
              <a:t>functions</a:t>
            </a:r>
            <a:r>
              <a:rPr lang="en-US" sz="2000" b="1" dirty="0">
                <a:solidFill>
                  <a:srgbClr val="0070C0"/>
                </a:solidFill>
                <a:latin typeface="Candara" panose="020E0502030303020204" pitchFamily="34" charset="0"/>
              </a:rPr>
              <a:t>:</a:t>
            </a:r>
          </a:p>
          <a:p>
            <a:pPr marL="457200" lvl="1">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800080"/>
                </a:solidFill>
                <a:latin typeface="Candara" panose="020E0502030303020204" pitchFamily="34" charset="0"/>
              </a:rPr>
              <a:t>Mobile Agent</a:t>
            </a:r>
            <a:r>
              <a:rPr lang="en-US" sz="2000" b="1" dirty="0">
                <a:solidFill>
                  <a:schemeClr val="dk1"/>
                </a:solidFill>
                <a:latin typeface="Candara" panose="020E0502030303020204" pitchFamily="34" charset="0"/>
              </a:rPr>
              <a:t> </a:t>
            </a:r>
            <a:r>
              <a:rPr lang="en-US" sz="2000" dirty="0">
                <a:solidFill>
                  <a:schemeClr val="dk1"/>
                </a:solidFill>
                <a:latin typeface="Candara" panose="020E0502030303020204" pitchFamily="34" charset="0"/>
              </a:rPr>
              <a:t>( Mobile Node) Discovery </a:t>
            </a:r>
            <a:r>
              <a:rPr lang="en-US" sz="2000" dirty="0" smtClean="0">
                <a:solidFill>
                  <a:schemeClr val="dk1"/>
                </a:solidFill>
                <a:latin typeface="Candara" panose="020E0502030303020204" pitchFamily="34" charset="0"/>
              </a:rPr>
              <a:t>of </a:t>
            </a:r>
            <a:r>
              <a:rPr lang="en-US" sz="2000" b="1" dirty="0" smtClean="0">
                <a:solidFill>
                  <a:srgbClr val="800080"/>
                </a:solidFill>
                <a:latin typeface="Candara" panose="020E0502030303020204" pitchFamily="34" charset="0"/>
              </a:rPr>
              <a:t>foreign</a:t>
            </a:r>
            <a:r>
              <a:rPr lang="en-US" sz="2000" b="1" dirty="0" smtClean="0">
                <a:solidFill>
                  <a:schemeClr val="dk1"/>
                </a:solidFill>
                <a:latin typeface="Candara" panose="020E0502030303020204" pitchFamily="34" charset="0"/>
              </a:rPr>
              <a:t> </a:t>
            </a:r>
            <a:r>
              <a:rPr lang="en-US" sz="2000" b="1" dirty="0">
                <a:solidFill>
                  <a:srgbClr val="800080"/>
                </a:solidFill>
                <a:latin typeface="Candara" panose="020E0502030303020204" pitchFamily="34" charset="0"/>
              </a:rPr>
              <a:t>agent</a:t>
            </a:r>
            <a:r>
              <a:rPr lang="en-US" sz="2000" b="1" dirty="0">
                <a:solidFill>
                  <a:schemeClr val="dk1"/>
                </a:solidFill>
                <a:latin typeface="Candara" panose="020E0502030303020204" pitchFamily="34" charset="0"/>
              </a:rPr>
              <a:t> (</a:t>
            </a:r>
            <a:r>
              <a:rPr lang="en-US" sz="2000" b="1" dirty="0">
                <a:solidFill>
                  <a:srgbClr val="800080"/>
                </a:solidFill>
                <a:latin typeface="Candara" panose="020E0502030303020204" pitchFamily="34" charset="0"/>
              </a:rPr>
              <a:t>FA</a:t>
            </a:r>
            <a:r>
              <a:rPr lang="en-US" sz="2000" b="1" dirty="0">
                <a:solidFill>
                  <a:schemeClr val="dk1"/>
                </a:solidFill>
                <a:latin typeface="Candara" panose="020E0502030303020204" pitchFamily="34" charset="0"/>
              </a:rPr>
              <a:t>)</a:t>
            </a:r>
          </a:p>
          <a:p>
            <a:pPr marL="457200" lvl="1">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Registration of current location </a:t>
            </a:r>
            <a:r>
              <a:rPr lang="en-US" sz="2000" dirty="0">
                <a:solidFill>
                  <a:schemeClr val="dk1"/>
                </a:solidFill>
                <a:latin typeface="Candara" panose="020E0502030303020204" pitchFamily="34" charset="0"/>
              </a:rPr>
              <a:t>with </a:t>
            </a:r>
            <a:r>
              <a:rPr lang="en-US" sz="2000" b="1" dirty="0">
                <a:solidFill>
                  <a:schemeClr val="dk1"/>
                </a:solidFill>
                <a:latin typeface="Candara" panose="020E0502030303020204" pitchFamily="34" charset="0"/>
              </a:rPr>
              <a:t>FA </a:t>
            </a:r>
            <a:r>
              <a:rPr lang="en-US" sz="2000" dirty="0" smtClean="0">
                <a:solidFill>
                  <a:schemeClr val="dk1"/>
                </a:solidFill>
                <a:latin typeface="Candara" panose="020E0502030303020204" pitchFamily="34" charset="0"/>
              </a:rPr>
              <a:t>and </a:t>
            </a:r>
            <a:r>
              <a:rPr lang="en-US" sz="2000" b="1" dirty="0" smtClean="0">
                <a:solidFill>
                  <a:schemeClr val="dk1"/>
                </a:solidFill>
                <a:latin typeface="Candara" panose="020E0502030303020204" pitchFamily="34" charset="0"/>
              </a:rPr>
              <a:t>home </a:t>
            </a:r>
            <a:r>
              <a:rPr lang="en-US" sz="2000" b="1" dirty="0">
                <a:solidFill>
                  <a:schemeClr val="dk1"/>
                </a:solidFill>
                <a:latin typeface="Candara" panose="020E0502030303020204" pitchFamily="34" charset="0"/>
              </a:rPr>
              <a:t>agent (HA)</a:t>
            </a:r>
          </a:p>
          <a:p>
            <a:pPr marL="457200" lvl="1">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Tunneling </a:t>
            </a:r>
            <a:r>
              <a:rPr lang="en-US" sz="2000" dirty="0">
                <a:solidFill>
                  <a:schemeClr val="dk1"/>
                </a:solidFill>
                <a:latin typeface="Candara" panose="020E0502030303020204" pitchFamily="34" charset="0"/>
              </a:rPr>
              <a:t>of </a:t>
            </a:r>
            <a:r>
              <a:rPr lang="en-US" sz="2000" b="1" dirty="0">
                <a:solidFill>
                  <a:schemeClr val="dk1"/>
                </a:solidFill>
                <a:latin typeface="Candara" panose="020E0502030303020204" pitchFamily="34" charset="0"/>
              </a:rPr>
              <a:t>packets </a:t>
            </a:r>
            <a:r>
              <a:rPr lang="en-US" sz="2000" dirty="0">
                <a:solidFill>
                  <a:schemeClr val="dk1"/>
                </a:solidFill>
                <a:latin typeface="Candara" panose="020E0502030303020204" pitchFamily="34" charset="0"/>
              </a:rPr>
              <a:t>to and from the </a:t>
            </a:r>
            <a:r>
              <a:rPr lang="en-US" sz="2000" b="1" dirty="0">
                <a:solidFill>
                  <a:schemeClr val="dk1"/>
                </a:solidFill>
                <a:latin typeface="Candara" panose="020E0502030303020204" pitchFamily="34" charset="0"/>
              </a:rPr>
              <a:t>HA </a:t>
            </a:r>
            <a:r>
              <a:rPr lang="en-US" sz="2000" dirty="0" smtClean="0">
                <a:solidFill>
                  <a:schemeClr val="dk1"/>
                </a:solidFill>
                <a:latin typeface="Candara" panose="020E0502030303020204" pitchFamily="34" charset="0"/>
              </a:rPr>
              <a:t>to </a:t>
            </a:r>
            <a:r>
              <a:rPr lang="en-US" sz="2000" b="1" dirty="0" smtClean="0">
                <a:solidFill>
                  <a:schemeClr val="dk1"/>
                </a:solidFill>
                <a:latin typeface="Candara" panose="020E0502030303020204" pitchFamily="34" charset="0"/>
              </a:rPr>
              <a:t>FA </a:t>
            </a:r>
            <a:r>
              <a:rPr lang="en-US" sz="2000" b="1" dirty="0">
                <a:solidFill>
                  <a:schemeClr val="dk1"/>
                </a:solidFill>
                <a:latin typeface="Candara" panose="020E0502030303020204" pitchFamily="34" charset="0"/>
              </a:rPr>
              <a:t>care-of-address </a:t>
            </a:r>
            <a:r>
              <a:rPr lang="en-US" sz="2000" dirty="0">
                <a:solidFill>
                  <a:schemeClr val="dk1"/>
                </a:solidFill>
                <a:latin typeface="Candara" panose="020E0502030303020204" pitchFamily="34" charset="0"/>
              </a:rPr>
              <a:t>as </a:t>
            </a:r>
            <a:r>
              <a:rPr lang="en-US" sz="2000" b="1" dirty="0">
                <a:solidFill>
                  <a:srgbClr val="FF6600"/>
                </a:solidFill>
                <a:latin typeface="Candara" panose="020E0502030303020204" pitchFamily="34" charset="0"/>
              </a:rPr>
              <a:t>mobile node</a:t>
            </a:r>
            <a:r>
              <a:rPr lang="en-US" sz="1800" b="1" dirty="0">
                <a:solidFill>
                  <a:srgbClr val="FF6600"/>
                </a:solidFill>
                <a:latin typeface="Candara" panose="020E0502030303020204" pitchFamily="34" charset="0"/>
              </a:rPr>
              <a:t> </a:t>
            </a:r>
            <a:r>
              <a:rPr lang="en-US" sz="2000" b="1" dirty="0">
                <a:solidFill>
                  <a:srgbClr val="FF6600"/>
                </a:solidFill>
                <a:latin typeface="Candara" panose="020E0502030303020204" pitchFamily="34" charset="0"/>
              </a:rPr>
              <a:t>roams</a:t>
            </a:r>
          </a:p>
        </p:txBody>
      </p:sp>
      <p:cxnSp>
        <p:nvCxnSpPr>
          <p:cNvPr id="795" name="Shape 795"/>
          <p:cNvCxnSpPr/>
          <p:nvPr/>
        </p:nvCxnSpPr>
        <p:spPr>
          <a:xfrm>
            <a:off x="664464"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796" name="Shape 796"/>
          <p:cNvSpPr txBox="1"/>
          <p:nvPr/>
        </p:nvSpPr>
        <p:spPr>
          <a:xfrm>
            <a:off x="435865"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4"/>
        <p:cNvGrpSpPr/>
        <p:nvPr/>
      </p:nvGrpSpPr>
      <p:grpSpPr>
        <a:xfrm>
          <a:off x="0" y="0"/>
          <a:ext cx="0" cy="0"/>
          <a:chOff x="0" y="0"/>
          <a:chExt cx="0" cy="0"/>
        </a:xfrm>
      </p:grpSpPr>
      <p:cxnSp>
        <p:nvCxnSpPr>
          <p:cNvPr id="806" name="Shape 806"/>
          <p:cNvCxnSpPr/>
          <p:nvPr/>
        </p:nvCxnSpPr>
        <p:spPr>
          <a:xfrm>
            <a:off x="399288" y="5410200"/>
            <a:ext cx="5638800" cy="0"/>
          </a:xfrm>
          <a:prstGeom prst="straightConnector1">
            <a:avLst/>
          </a:prstGeom>
          <a:noFill/>
          <a:ln w="12700" cap="rnd" cmpd="sng">
            <a:solidFill>
              <a:schemeClr val="dk1"/>
            </a:solidFill>
            <a:prstDash val="solid"/>
            <a:miter/>
            <a:headEnd type="none" w="med" len="med"/>
            <a:tailEnd type="none" w="med" len="med"/>
          </a:ln>
        </p:spPr>
      </p:cxnSp>
      <p:sp>
        <p:nvSpPr>
          <p:cNvPr id="807" name="Shape 807"/>
          <p:cNvSpPr txBox="1"/>
          <p:nvPr/>
        </p:nvSpPr>
        <p:spPr>
          <a:xfrm>
            <a:off x="-210312" y="54102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808" name="Shape 808"/>
          <p:cNvSpPr txBox="1">
            <a:spLocks noGrp="1"/>
          </p:cNvSpPr>
          <p:nvPr>
            <p:ph type="title"/>
          </p:nvPr>
        </p:nvSpPr>
        <p:spPr>
          <a:xfrm>
            <a:off x="246888" y="304800"/>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Discovery and Registration</a:t>
            </a:r>
          </a:p>
        </p:txBody>
      </p:sp>
      <p:pic>
        <p:nvPicPr>
          <p:cNvPr id="809" name="Shape 809"/>
          <p:cNvPicPr preferRelativeResize="0"/>
          <p:nvPr/>
        </p:nvPicPr>
        <p:blipFill rotWithShape="1">
          <a:blip r:embed="rId3">
            <a:alphaModFix/>
          </a:blip>
          <a:srcRect/>
          <a:stretch/>
        </p:blipFill>
        <p:spPr>
          <a:xfrm>
            <a:off x="1161288" y="914401"/>
            <a:ext cx="4271962" cy="4164011"/>
          </a:xfrm>
          <a:prstGeom prst="rect">
            <a:avLst/>
          </a:prstGeom>
          <a:noFill/>
          <a:ln>
            <a:noFill/>
          </a:ln>
        </p:spPr>
      </p:pic>
      <p:sp>
        <p:nvSpPr>
          <p:cNvPr id="810" name="Shape 810"/>
          <p:cNvSpPr txBox="1"/>
          <p:nvPr/>
        </p:nvSpPr>
        <p:spPr>
          <a:xfrm>
            <a:off x="146304" y="5867400"/>
            <a:ext cx="6693408" cy="2313432"/>
          </a:xfrm>
          <a:prstGeom prst="rect">
            <a:avLst/>
          </a:prstGeom>
          <a:noFill/>
          <a:ln>
            <a:noFill/>
          </a:ln>
        </p:spPr>
        <p:txBody>
          <a:bodyPr lIns="91425" tIns="45700" rIns="91425" bIns="45700" anchor="t" anchorCtr="0">
            <a:noAutofit/>
          </a:bodyPr>
          <a:lstStyle/>
          <a:p>
            <a:pPr marL="800100" lvl="1"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Mobile node</a:t>
            </a:r>
            <a:r>
              <a:rPr lang="en-US" sz="2000" dirty="0">
                <a:solidFill>
                  <a:schemeClr val="dk1"/>
                </a:solidFill>
                <a:latin typeface="Candara" panose="020E0502030303020204" pitchFamily="34" charset="0"/>
              </a:rPr>
              <a:t> discovers </a:t>
            </a:r>
            <a:r>
              <a:rPr lang="en-US" sz="2000" b="1" dirty="0">
                <a:solidFill>
                  <a:srgbClr val="800080"/>
                </a:solidFill>
                <a:latin typeface="Candara" panose="020E0502030303020204" pitchFamily="34" charset="0"/>
              </a:rPr>
              <a:t>foreign agent</a:t>
            </a:r>
            <a:r>
              <a:rPr lang="en-US" sz="2000" dirty="0">
                <a:solidFill>
                  <a:srgbClr val="800080"/>
                </a:solidFill>
                <a:latin typeface="Candara" panose="020E0502030303020204" pitchFamily="34" charset="0"/>
              </a:rPr>
              <a:t> </a:t>
            </a:r>
            <a:r>
              <a:rPr lang="en-US" sz="2000" dirty="0">
                <a:solidFill>
                  <a:schemeClr val="dk1"/>
                </a:solidFill>
                <a:latin typeface="Candara" panose="020E0502030303020204" pitchFamily="34" charset="0"/>
              </a:rPr>
              <a:t>(</a:t>
            </a:r>
            <a:r>
              <a:rPr lang="en-US" sz="2000" b="1" dirty="0">
                <a:solidFill>
                  <a:srgbClr val="800080"/>
                </a:solidFill>
                <a:latin typeface="Candara" panose="020E0502030303020204" pitchFamily="34" charset="0"/>
              </a:rPr>
              <a:t>FA</a:t>
            </a:r>
            <a:r>
              <a:rPr lang="en-US" sz="2000" dirty="0">
                <a:solidFill>
                  <a:schemeClr val="dk1"/>
                </a:solidFill>
                <a:latin typeface="Candara" panose="020E0502030303020204" pitchFamily="34" charset="0"/>
              </a:rPr>
              <a:t>) and</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its </a:t>
            </a:r>
            <a:r>
              <a:rPr lang="en-US" sz="2000" b="1" dirty="0">
                <a:solidFill>
                  <a:schemeClr val="dk1"/>
                </a:solidFill>
                <a:latin typeface="Candara" panose="020E0502030303020204" pitchFamily="34" charset="0"/>
              </a:rPr>
              <a:t>care-of-address</a:t>
            </a:r>
            <a:r>
              <a:rPr lang="en-US" sz="2000" dirty="0">
                <a:solidFill>
                  <a:schemeClr val="dk1"/>
                </a:solidFill>
                <a:latin typeface="Candara" panose="020E0502030303020204" pitchFamily="34" charset="0"/>
              </a:rPr>
              <a:t> by </a:t>
            </a:r>
            <a:r>
              <a:rPr lang="en-US" sz="2000" b="1" dirty="0">
                <a:solidFill>
                  <a:schemeClr val="dk1"/>
                </a:solidFill>
                <a:latin typeface="Candara" panose="020E0502030303020204" pitchFamily="34" charset="0"/>
              </a:rPr>
              <a:t>advertisements</a:t>
            </a:r>
            <a:r>
              <a:rPr lang="en-US" sz="2000" dirty="0">
                <a:solidFill>
                  <a:schemeClr val="dk1"/>
                </a:solidFill>
                <a:latin typeface="Candara" panose="020E0502030303020204" pitchFamily="34" charset="0"/>
              </a:rPr>
              <a:t> of </a:t>
            </a:r>
            <a:r>
              <a:rPr lang="en-US" sz="2000" b="1" dirty="0">
                <a:solidFill>
                  <a:schemeClr val="dk1"/>
                </a:solidFill>
                <a:latin typeface="Candara" panose="020E0502030303020204" pitchFamily="34" charset="0"/>
              </a:rPr>
              <a:t>FA</a:t>
            </a:r>
          </a:p>
          <a:p>
            <a:pPr marL="800100" lvl="1"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Mobile node</a:t>
            </a:r>
            <a:r>
              <a:rPr lang="en-US" sz="2000" dirty="0">
                <a:solidFill>
                  <a:schemeClr val="dk1"/>
                </a:solidFill>
                <a:latin typeface="Candara" panose="020E0502030303020204" pitchFamily="34" charset="0"/>
              </a:rPr>
              <a:t> can also </a:t>
            </a:r>
            <a:r>
              <a:rPr lang="en-US" sz="2000" dirty="0">
                <a:solidFill>
                  <a:srgbClr val="0070C0"/>
                </a:solidFill>
                <a:latin typeface="Candara" panose="020E0502030303020204" pitchFamily="34" charset="0"/>
              </a:rPr>
              <a:t>discover</a:t>
            </a:r>
            <a:r>
              <a:rPr lang="en-US" sz="2000" dirty="0">
                <a:solidFill>
                  <a:schemeClr val="dk1"/>
                </a:solidFill>
                <a:latin typeface="Candara" panose="020E0502030303020204" pitchFamily="34" charset="0"/>
              </a:rPr>
              <a:t> by its </a:t>
            </a:r>
            <a:r>
              <a:rPr lang="en-US" sz="2000" b="1" dirty="0">
                <a:solidFill>
                  <a:schemeClr val="dk1"/>
                </a:solidFill>
                <a:latin typeface="Candara" panose="020E0502030303020204" pitchFamily="34" charset="0"/>
              </a:rPr>
              <a:t>solicitation</a:t>
            </a:r>
          </a:p>
          <a:p>
            <a:pPr marL="800100" lvl="1" indent="-342900">
              <a:lnSpc>
                <a:spcPct val="150000"/>
              </a:lnSpc>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Mobile node</a:t>
            </a:r>
            <a:r>
              <a:rPr lang="en-US" sz="2000" dirty="0">
                <a:solidFill>
                  <a:schemeClr val="dk1"/>
                </a:solidFill>
                <a:latin typeface="Candara" panose="020E0502030303020204" pitchFamily="34" charset="0"/>
              </a:rPr>
              <a:t> </a:t>
            </a:r>
            <a:r>
              <a:rPr lang="en-US" sz="2000" dirty="0">
                <a:solidFill>
                  <a:srgbClr val="0070C0"/>
                </a:solidFill>
                <a:latin typeface="Candara" panose="020E0502030303020204" pitchFamily="34" charset="0"/>
              </a:rPr>
              <a:t>registers</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FA</a:t>
            </a:r>
            <a:r>
              <a:rPr lang="en-US" sz="2000" dirty="0">
                <a:solidFill>
                  <a:schemeClr val="dk1"/>
                </a:solidFill>
                <a:latin typeface="Candara" panose="020E0502030303020204" pitchFamily="34" charset="0"/>
              </a:rPr>
              <a:t> with </a:t>
            </a:r>
            <a:r>
              <a:rPr lang="en-US" sz="2000" b="1" dirty="0">
                <a:solidFill>
                  <a:schemeClr val="dk1"/>
                </a:solidFill>
                <a:latin typeface="Candara" panose="020E0502030303020204" pitchFamily="34" charset="0"/>
              </a:rPr>
              <a:t>HA</a:t>
            </a:r>
          </a:p>
        </p:txBody>
      </p:sp>
      <p:cxnSp>
        <p:nvCxnSpPr>
          <p:cNvPr id="811" name="Shape 811"/>
          <p:cNvCxnSpPr/>
          <p:nvPr/>
        </p:nvCxnSpPr>
        <p:spPr>
          <a:xfrm>
            <a:off x="323088"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812" name="Shape 812"/>
          <p:cNvSpPr txBox="1"/>
          <p:nvPr/>
        </p:nvSpPr>
        <p:spPr>
          <a:xfrm>
            <a:off x="94489"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816" name="Shape 816"/>
          <p:cNvSpPr txBox="1"/>
          <p:nvPr/>
        </p:nvSpPr>
        <p:spPr>
          <a:xfrm>
            <a:off x="323088" y="5105400"/>
            <a:ext cx="5638800" cy="276224"/>
          </a:xfrm>
          <a:prstGeom prst="rect">
            <a:avLst/>
          </a:prstGeom>
          <a:noFill/>
          <a:ln>
            <a:noFill/>
          </a:ln>
        </p:spPr>
        <p:txBody>
          <a:bodyPr lIns="91425" tIns="45700" rIns="91425" bIns="45700" anchor="t" anchorCtr="0">
            <a:noAutofit/>
          </a:bodyPr>
          <a:lstStyle/>
          <a:p>
            <a:pPr algn="ctr">
              <a:buClr>
                <a:schemeClr val="dk1"/>
              </a:buClr>
              <a:buSzPct val="25000"/>
            </a:pPr>
            <a:r>
              <a:rPr lang="en-US" sz="1200" b="1" dirty="0">
                <a:solidFill>
                  <a:schemeClr val="dk1"/>
                </a:solidFill>
                <a:latin typeface="Candara" panose="020E0502030303020204" pitchFamily="34" charset="0"/>
              </a:rPr>
              <a:t>Table 14.18  Discovery and Registration in a Mobile System</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1"/>
        <p:cNvGrpSpPr/>
        <p:nvPr/>
      </p:nvGrpSpPr>
      <p:grpSpPr>
        <a:xfrm>
          <a:off x="0" y="0"/>
          <a:ext cx="0" cy="0"/>
          <a:chOff x="0" y="0"/>
          <a:chExt cx="0" cy="0"/>
        </a:xfrm>
      </p:grpSpPr>
      <p:sp>
        <p:nvSpPr>
          <p:cNvPr id="822" name="Shape 822"/>
          <p:cNvSpPr txBox="1"/>
          <p:nvPr/>
        </p:nvSpPr>
        <p:spPr>
          <a:xfrm>
            <a:off x="295657" y="152400"/>
            <a:ext cx="5829299" cy="762000"/>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823" name="Shape 823"/>
          <p:cNvCxnSpPr/>
          <p:nvPr/>
        </p:nvCxnSpPr>
        <p:spPr>
          <a:xfrm>
            <a:off x="448056" y="5029200"/>
            <a:ext cx="5638800" cy="0"/>
          </a:xfrm>
          <a:prstGeom prst="straightConnector1">
            <a:avLst/>
          </a:prstGeom>
          <a:noFill/>
          <a:ln w="12700" cap="rnd" cmpd="sng">
            <a:solidFill>
              <a:schemeClr val="dk1"/>
            </a:solidFill>
            <a:prstDash val="solid"/>
            <a:miter/>
            <a:headEnd type="none" w="med" len="med"/>
            <a:tailEnd type="none" w="med" len="med"/>
          </a:ln>
        </p:spPr>
      </p:cxnSp>
      <p:sp>
        <p:nvSpPr>
          <p:cNvPr id="824" name="Shape 824"/>
          <p:cNvSpPr txBox="1"/>
          <p:nvPr/>
        </p:nvSpPr>
        <p:spPr>
          <a:xfrm>
            <a:off x="-161544" y="50292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825" name="Shape 825"/>
          <p:cNvSpPr txBox="1">
            <a:spLocks noGrp="1"/>
          </p:cNvSpPr>
          <p:nvPr>
            <p:ph type="title"/>
          </p:nvPr>
        </p:nvSpPr>
        <p:spPr>
          <a:xfrm>
            <a:off x="128016" y="365760"/>
            <a:ext cx="5638800" cy="3810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Tunneling</a:t>
            </a:r>
          </a:p>
        </p:txBody>
      </p:sp>
      <p:pic>
        <p:nvPicPr>
          <p:cNvPr id="826" name="Shape 826"/>
          <p:cNvPicPr preferRelativeResize="0"/>
          <p:nvPr/>
        </p:nvPicPr>
        <p:blipFill rotWithShape="1">
          <a:blip r:embed="rId3">
            <a:alphaModFix/>
          </a:blip>
          <a:srcRect/>
          <a:stretch/>
        </p:blipFill>
        <p:spPr>
          <a:xfrm>
            <a:off x="295657" y="685801"/>
            <a:ext cx="5988049" cy="4005261"/>
          </a:xfrm>
          <a:prstGeom prst="rect">
            <a:avLst/>
          </a:prstGeom>
          <a:noFill/>
          <a:ln>
            <a:noFill/>
          </a:ln>
        </p:spPr>
      </p:pic>
      <p:sp>
        <p:nvSpPr>
          <p:cNvPr id="827" name="Shape 827"/>
          <p:cNvSpPr txBox="1"/>
          <p:nvPr/>
        </p:nvSpPr>
        <p:spPr>
          <a:xfrm>
            <a:off x="283465" y="5604193"/>
            <a:ext cx="6172199" cy="1311275"/>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Protocol</a:t>
            </a:r>
            <a:r>
              <a:rPr lang="en-US" sz="2000" dirty="0">
                <a:solidFill>
                  <a:schemeClr val="dk1"/>
                </a:solidFill>
                <a:latin typeface="Candara" panose="020E0502030303020204" pitchFamily="34" charset="0"/>
              </a:rPr>
              <a:t> number in the </a:t>
            </a:r>
            <a:r>
              <a:rPr lang="en-US" sz="2000" b="1" dirty="0">
                <a:solidFill>
                  <a:schemeClr val="dk1"/>
                </a:solidFill>
                <a:latin typeface="Candara" panose="020E0502030303020204" pitchFamily="34" charset="0"/>
              </a:rPr>
              <a:t>header</a:t>
            </a:r>
            <a:r>
              <a:rPr lang="en-US" sz="2000" dirty="0">
                <a:solidFill>
                  <a:schemeClr val="dk1"/>
                </a:solidFill>
                <a:latin typeface="Candara" panose="020E0502030303020204" pitchFamily="34" charset="0"/>
              </a:rPr>
              <a:t>:</a:t>
            </a:r>
          </a:p>
          <a:p>
            <a:pPr marL="457200" lvl="1">
              <a:lnSpc>
                <a:spcPct val="150000"/>
              </a:lnSpc>
              <a:buClr>
                <a:schemeClr val="dk1"/>
              </a:buClr>
              <a:buSzPct val="100000"/>
              <a:buFont typeface="Arial"/>
              <a:buChar char="•"/>
            </a:pPr>
            <a:r>
              <a:rPr lang="en-US" sz="2000" dirty="0">
                <a:solidFill>
                  <a:srgbClr val="0070C0"/>
                </a:solidFill>
                <a:latin typeface="Candara" panose="020E0502030303020204" pitchFamily="34" charset="0"/>
              </a:rPr>
              <a:t> </a:t>
            </a:r>
            <a:r>
              <a:rPr lang="en-US" sz="2000" b="1" dirty="0">
                <a:solidFill>
                  <a:srgbClr val="0070C0"/>
                </a:solidFill>
                <a:latin typeface="Candara" panose="020E0502030303020204" pitchFamily="34" charset="0"/>
              </a:rPr>
              <a:t>4 indicates </a:t>
            </a:r>
            <a:r>
              <a:rPr lang="en-US" sz="2000" dirty="0">
                <a:solidFill>
                  <a:schemeClr val="dk1"/>
                </a:solidFill>
                <a:latin typeface="Candara" panose="020E0502030303020204" pitchFamily="34" charset="0"/>
              </a:rPr>
              <a:t>to </a:t>
            </a:r>
            <a:r>
              <a:rPr lang="en-US" sz="2000" b="1" dirty="0">
                <a:solidFill>
                  <a:schemeClr val="dk1"/>
                </a:solidFill>
                <a:latin typeface="Candara" panose="020E0502030303020204" pitchFamily="34" charset="0"/>
              </a:rPr>
              <a:t>higher level </a:t>
            </a:r>
            <a:r>
              <a:rPr lang="en-US" sz="2000" dirty="0">
                <a:solidFill>
                  <a:schemeClr val="dk1"/>
                </a:solidFill>
                <a:latin typeface="Candara" panose="020E0502030303020204" pitchFamily="34" charset="0"/>
              </a:rPr>
              <a:t>that the </a:t>
            </a:r>
            <a:r>
              <a:rPr lang="en-US" sz="2000" b="1" dirty="0">
                <a:solidFill>
                  <a:schemeClr val="dk1"/>
                </a:solidFill>
                <a:latin typeface="Candara" panose="020E0502030303020204" pitchFamily="34" charset="0"/>
              </a:rPr>
              <a:t>next header </a:t>
            </a:r>
            <a:r>
              <a:rPr lang="en-US" sz="2000" dirty="0">
                <a:solidFill>
                  <a:schemeClr val="dk1"/>
                </a:solidFill>
                <a:latin typeface="Candara" panose="020E0502030303020204" pitchFamily="34" charset="0"/>
              </a:rP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is an </a:t>
            </a:r>
            <a:r>
              <a:rPr lang="en-US" sz="2000" b="1" dirty="0">
                <a:solidFill>
                  <a:schemeClr val="dk1"/>
                </a:solidFill>
                <a:latin typeface="Candara" panose="020E0502030303020204" pitchFamily="34" charset="0"/>
              </a:rPr>
              <a:t>IP header </a:t>
            </a:r>
            <a:r>
              <a:rPr lang="en-US" sz="2000" dirty="0">
                <a:solidFill>
                  <a:schemeClr val="dk1"/>
                </a:solidFill>
                <a:latin typeface="Candara" panose="020E0502030303020204" pitchFamily="34" charset="0"/>
              </a:rPr>
              <a:t>with </a:t>
            </a:r>
            <a:r>
              <a:rPr lang="en-US" sz="2000" b="1" dirty="0">
                <a:solidFill>
                  <a:schemeClr val="dk1"/>
                </a:solidFill>
                <a:latin typeface="Candara" panose="020E0502030303020204" pitchFamily="34" charset="0"/>
              </a:rPr>
              <a:t>full encapsulation</a:t>
            </a:r>
          </a:p>
          <a:p>
            <a:pPr marL="457200" lvl="1">
              <a:lnSpc>
                <a:spcPct val="150000"/>
              </a:lnSpc>
              <a:buClr>
                <a:schemeClr val="dk1"/>
              </a:buClr>
              <a:buSzPct val="100000"/>
              <a:buFont typeface="Arial"/>
              <a:buChar char="•"/>
            </a:pPr>
            <a:r>
              <a:rPr lang="en-US" sz="2000" dirty="0">
                <a:solidFill>
                  <a:srgbClr val="0070C0"/>
                </a:solidFill>
                <a:latin typeface="Candara" panose="020E0502030303020204" pitchFamily="34" charset="0"/>
              </a:rPr>
              <a:t> </a:t>
            </a:r>
            <a:r>
              <a:rPr lang="en-US" sz="2000" b="1" dirty="0">
                <a:solidFill>
                  <a:srgbClr val="0070C0"/>
                </a:solidFill>
                <a:latin typeface="Candara" panose="020E0502030303020204" pitchFamily="34" charset="0"/>
              </a:rPr>
              <a:t>55</a:t>
            </a:r>
            <a:r>
              <a:rPr lang="en-US" sz="2000" dirty="0">
                <a:solidFill>
                  <a:srgbClr val="0070C0"/>
                </a:solidFill>
                <a:latin typeface="Candara" panose="020E0502030303020204" pitchFamily="34" charset="0"/>
              </a:rPr>
              <a:t> </a:t>
            </a:r>
            <a:r>
              <a:rPr lang="en-US" sz="2000" b="1" dirty="0">
                <a:solidFill>
                  <a:srgbClr val="0070C0"/>
                </a:solidFill>
                <a:latin typeface="Candara" panose="020E0502030303020204" pitchFamily="34" charset="0"/>
              </a:rPr>
              <a:t>indicates</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minimal </a:t>
            </a:r>
            <a:r>
              <a:rPr lang="en-US" sz="2000" b="1" dirty="0">
                <a:solidFill>
                  <a:schemeClr val="dk1"/>
                </a:solidFill>
                <a:latin typeface="Candara" panose="020E0502030303020204" pitchFamily="34" charset="0"/>
              </a:rPr>
              <a:t>encapsulation</a:t>
            </a:r>
          </a:p>
        </p:txBody>
      </p:sp>
      <p:cxnSp>
        <p:nvCxnSpPr>
          <p:cNvPr id="828" name="Shape 828"/>
          <p:cNvCxnSpPr/>
          <p:nvPr/>
        </p:nvCxnSpPr>
        <p:spPr>
          <a:xfrm>
            <a:off x="371856" y="304800"/>
            <a:ext cx="5638800" cy="0"/>
          </a:xfrm>
          <a:prstGeom prst="straightConnector1">
            <a:avLst/>
          </a:prstGeom>
          <a:noFill/>
          <a:ln w="12700" cap="rnd" cmpd="sng">
            <a:solidFill>
              <a:schemeClr val="dk1"/>
            </a:solidFill>
            <a:prstDash val="solid"/>
            <a:miter/>
            <a:headEnd type="none" w="med" len="med"/>
            <a:tailEnd type="none" w="med" len="med"/>
          </a:ln>
        </p:spPr>
      </p:cxnSp>
      <p:cxnSp>
        <p:nvCxnSpPr>
          <p:cNvPr id="829" name="Shape 829"/>
          <p:cNvCxnSpPr/>
          <p:nvPr/>
        </p:nvCxnSpPr>
        <p:spPr>
          <a:xfrm>
            <a:off x="371856"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830" name="Shape 830"/>
          <p:cNvSpPr txBox="1"/>
          <p:nvPr/>
        </p:nvSpPr>
        <p:spPr>
          <a:xfrm>
            <a:off x="143257"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834" name="Shape 834"/>
          <p:cNvSpPr txBox="1"/>
          <p:nvPr/>
        </p:nvSpPr>
        <p:spPr>
          <a:xfrm>
            <a:off x="448056" y="4724400"/>
            <a:ext cx="5638800" cy="276224"/>
          </a:xfrm>
          <a:prstGeom prst="rect">
            <a:avLst/>
          </a:prstGeom>
          <a:noFill/>
          <a:ln>
            <a:noFill/>
          </a:ln>
        </p:spPr>
        <p:txBody>
          <a:bodyPr lIns="91425" tIns="45700" rIns="91425" bIns="45700" anchor="t" anchorCtr="0">
            <a:noAutofit/>
          </a:bodyPr>
          <a:lstStyle/>
          <a:p>
            <a:pPr algn="ctr">
              <a:buClr>
                <a:schemeClr val="dk1"/>
              </a:buClr>
              <a:buSzPct val="25000"/>
            </a:pPr>
            <a:r>
              <a:rPr lang="en-US" sz="1200" b="1" dirty="0">
                <a:solidFill>
                  <a:schemeClr val="dk1"/>
                </a:solidFill>
                <a:latin typeface="Candara" panose="020E0502030303020204" pitchFamily="34" charset="0"/>
              </a:rPr>
              <a:t>Table 14.19  Tunneling in a Mobile System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9"/>
        <p:cNvGrpSpPr/>
        <p:nvPr/>
      </p:nvGrpSpPr>
      <p:grpSpPr>
        <a:xfrm>
          <a:off x="0" y="0"/>
          <a:ext cx="0" cy="0"/>
          <a:chOff x="0" y="0"/>
          <a:chExt cx="0" cy="0"/>
        </a:xfrm>
      </p:grpSpPr>
      <p:cxnSp>
        <p:nvCxnSpPr>
          <p:cNvPr id="841" name="Shape 841"/>
          <p:cNvCxnSpPr/>
          <p:nvPr/>
        </p:nvCxnSpPr>
        <p:spPr>
          <a:xfrm>
            <a:off x="448056" y="4639056"/>
            <a:ext cx="5638800" cy="0"/>
          </a:xfrm>
          <a:prstGeom prst="straightConnector1">
            <a:avLst/>
          </a:prstGeom>
          <a:noFill/>
          <a:ln w="12700" cap="rnd" cmpd="sng">
            <a:solidFill>
              <a:schemeClr val="dk1"/>
            </a:solidFill>
            <a:prstDash val="solid"/>
            <a:miter/>
            <a:headEnd type="none" w="med" len="med"/>
            <a:tailEnd type="none" w="med" len="med"/>
          </a:ln>
        </p:spPr>
      </p:cxnSp>
      <p:sp>
        <p:nvSpPr>
          <p:cNvPr id="842" name="Shape 842"/>
          <p:cNvSpPr txBox="1"/>
          <p:nvPr/>
        </p:nvSpPr>
        <p:spPr>
          <a:xfrm>
            <a:off x="-161544" y="4639056"/>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843" name="Shape 843"/>
          <p:cNvSpPr txBox="1">
            <a:spLocks noGrp="1"/>
          </p:cNvSpPr>
          <p:nvPr>
            <p:ph type="title"/>
          </p:nvPr>
        </p:nvSpPr>
        <p:spPr>
          <a:xfrm>
            <a:off x="143256" y="402336"/>
            <a:ext cx="68580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SNMP Management </a:t>
            </a:r>
            <a:r>
              <a:rPr lang="en-US" sz="3200" dirty="0">
                <a:solidFill>
                  <a:srgbClr val="0070C0"/>
                </a:solidFill>
              </a:rPr>
              <a:t>of</a:t>
            </a:r>
            <a:r>
              <a:rPr lang="en-US" sz="3200" b="1" dirty="0">
                <a:solidFill>
                  <a:srgbClr val="0070C0"/>
                </a:solidFill>
              </a:rPr>
              <a:t> Mobile IP</a:t>
            </a:r>
          </a:p>
        </p:txBody>
      </p:sp>
      <p:sp>
        <p:nvSpPr>
          <p:cNvPr id="844" name="Shape 844"/>
          <p:cNvSpPr txBox="1"/>
          <p:nvPr/>
        </p:nvSpPr>
        <p:spPr>
          <a:xfrm>
            <a:off x="441961" y="963168"/>
            <a:ext cx="11408663" cy="3596640"/>
          </a:xfrm>
          <a:prstGeom prst="rect">
            <a:avLst/>
          </a:prstGeom>
          <a:noFill/>
          <a:ln>
            <a:noFill/>
          </a:ln>
        </p:spPr>
        <p:txBody>
          <a:bodyPr lIns="91425" tIns="45700" rIns="91425" bIns="45700" anchor="t" anchorCtr="0">
            <a:noAutofit/>
          </a:bodyPr>
          <a:lstStyle/>
          <a:p>
            <a:pPr marL="342900" indent="-342900">
              <a:spcAft>
                <a:spcPts val="12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IETF</a:t>
            </a:r>
            <a:r>
              <a:rPr lang="en-US" sz="2000" dirty="0">
                <a:solidFill>
                  <a:schemeClr val="dk1"/>
                </a:solidFill>
                <a:latin typeface="Candara" panose="020E0502030303020204" pitchFamily="34" charset="0"/>
              </a:rPr>
              <a:t> Specifications using </a:t>
            </a:r>
            <a:r>
              <a:rPr lang="en-US" sz="2000" b="1" dirty="0">
                <a:solidFill>
                  <a:schemeClr val="dk1"/>
                </a:solidFill>
                <a:latin typeface="Candara" panose="020E0502030303020204" pitchFamily="34" charset="0"/>
              </a:rPr>
              <a:t>SMIv2</a:t>
            </a:r>
            <a:r>
              <a:rPr lang="en-US" sz="2000" dirty="0">
                <a:solidFill>
                  <a:schemeClr val="dk1"/>
                </a:solidFill>
                <a:latin typeface="Candara" panose="020E0502030303020204" pitchFamily="34" charset="0"/>
              </a:rPr>
              <a:t> (RFC 1902)</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and </a:t>
            </a:r>
            <a:r>
              <a:rPr lang="en-US" sz="2000" b="1" dirty="0">
                <a:solidFill>
                  <a:schemeClr val="dk1"/>
                </a:solidFill>
                <a:latin typeface="Candara" panose="020E0502030303020204" pitchFamily="34" charset="0"/>
              </a:rPr>
              <a:t>MIB-II</a:t>
            </a:r>
            <a:r>
              <a:rPr lang="en-US" sz="2000" dirty="0">
                <a:solidFill>
                  <a:schemeClr val="dk1"/>
                </a:solidFill>
                <a:latin typeface="Candara" panose="020E0502030303020204" pitchFamily="34" charset="0"/>
              </a:rPr>
              <a:t> (RFC 1213)</a:t>
            </a:r>
          </a:p>
          <a:p>
            <a:pPr marL="342900" indent="-342900">
              <a:spcAft>
                <a:spcPts val="1200"/>
              </a:spcAft>
              <a:buClr>
                <a:schemeClr val="dk1"/>
              </a:buClr>
              <a:buSzPct val="100000"/>
              <a:buFont typeface="Arial" panose="020B0604020202020204" pitchFamily="34" charset="0"/>
              <a:buChar char="•"/>
            </a:pPr>
            <a:r>
              <a:rPr lang="en-US" sz="2400" dirty="0">
                <a:solidFill>
                  <a:schemeClr val="dk1"/>
                </a:solidFill>
                <a:latin typeface="Candara" panose="020E0502030303020204" pitchFamily="34" charset="0"/>
              </a:rPr>
              <a:t> </a:t>
            </a:r>
            <a:r>
              <a:rPr lang="en-US" sz="2400" b="1" dirty="0">
                <a:solidFill>
                  <a:srgbClr val="002060"/>
                </a:solidFill>
                <a:latin typeface="Candara" panose="020E0502030303020204" pitchFamily="34" charset="0"/>
              </a:rPr>
              <a:t>Functional entities:</a:t>
            </a:r>
          </a:p>
          <a:p>
            <a:pPr marL="800100" lvl="1" indent="-342900">
              <a:spcAft>
                <a:spcPts val="12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Mobile Node</a:t>
            </a:r>
            <a:r>
              <a:rPr lang="en-US" sz="2000" dirty="0">
                <a:solidFill>
                  <a:schemeClr val="dk1"/>
                </a:solidFill>
                <a:latin typeface="Candara" panose="020E0502030303020204" pitchFamily="34" charset="0"/>
              </a:rPr>
              <a:t>:  A </a:t>
            </a:r>
            <a:r>
              <a:rPr lang="en-US" sz="2000" b="1" dirty="0">
                <a:solidFill>
                  <a:schemeClr val="dk1"/>
                </a:solidFill>
                <a:latin typeface="Candara" panose="020E0502030303020204" pitchFamily="34" charset="0"/>
              </a:rPr>
              <a:t>host</a:t>
            </a:r>
            <a:r>
              <a:rPr lang="en-US" sz="2000" dirty="0">
                <a:solidFill>
                  <a:schemeClr val="dk1"/>
                </a:solidFill>
                <a:latin typeface="Candara" panose="020E0502030303020204" pitchFamily="34" charset="0"/>
              </a:rPr>
              <a:t> or router that </a:t>
            </a:r>
            <a:r>
              <a:rPr lang="en-US" sz="2000" b="1" dirty="0">
                <a:solidFill>
                  <a:srgbClr val="996633"/>
                </a:solidFill>
                <a:latin typeface="Candara" panose="020E0502030303020204" pitchFamily="34" charset="0"/>
              </a:rPr>
              <a:t>changes</a:t>
            </a:r>
            <a:r>
              <a:rPr lang="en-US" sz="2000" dirty="0">
                <a:solidFill>
                  <a:srgbClr val="996633"/>
                </a:solidFill>
                <a:latin typeface="Candara" panose="020E0502030303020204" pitchFamily="34" charset="0"/>
              </a:rPr>
              <a:t> </a:t>
            </a:r>
            <a:r>
              <a:rPr lang="en-US" sz="2000" b="1" dirty="0" smtClean="0">
                <a:solidFill>
                  <a:srgbClr val="996633"/>
                </a:solidFill>
                <a:latin typeface="Candara" panose="020E0502030303020204" pitchFamily="34" charset="0"/>
              </a:rPr>
              <a:t>point </a:t>
            </a:r>
            <a:r>
              <a:rPr lang="en-US" sz="2000" b="1" dirty="0">
                <a:solidFill>
                  <a:srgbClr val="996633"/>
                </a:solidFill>
                <a:latin typeface="Candara" panose="020E0502030303020204" pitchFamily="34" charset="0"/>
              </a:rPr>
              <a:t>of attachment</a:t>
            </a:r>
            <a:r>
              <a:rPr lang="en-US" sz="2000" dirty="0">
                <a:solidFill>
                  <a:srgbClr val="996633"/>
                </a:solidFill>
                <a:latin typeface="Candara" panose="020E0502030303020204" pitchFamily="34" charset="0"/>
              </a:rPr>
              <a:t> </a:t>
            </a:r>
            <a:r>
              <a:rPr lang="en-US" sz="2000" dirty="0">
                <a:solidFill>
                  <a:schemeClr val="dk1"/>
                </a:solidFill>
                <a:latin typeface="Candara" panose="020E0502030303020204" pitchFamily="34" charset="0"/>
              </a:rPr>
              <a:t>from </a:t>
            </a:r>
            <a:r>
              <a:rPr lang="en-US" sz="2000" b="1" dirty="0">
                <a:solidFill>
                  <a:schemeClr val="dk1"/>
                </a:solidFill>
                <a:latin typeface="Candara" panose="020E0502030303020204" pitchFamily="34" charset="0"/>
              </a:rPr>
              <a:t>one network</a:t>
            </a: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to </a:t>
            </a:r>
            <a:r>
              <a:rPr lang="en-US" sz="2000" b="1" dirty="0">
                <a:solidFill>
                  <a:schemeClr val="dk1"/>
                </a:solidFill>
                <a:latin typeface="Candara" panose="020E0502030303020204" pitchFamily="34" charset="0"/>
              </a:rPr>
              <a:t>another</a:t>
            </a:r>
          </a:p>
          <a:p>
            <a:pPr marL="800100" lvl="1" indent="-342900">
              <a:spcAft>
                <a:spcPts val="12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Home Agent</a:t>
            </a:r>
            <a:r>
              <a:rPr lang="en-US" sz="2000" dirty="0">
                <a:solidFill>
                  <a:schemeClr val="dk1"/>
                </a:solidFill>
                <a:latin typeface="Candara" panose="020E0502030303020204" pitchFamily="34" charset="0"/>
              </a:rPr>
              <a:t>:  A </a:t>
            </a:r>
            <a:r>
              <a:rPr lang="en-US" sz="2000" b="1" dirty="0">
                <a:solidFill>
                  <a:schemeClr val="dk1"/>
                </a:solidFill>
                <a:latin typeface="Candara" panose="020E0502030303020204" pitchFamily="34" charset="0"/>
              </a:rPr>
              <a:t>router </a:t>
            </a:r>
            <a:r>
              <a:rPr lang="en-US" sz="2000" dirty="0">
                <a:solidFill>
                  <a:schemeClr val="dk1"/>
                </a:solidFill>
                <a:latin typeface="Candara" panose="020E0502030303020204" pitchFamily="34" charset="0"/>
              </a:rPr>
              <a:t>on a mobile </a:t>
            </a:r>
            <a:r>
              <a:rPr lang="en-US" sz="2000" dirty="0" smtClean="0">
                <a:solidFill>
                  <a:schemeClr val="dk1"/>
                </a:solidFill>
                <a:latin typeface="Candara" panose="020E0502030303020204" pitchFamily="34" charset="0"/>
              </a:rPr>
              <a:t>node’s </a:t>
            </a:r>
            <a:r>
              <a:rPr lang="en-US" sz="2000" b="1" dirty="0" smtClean="0">
                <a:solidFill>
                  <a:schemeClr val="dk1"/>
                </a:solidFill>
                <a:latin typeface="Candara" panose="020E0502030303020204" pitchFamily="34" charset="0"/>
              </a:rPr>
              <a:t>home </a:t>
            </a:r>
            <a:r>
              <a:rPr lang="en-US" sz="2000" b="1" dirty="0">
                <a:solidFill>
                  <a:schemeClr val="dk1"/>
                </a:solidFill>
                <a:latin typeface="Candara" panose="020E0502030303020204" pitchFamily="34" charset="0"/>
              </a:rPr>
              <a:t>network</a:t>
            </a:r>
            <a:r>
              <a:rPr lang="en-US" sz="2000" dirty="0">
                <a:solidFill>
                  <a:schemeClr val="dk1"/>
                </a:solidFill>
                <a:latin typeface="Candara" panose="020E0502030303020204" pitchFamily="34" charset="0"/>
              </a:rPr>
              <a:t>, which </a:t>
            </a:r>
            <a:r>
              <a:rPr lang="en-US" sz="2000" b="1" dirty="0">
                <a:solidFill>
                  <a:schemeClr val="dk1"/>
                </a:solidFill>
                <a:latin typeface="Candara" panose="020E0502030303020204" pitchFamily="34" charset="0"/>
              </a:rPr>
              <a:t>tunnels packets </a:t>
            </a:r>
            <a:r>
              <a:rPr lang="en-US" sz="2000" dirty="0">
                <a:solidFill>
                  <a:schemeClr val="dk1"/>
                </a:solidFill>
                <a:latin typeface="Candara" panose="020E0502030303020204" pitchFamily="34" charset="0"/>
              </a:rPr>
              <a:t>to </a:t>
            </a:r>
            <a:r>
              <a:rPr lang="en-US" sz="2000" dirty="0" smtClean="0">
                <a:solidFill>
                  <a:schemeClr val="dk1"/>
                </a:solidFill>
                <a:latin typeface="Candara" panose="020E0502030303020204" pitchFamily="34" charset="0"/>
              </a:rPr>
              <a:t>and</a:t>
            </a:r>
            <a:r>
              <a:rPr lang="en-US" sz="2000" dirty="0">
                <a:solidFill>
                  <a:schemeClr val="dk1"/>
                </a:solidFill>
                <a:latin typeface="Candara" panose="020E0502030303020204" pitchFamily="34" charset="0"/>
              </a:rPr>
              <a:t> </a:t>
            </a:r>
            <a:r>
              <a:rPr lang="en-US" sz="2000" dirty="0" smtClean="0">
                <a:solidFill>
                  <a:schemeClr val="dk1"/>
                </a:solidFill>
                <a:latin typeface="Candara" panose="020E0502030303020204" pitchFamily="34" charset="0"/>
              </a:rPr>
              <a:t>from </a:t>
            </a:r>
            <a:r>
              <a:rPr lang="en-US" sz="2000" dirty="0">
                <a:solidFill>
                  <a:schemeClr val="dk1"/>
                </a:solidFill>
                <a:latin typeface="Candara" panose="020E0502030303020204" pitchFamily="34" charset="0"/>
              </a:rPr>
              <a:t>the </a:t>
            </a:r>
            <a:r>
              <a:rPr lang="en-US" sz="2000" b="1" dirty="0">
                <a:solidFill>
                  <a:schemeClr val="dk1"/>
                </a:solidFill>
                <a:latin typeface="Candara" panose="020E0502030303020204" pitchFamily="34" charset="0"/>
              </a:rPr>
              <a:t>mobile node </a:t>
            </a:r>
            <a:r>
              <a:rPr lang="en-US" sz="2000" dirty="0">
                <a:solidFill>
                  <a:schemeClr val="dk1"/>
                </a:solidFill>
                <a:latin typeface="Candara" panose="020E0502030303020204" pitchFamily="34" charset="0"/>
              </a:rPr>
              <a:t>via </a:t>
            </a:r>
            <a:r>
              <a:rPr lang="en-US" sz="2000" b="1" dirty="0">
                <a:solidFill>
                  <a:srgbClr val="800080"/>
                </a:solidFill>
                <a:latin typeface="Candara" panose="020E0502030303020204" pitchFamily="34" charset="0"/>
              </a:rPr>
              <a:t>foreign agent</a:t>
            </a:r>
          </a:p>
          <a:p>
            <a:pPr marL="800100" lvl="1" indent="-342900">
              <a:spcAft>
                <a:spcPts val="12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800080"/>
                </a:solidFill>
                <a:latin typeface="Candara" panose="020E0502030303020204" pitchFamily="34" charset="0"/>
              </a:rPr>
              <a:t>Foreign Agent</a:t>
            </a:r>
            <a:r>
              <a:rPr lang="en-US" sz="2000" b="1" dirty="0">
                <a:solidFill>
                  <a:srgbClr val="0070C0"/>
                </a:solidFill>
                <a:latin typeface="Candara" panose="020E0502030303020204" pitchFamily="34" charset="0"/>
              </a:rPr>
              <a:t>:</a:t>
            </a:r>
            <a:r>
              <a:rPr lang="en-US" sz="2000" dirty="0">
                <a:solidFill>
                  <a:schemeClr val="dk1"/>
                </a:solidFill>
                <a:latin typeface="Candara" panose="020E0502030303020204" pitchFamily="34" charset="0"/>
              </a:rPr>
              <a:t>  A </a:t>
            </a:r>
            <a:r>
              <a:rPr lang="en-US" sz="2000" b="1" dirty="0">
                <a:solidFill>
                  <a:schemeClr val="dk1"/>
                </a:solidFill>
                <a:latin typeface="Candara" panose="020E0502030303020204" pitchFamily="34" charset="0"/>
              </a:rPr>
              <a:t>router</a:t>
            </a:r>
            <a:r>
              <a:rPr lang="en-US" sz="2000" dirty="0">
                <a:solidFill>
                  <a:schemeClr val="dk1"/>
                </a:solidFill>
                <a:latin typeface="Candara" panose="020E0502030303020204" pitchFamily="34" charset="0"/>
              </a:rPr>
              <a:t> on a mobile </a:t>
            </a:r>
            <a:r>
              <a:rPr lang="en-US" sz="2000" dirty="0" smtClean="0">
                <a:solidFill>
                  <a:schemeClr val="dk1"/>
                </a:solidFill>
                <a:latin typeface="Candara" panose="020E0502030303020204" pitchFamily="34" charset="0"/>
              </a:rPr>
              <a:t>node’s </a:t>
            </a:r>
            <a:r>
              <a:rPr lang="en-US" sz="2000" b="1" dirty="0" smtClean="0">
                <a:solidFill>
                  <a:schemeClr val="dk1"/>
                </a:solidFill>
                <a:latin typeface="Candara" panose="020E0502030303020204" pitchFamily="34" charset="0"/>
              </a:rPr>
              <a:t>visited </a:t>
            </a:r>
            <a:r>
              <a:rPr lang="en-US" sz="2000" b="1" dirty="0">
                <a:solidFill>
                  <a:schemeClr val="dk1"/>
                </a:solidFill>
                <a:latin typeface="Candara" panose="020E0502030303020204" pitchFamily="34" charset="0"/>
              </a:rPr>
              <a:t>network</a:t>
            </a:r>
            <a:r>
              <a:rPr lang="en-US" sz="2000" dirty="0">
                <a:solidFill>
                  <a:schemeClr val="dk1"/>
                </a:solidFill>
                <a:latin typeface="Candara" panose="020E0502030303020204" pitchFamily="34" charset="0"/>
              </a:rPr>
              <a:t>, which </a:t>
            </a:r>
            <a:r>
              <a:rPr lang="en-US" sz="2000" b="1" dirty="0">
                <a:solidFill>
                  <a:schemeClr val="dk1"/>
                </a:solidFill>
                <a:latin typeface="Candara" panose="020E0502030303020204" pitchFamily="34" charset="0"/>
              </a:rPr>
              <a:t>provides services </a:t>
            </a:r>
            <a:r>
              <a:rPr lang="en-US" sz="2000" dirty="0">
                <a:solidFill>
                  <a:schemeClr val="dk1"/>
                </a:solidFill>
                <a:latin typeface="Candara" panose="020E0502030303020204" pitchFamily="34" charset="0"/>
              </a:rPr>
              <a:t>to the </a:t>
            </a:r>
            <a:r>
              <a:rPr lang="en-US" sz="2000" b="1" dirty="0" smtClean="0">
                <a:solidFill>
                  <a:schemeClr val="dk1"/>
                </a:solidFill>
                <a:latin typeface="Candara" panose="020E0502030303020204" pitchFamily="34" charset="0"/>
              </a:rPr>
              <a:t>mobile </a:t>
            </a:r>
            <a:r>
              <a:rPr lang="en-US" sz="2000" b="1" dirty="0">
                <a:solidFill>
                  <a:schemeClr val="dk1"/>
                </a:solidFill>
                <a:latin typeface="Candara" panose="020E0502030303020204" pitchFamily="34" charset="0"/>
              </a:rPr>
              <a:t>node</a:t>
            </a:r>
          </a:p>
        </p:txBody>
      </p:sp>
      <p:cxnSp>
        <p:nvCxnSpPr>
          <p:cNvPr id="845" name="Shape 845"/>
          <p:cNvCxnSpPr/>
          <p:nvPr/>
        </p:nvCxnSpPr>
        <p:spPr>
          <a:xfrm>
            <a:off x="676656"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846" name="Shape 846"/>
          <p:cNvSpPr txBox="1"/>
          <p:nvPr/>
        </p:nvSpPr>
        <p:spPr>
          <a:xfrm>
            <a:off x="448057"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4"/>
        <p:cNvGrpSpPr/>
        <p:nvPr/>
      </p:nvGrpSpPr>
      <p:grpSpPr>
        <a:xfrm>
          <a:off x="0" y="0"/>
          <a:ext cx="0" cy="0"/>
          <a:chOff x="0" y="0"/>
          <a:chExt cx="0" cy="0"/>
        </a:xfrm>
      </p:grpSpPr>
      <p:sp>
        <p:nvSpPr>
          <p:cNvPr id="855" name="Shape 855"/>
          <p:cNvSpPr txBox="1"/>
          <p:nvPr/>
        </p:nvSpPr>
        <p:spPr>
          <a:xfrm>
            <a:off x="3124201" y="381000"/>
            <a:ext cx="5829299" cy="762000"/>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sp>
        <p:nvSpPr>
          <p:cNvPr id="856" name="Shape 856"/>
          <p:cNvSpPr txBox="1">
            <a:spLocks noGrp="1"/>
          </p:cNvSpPr>
          <p:nvPr>
            <p:ph type="title"/>
          </p:nvPr>
        </p:nvSpPr>
        <p:spPr>
          <a:xfrm>
            <a:off x="3200400" y="533400"/>
            <a:ext cx="55626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chemeClr val="dk2"/>
                </a:solidFill>
              </a:rPr>
              <a:t>Mobile IP </a:t>
            </a:r>
            <a:r>
              <a:rPr lang="en-US" sz="3200" b="1" dirty="0">
                <a:solidFill>
                  <a:srgbClr val="0070C0"/>
                </a:solidFill>
              </a:rPr>
              <a:t>MIB Groups</a:t>
            </a:r>
          </a:p>
        </p:txBody>
      </p:sp>
      <p:graphicFrame>
        <p:nvGraphicFramePr>
          <p:cNvPr id="857" name="Shape 857"/>
          <p:cNvGraphicFramePr/>
          <p:nvPr>
            <p:extLst>
              <p:ext uri="{D42A27DB-BD31-4B8C-83A1-F6EECF244321}">
                <p14:modId xmlns:p14="http://schemas.microsoft.com/office/powerpoint/2010/main" val="3524832423"/>
              </p:ext>
            </p:extLst>
          </p:nvPr>
        </p:nvGraphicFramePr>
        <p:xfrm>
          <a:off x="3124200" y="1066800"/>
          <a:ext cx="5943600" cy="7315100"/>
        </p:xfrm>
        <a:graphic>
          <a:graphicData uri="http://schemas.openxmlformats.org/drawingml/2006/table">
            <a:tbl>
              <a:tblPr>
                <a:noFill/>
                <a:tableStyleId>{EF0E6EA3-F425-469E-8021-8EAA8A57C1D3}</a:tableStyleId>
              </a:tblPr>
              <a:tblGrid>
                <a:gridCol w="2819400"/>
                <a:gridCol w="1143000"/>
                <a:gridCol w="1066800"/>
                <a:gridCol w="914400"/>
              </a:tblGrid>
              <a:tr h="1066800">
                <a:tc>
                  <a:txBody>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Candara" panose="020E0502030303020204" pitchFamily="34" charset="0"/>
                          <a:ea typeface="Arial"/>
                          <a:cs typeface="Arial"/>
                          <a:sym typeface="Arial"/>
                        </a:rPr>
                        <a:t>Groups</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dirty="0">
                          <a:solidFill>
                            <a:srgbClr val="0070C0"/>
                          </a:solidFill>
                          <a:latin typeface="Candara" panose="020E0502030303020204" pitchFamily="34" charset="0"/>
                          <a:ea typeface="Arial"/>
                          <a:cs typeface="Arial"/>
                          <a:sym typeface="Arial"/>
                        </a:rPr>
                        <a:t>Mobile</a:t>
                      </a:r>
                    </a:p>
                    <a:p>
                      <a:pPr marL="0" marR="0" lvl="0" indent="0" algn="ctr" rtl="0">
                        <a:lnSpc>
                          <a:spcPct val="100000"/>
                        </a:lnSpc>
                        <a:spcBef>
                          <a:spcPts val="360"/>
                        </a:spcBef>
                        <a:spcAft>
                          <a:spcPts val="0"/>
                        </a:spcAft>
                        <a:buClr>
                          <a:schemeClr val="dk1"/>
                        </a:buClr>
                        <a:buSzPct val="25000"/>
                        <a:buFont typeface="Arial"/>
                        <a:buNone/>
                      </a:pPr>
                      <a:r>
                        <a:rPr lang="en-US" sz="1800" b="1" i="0" u="none" strike="noStrike" cap="none" dirty="0">
                          <a:solidFill>
                            <a:srgbClr val="0070C0"/>
                          </a:solidFill>
                          <a:latin typeface="Candara" panose="020E0502030303020204" pitchFamily="34" charset="0"/>
                          <a:ea typeface="Arial"/>
                          <a:cs typeface="Arial"/>
                          <a:sym typeface="Arial"/>
                        </a:rPr>
                        <a:t>Node</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dirty="0">
                          <a:solidFill>
                            <a:srgbClr val="800080"/>
                          </a:solidFill>
                          <a:latin typeface="Candara" panose="020E0502030303020204" pitchFamily="34" charset="0"/>
                          <a:ea typeface="Arial"/>
                          <a:cs typeface="Arial"/>
                          <a:sym typeface="Arial"/>
                        </a:rPr>
                        <a:t>Foreign</a:t>
                      </a:r>
                    </a:p>
                    <a:p>
                      <a:pPr marL="0" marR="0" lvl="0" indent="0" algn="ctr" rtl="0">
                        <a:lnSpc>
                          <a:spcPct val="100000"/>
                        </a:lnSpc>
                        <a:spcBef>
                          <a:spcPts val="360"/>
                        </a:spcBef>
                        <a:spcAft>
                          <a:spcPts val="0"/>
                        </a:spcAft>
                        <a:buClr>
                          <a:schemeClr val="dk1"/>
                        </a:buClr>
                        <a:buSzPct val="25000"/>
                        <a:buFont typeface="Arial"/>
                        <a:buNone/>
                      </a:pPr>
                      <a:r>
                        <a:rPr lang="en-US" sz="1800" b="1" i="0" u="none" strike="noStrike" cap="none" dirty="0">
                          <a:solidFill>
                            <a:srgbClr val="800080"/>
                          </a:solidFill>
                          <a:latin typeface="Candara" panose="020E0502030303020204" pitchFamily="34" charset="0"/>
                          <a:ea typeface="Arial"/>
                          <a:cs typeface="Arial"/>
                          <a:sym typeface="Arial"/>
                        </a:rPr>
                        <a:t>Agent</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Candara" panose="020E0502030303020204" pitchFamily="34" charset="0"/>
                          <a:ea typeface="Arial"/>
                          <a:cs typeface="Arial"/>
                          <a:sym typeface="Arial"/>
                        </a:rPr>
                        <a:t>Home</a:t>
                      </a:r>
                    </a:p>
                    <a:p>
                      <a:pPr marL="0" marR="0" lvl="0" indent="0" algn="ctr" rtl="0">
                        <a:lnSpc>
                          <a:spcPct val="100000"/>
                        </a:lnSpc>
                        <a:spcBef>
                          <a:spcPts val="360"/>
                        </a:spcBef>
                        <a:spcAft>
                          <a:spcPts val="0"/>
                        </a:spcAft>
                        <a:buClr>
                          <a:schemeClr val="dk1"/>
                        </a:buClr>
                        <a:buSzPct val="25000"/>
                        <a:buFont typeface="Arial"/>
                        <a:buNone/>
                      </a:pPr>
                      <a:r>
                        <a:rPr lang="en-US" sz="1800" b="1" i="0" u="none" strike="noStrike" cap="none" dirty="0">
                          <a:solidFill>
                            <a:schemeClr val="dk1"/>
                          </a:solidFill>
                          <a:latin typeface="Candara" panose="020E0502030303020204" pitchFamily="34" charset="0"/>
                          <a:ea typeface="Arial"/>
                          <a:cs typeface="Arial"/>
                          <a:sym typeface="Arial"/>
                        </a:rPr>
                        <a:t>Agent</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487350">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mipSystemGroup</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485775">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mipSecAssociationGroup</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487350">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mipSecViolationGroup</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487350">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mnSystemGroup</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485775">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mnDiscoveryGroup</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487350">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mnRegistrationGroup</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487350">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maAdvertisementGroup</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485775">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faSystemGroup</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487350">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faAdvertisementGroup</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487350">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faRegistrationGroup</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485775">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haRegistrationGroup</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93750">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haRegNodeCountersGroup</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sz="180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ndara" panose="020E0502030303020204" pitchFamily="34" charset="0"/>
                          <a:ea typeface="Arial"/>
                          <a:cs typeface="Arial"/>
                          <a:sym typeface="Arial"/>
                        </a:rPr>
                        <a:t>x</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cxnSp>
        <p:nvCxnSpPr>
          <p:cNvPr id="858" name="Shape 858"/>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859" name="Shape 859"/>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cxnSp>
        <p:nvCxnSpPr>
          <p:cNvPr id="860" name="Shape 860"/>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861" name="Shape 861"/>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862" name="Shape 862"/>
          <p:cNvSpPr txBox="1"/>
          <p:nvPr/>
        </p:nvSpPr>
        <p:spPr>
          <a:xfrm>
            <a:off x="7581901" y="8326436"/>
            <a:ext cx="1600199" cy="635000"/>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7"/>
        <p:cNvGrpSpPr/>
        <p:nvPr/>
      </p:nvGrpSpPr>
      <p:grpSpPr>
        <a:xfrm>
          <a:off x="0" y="0"/>
          <a:ext cx="0" cy="0"/>
          <a:chOff x="0" y="0"/>
          <a:chExt cx="0" cy="0"/>
        </a:xfrm>
      </p:grpSpPr>
      <p:sp>
        <p:nvSpPr>
          <p:cNvPr id="868" name="Shape 868"/>
          <p:cNvSpPr txBox="1"/>
          <p:nvPr/>
        </p:nvSpPr>
        <p:spPr>
          <a:xfrm>
            <a:off x="457201" y="307848"/>
            <a:ext cx="5829299" cy="762000"/>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869" name="Shape 869"/>
          <p:cNvCxnSpPr/>
          <p:nvPr/>
        </p:nvCxnSpPr>
        <p:spPr>
          <a:xfrm>
            <a:off x="609600" y="6480048"/>
            <a:ext cx="5638800" cy="0"/>
          </a:xfrm>
          <a:prstGeom prst="straightConnector1">
            <a:avLst/>
          </a:prstGeom>
          <a:noFill/>
          <a:ln w="12700" cap="rnd" cmpd="sng">
            <a:solidFill>
              <a:schemeClr val="dk1"/>
            </a:solidFill>
            <a:prstDash val="solid"/>
            <a:miter/>
            <a:headEnd type="none" w="med" len="med"/>
            <a:tailEnd type="none" w="med" len="med"/>
          </a:ln>
        </p:spPr>
      </p:cxnSp>
      <p:sp>
        <p:nvSpPr>
          <p:cNvPr id="870" name="Shape 870"/>
          <p:cNvSpPr txBox="1"/>
          <p:nvPr/>
        </p:nvSpPr>
        <p:spPr>
          <a:xfrm>
            <a:off x="0" y="6480048"/>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871" name="Shape 871"/>
          <p:cNvSpPr txBox="1">
            <a:spLocks noGrp="1"/>
          </p:cNvSpPr>
          <p:nvPr>
            <p:ph type="title"/>
          </p:nvPr>
        </p:nvSpPr>
        <p:spPr>
          <a:xfrm>
            <a:off x="533400" y="460248"/>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chemeClr val="dk2"/>
                </a:solidFill>
              </a:rPr>
              <a:t>Mobile IP </a:t>
            </a:r>
            <a:r>
              <a:rPr lang="en-US" sz="3200" b="1" dirty="0">
                <a:solidFill>
                  <a:srgbClr val="0070C0"/>
                </a:solidFill>
              </a:rPr>
              <a:t>MIB</a:t>
            </a:r>
          </a:p>
        </p:txBody>
      </p:sp>
      <p:pic>
        <p:nvPicPr>
          <p:cNvPr id="872" name="Shape 872"/>
          <p:cNvPicPr preferRelativeResize="0"/>
          <p:nvPr/>
        </p:nvPicPr>
        <p:blipFill rotWithShape="1">
          <a:blip r:embed="rId3">
            <a:alphaModFix/>
          </a:blip>
          <a:srcRect/>
          <a:stretch/>
        </p:blipFill>
        <p:spPr>
          <a:xfrm>
            <a:off x="457200" y="1069848"/>
            <a:ext cx="5867400" cy="4937124"/>
          </a:xfrm>
          <a:prstGeom prst="rect">
            <a:avLst/>
          </a:prstGeom>
          <a:noFill/>
          <a:ln>
            <a:noFill/>
          </a:ln>
        </p:spPr>
      </p:pic>
      <p:cxnSp>
        <p:nvCxnSpPr>
          <p:cNvPr id="873" name="Shape 873"/>
          <p:cNvCxnSpPr/>
          <p:nvPr/>
        </p:nvCxnSpPr>
        <p:spPr>
          <a:xfrm>
            <a:off x="533400" y="460248"/>
            <a:ext cx="5638800" cy="0"/>
          </a:xfrm>
          <a:prstGeom prst="straightConnector1">
            <a:avLst/>
          </a:prstGeom>
          <a:noFill/>
          <a:ln w="12700" cap="rnd" cmpd="sng">
            <a:solidFill>
              <a:schemeClr val="dk1"/>
            </a:solidFill>
            <a:prstDash val="solid"/>
            <a:miter/>
            <a:headEnd type="none" w="med" len="med"/>
            <a:tailEnd type="none" w="med" len="med"/>
          </a:ln>
        </p:spPr>
      </p:cxnSp>
      <p:sp>
        <p:nvSpPr>
          <p:cNvPr id="874" name="Shape 874"/>
          <p:cNvSpPr txBox="1"/>
          <p:nvPr/>
        </p:nvSpPr>
        <p:spPr>
          <a:xfrm>
            <a:off x="304801" y="155448"/>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878" name="Shape 878"/>
          <p:cNvSpPr txBox="1"/>
          <p:nvPr/>
        </p:nvSpPr>
        <p:spPr>
          <a:xfrm>
            <a:off x="609600" y="6175248"/>
            <a:ext cx="5638800" cy="276224"/>
          </a:xfrm>
          <a:prstGeom prst="rect">
            <a:avLst/>
          </a:prstGeom>
          <a:noFill/>
          <a:ln>
            <a:noFill/>
          </a:ln>
        </p:spPr>
        <p:txBody>
          <a:bodyPr lIns="91425" tIns="45700" rIns="91425" bIns="45700" anchor="t" anchorCtr="0">
            <a:noAutofit/>
          </a:bodyPr>
          <a:lstStyle/>
          <a:p>
            <a:pPr algn="ctr">
              <a:buClr>
                <a:schemeClr val="dk1"/>
              </a:buClr>
              <a:buSzPct val="25000"/>
            </a:pPr>
            <a:r>
              <a:rPr lang="en-US" sz="1200" b="1" dirty="0">
                <a:solidFill>
                  <a:schemeClr val="dk1"/>
                </a:solidFill>
                <a:latin typeface="Candara" panose="020E0502030303020204" pitchFamily="34" charset="0"/>
              </a:rPr>
              <a:t>Figure 14.20  Mobile IP MIB</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3"/>
        <p:cNvGrpSpPr/>
        <p:nvPr/>
      </p:nvGrpSpPr>
      <p:grpSpPr>
        <a:xfrm>
          <a:off x="0" y="0"/>
          <a:ext cx="0" cy="0"/>
          <a:chOff x="0" y="0"/>
          <a:chExt cx="0" cy="0"/>
        </a:xfrm>
      </p:grpSpPr>
      <p:sp>
        <p:nvSpPr>
          <p:cNvPr id="884" name="Shape 884"/>
          <p:cNvSpPr txBox="1"/>
          <p:nvPr/>
        </p:nvSpPr>
        <p:spPr>
          <a:xfrm>
            <a:off x="3124201" y="381000"/>
            <a:ext cx="5829299" cy="762000"/>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885" name="Shape 885"/>
          <p:cNvCxnSpPr/>
          <p:nvPr/>
        </p:nvCxnSpPr>
        <p:spPr>
          <a:xfrm>
            <a:off x="3276600" y="6781800"/>
            <a:ext cx="5638800" cy="0"/>
          </a:xfrm>
          <a:prstGeom prst="straightConnector1">
            <a:avLst/>
          </a:prstGeom>
          <a:noFill/>
          <a:ln w="12700" cap="rnd" cmpd="sng">
            <a:solidFill>
              <a:schemeClr val="dk1"/>
            </a:solidFill>
            <a:prstDash val="solid"/>
            <a:miter/>
            <a:headEnd type="none" w="med" len="med"/>
            <a:tailEnd type="none" w="med" len="med"/>
          </a:ln>
        </p:spPr>
      </p:cxnSp>
      <p:sp>
        <p:nvSpPr>
          <p:cNvPr id="886" name="Shape 886"/>
          <p:cNvSpPr txBox="1"/>
          <p:nvPr/>
        </p:nvSpPr>
        <p:spPr>
          <a:xfrm>
            <a:off x="2667000" y="6781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887" name="Shape 887"/>
          <p:cNvSpPr txBox="1">
            <a:spLocks noGrp="1"/>
          </p:cNvSpPr>
          <p:nvPr>
            <p:ph type="title"/>
          </p:nvPr>
        </p:nvSpPr>
        <p:spPr>
          <a:xfrm>
            <a:off x="3124200" y="533400"/>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FF9900"/>
                </a:solidFill>
              </a:rPr>
              <a:t>mipMIBObjects</a:t>
            </a:r>
          </a:p>
        </p:txBody>
      </p:sp>
      <p:graphicFrame>
        <p:nvGraphicFramePr>
          <p:cNvPr id="888" name="Shape 888"/>
          <p:cNvGraphicFramePr/>
          <p:nvPr/>
        </p:nvGraphicFramePr>
        <p:xfrm>
          <a:off x="2971800" y="1600200"/>
          <a:ext cx="6172200" cy="5037025"/>
        </p:xfrm>
        <a:graphic>
          <a:graphicData uri="http://schemas.openxmlformats.org/drawingml/2006/table">
            <a:tbl>
              <a:tblPr>
                <a:noFill/>
                <a:tableStyleId>{EF0E6EA3-F425-469E-8021-8EAA8A57C1D3}</a:tableStyleId>
              </a:tblPr>
              <a:tblGrid>
                <a:gridCol w="1752600"/>
                <a:gridCol w="1752600"/>
                <a:gridCol w="2667000"/>
              </a:tblGrid>
              <a:tr h="334950">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dirty="0">
                          <a:solidFill>
                            <a:schemeClr val="dk1"/>
                          </a:solidFill>
                          <a:latin typeface="Candara" panose="020E0502030303020204" pitchFamily="34" charset="0"/>
                          <a:ea typeface="Arial"/>
                          <a:cs typeface="Arial"/>
                          <a:sym typeface="Arial"/>
                        </a:rPr>
                        <a:t>Entity</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dirty="0">
                          <a:solidFill>
                            <a:schemeClr val="dk1"/>
                          </a:solidFill>
                          <a:latin typeface="Candara" panose="020E0502030303020204" pitchFamily="34" charset="0"/>
                          <a:ea typeface="Arial"/>
                          <a:cs typeface="Arial"/>
                          <a:sym typeface="Arial"/>
                        </a:rPr>
                        <a:t>OID</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dirty="0">
                          <a:solidFill>
                            <a:schemeClr val="dk1"/>
                          </a:solidFill>
                          <a:latin typeface="Candara" panose="020E0502030303020204" pitchFamily="34" charset="0"/>
                          <a:ea typeface="Arial"/>
                          <a:cs typeface="Arial"/>
                          <a:sym typeface="Arial"/>
                        </a:rPr>
                        <a:t>Description</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57175">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mipMIBObjects</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mipMIB</a:t>
                      </a:r>
                      <a:r>
                        <a:rPr lang="en-US" sz="1600" b="0" i="0" u="none" strike="noStrike" cap="none" dirty="0">
                          <a:solidFill>
                            <a:schemeClr val="dk1"/>
                          </a:solidFill>
                          <a:latin typeface="Candara" panose="020E0502030303020204" pitchFamily="34" charset="0"/>
                          <a:ea typeface="Arial"/>
                          <a:cs typeface="Arial"/>
                          <a:sym typeface="Arial"/>
                        </a:rPr>
                        <a:t> 1</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Objects under </a:t>
                      </a:r>
                      <a:r>
                        <a:rPr lang="en-US" sz="1600" b="0" i="0" u="none" strike="noStrike" cap="none" dirty="0" err="1">
                          <a:solidFill>
                            <a:schemeClr val="dk1"/>
                          </a:solidFill>
                          <a:latin typeface="Candara" panose="020E0502030303020204" pitchFamily="34" charset="0"/>
                          <a:ea typeface="Arial"/>
                          <a:cs typeface="Arial"/>
                          <a:sym typeface="Arial"/>
                        </a:rPr>
                        <a:t>mipMIB</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79425">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mipSystem</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mipMIBObjects 1</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Mobile IP system related parameters</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79425">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mipSecurity</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mipMIBObjects 2</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Mobile IP security parameters</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668325">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mipSecurity</a:t>
                      </a:r>
                      <a:endParaRPr lang="en-US" sz="1600" b="0" i="0" u="none" strike="noStrike" cap="none" dirty="0">
                        <a:solidFill>
                          <a:schemeClr val="dk1"/>
                        </a:solidFill>
                        <a:latin typeface="Candara" panose="020E0502030303020204" pitchFamily="34" charset="0"/>
                        <a:ea typeface="Arial"/>
                        <a:cs typeface="Arial"/>
                        <a:sym typeface="Arial"/>
                      </a:endParaRPr>
                    </a:p>
                    <a:p>
                      <a:pPr marL="0" marR="0" lvl="0" indent="0" algn="l" rtl="0">
                        <a:lnSpc>
                          <a:spcPct val="100000"/>
                        </a:lnSpc>
                        <a:spcBef>
                          <a:spcPts val="32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AssociationTable</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mipSecurity</a:t>
                      </a:r>
                      <a:r>
                        <a:rPr lang="en-US" sz="1600" b="0" i="0" u="none" strike="noStrike" cap="none" dirty="0">
                          <a:solidFill>
                            <a:schemeClr val="dk1"/>
                          </a:solidFill>
                          <a:latin typeface="Candara" panose="020E0502030303020204" pitchFamily="34" charset="0"/>
                          <a:ea typeface="Arial"/>
                          <a:cs typeface="Arial"/>
                          <a:sym typeface="Arial"/>
                        </a:rPr>
                        <a:t> 1</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Security associations table</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668325">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mipSecTotal</a:t>
                      </a:r>
                      <a:endParaRPr lang="en-US" sz="1600" b="0" i="0" u="none" strike="noStrike" cap="none" dirty="0">
                        <a:solidFill>
                          <a:schemeClr val="dk1"/>
                        </a:solidFill>
                        <a:latin typeface="Candara" panose="020E0502030303020204" pitchFamily="34" charset="0"/>
                        <a:ea typeface="Arial"/>
                        <a:cs typeface="Arial"/>
                        <a:sym typeface="Arial"/>
                      </a:endParaRPr>
                    </a:p>
                    <a:p>
                      <a:pPr marL="0" marR="0" lvl="0" indent="0" algn="l" rtl="0">
                        <a:lnSpc>
                          <a:spcPct val="100000"/>
                        </a:lnSpc>
                        <a:spcBef>
                          <a:spcPts val="32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Violations</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mipSecurity</a:t>
                      </a:r>
                      <a:r>
                        <a:rPr lang="en-US" sz="1600" b="0" i="0" u="none" strike="noStrike" cap="none" dirty="0">
                          <a:solidFill>
                            <a:schemeClr val="dk1"/>
                          </a:solidFill>
                          <a:latin typeface="Candara" panose="020E0502030303020204" pitchFamily="34" charset="0"/>
                          <a:ea typeface="Arial"/>
                          <a:cs typeface="Arial"/>
                          <a:sym typeface="Arial"/>
                        </a:rPr>
                        <a:t> 2</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Total number of security violations in the entity</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668325">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mipSecViolation</a:t>
                      </a:r>
                      <a:endParaRPr lang="en-US" sz="1600" b="0" i="0" u="none" strike="noStrike" cap="none" dirty="0">
                        <a:solidFill>
                          <a:schemeClr val="dk1"/>
                        </a:solidFill>
                        <a:latin typeface="Candara" panose="020E0502030303020204" pitchFamily="34" charset="0"/>
                        <a:ea typeface="Arial"/>
                        <a:cs typeface="Arial"/>
                        <a:sym typeface="Arial"/>
                      </a:endParaRPr>
                    </a:p>
                    <a:p>
                      <a:pPr marL="0" marR="0" lvl="0" indent="0" algn="l" rtl="0">
                        <a:lnSpc>
                          <a:spcPct val="100000"/>
                        </a:lnSpc>
                        <a:spcBef>
                          <a:spcPts val="32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Table</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mipSecurity</a:t>
                      </a:r>
                      <a:r>
                        <a:rPr lang="en-US" sz="1600" b="0" i="0" u="none" strike="noStrike" cap="none" dirty="0">
                          <a:solidFill>
                            <a:schemeClr val="dk1"/>
                          </a:solidFill>
                          <a:latin typeface="Candara" panose="020E0502030303020204" pitchFamily="34" charset="0"/>
                          <a:ea typeface="Arial"/>
                          <a:cs typeface="Arial"/>
                          <a:sym typeface="Arial"/>
                        </a:rPr>
                        <a:t> 3</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Security violation information</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57175">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mipMN</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mipMIBObjects 3</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Mobile node group</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2390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mnSystem</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mipMN</a:t>
                      </a:r>
                      <a:r>
                        <a:rPr lang="en-US" sz="1600" b="0" i="0" u="none" strike="noStrike" cap="none" dirty="0">
                          <a:solidFill>
                            <a:schemeClr val="dk1"/>
                          </a:solidFill>
                          <a:latin typeface="Candara" panose="020E0502030303020204" pitchFamily="34" charset="0"/>
                          <a:ea typeface="Arial"/>
                          <a:cs typeface="Arial"/>
                          <a:sym typeface="Arial"/>
                        </a:rPr>
                        <a:t> 1</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 Mobile node system   </a:t>
                      </a:r>
                      <a:br>
                        <a:rPr lang="en-US" sz="1600" b="0" i="0" u="none" strike="noStrike" cap="none" dirty="0">
                          <a:solidFill>
                            <a:schemeClr val="dk1"/>
                          </a:solidFill>
                          <a:latin typeface="Candara" panose="020E0502030303020204" pitchFamily="34" charset="0"/>
                          <a:ea typeface="Arial"/>
                          <a:cs typeface="Arial"/>
                          <a:sym typeface="Arial"/>
                        </a:rPr>
                      </a:br>
                      <a:r>
                        <a:rPr lang="en-US" sz="1600" b="0" i="0" u="none" strike="noStrike" cap="none" dirty="0">
                          <a:solidFill>
                            <a:schemeClr val="dk1"/>
                          </a:solidFill>
                          <a:latin typeface="Candara" panose="020E0502030303020204" pitchFamily="34" charset="0"/>
                          <a:ea typeface="Arial"/>
                          <a:cs typeface="Arial"/>
                          <a:sym typeface="Arial"/>
                        </a:rPr>
                        <a:t> information</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cxnSp>
        <p:nvCxnSpPr>
          <p:cNvPr id="889" name="Shape 889"/>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890" name="Shape 890"/>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894" name="Shape 894"/>
          <p:cNvSpPr txBox="1"/>
          <p:nvPr/>
        </p:nvSpPr>
        <p:spPr>
          <a:xfrm>
            <a:off x="3048001" y="1143000"/>
            <a:ext cx="6172199" cy="276224"/>
          </a:xfrm>
          <a:prstGeom prst="rect">
            <a:avLst/>
          </a:prstGeom>
          <a:noFill/>
          <a:ln>
            <a:noFill/>
          </a:ln>
        </p:spPr>
        <p:txBody>
          <a:bodyPr lIns="91425" tIns="45700" rIns="91425" bIns="45700" anchor="t" anchorCtr="0">
            <a:noAutofit/>
          </a:bodyPr>
          <a:lstStyle/>
          <a:p>
            <a:pPr algn="ctr">
              <a:buClr>
                <a:schemeClr val="dk1"/>
              </a:buClr>
              <a:buSzPct val="25000"/>
            </a:pPr>
            <a:r>
              <a:rPr lang="en-US" sz="1200" b="1" dirty="0">
                <a:solidFill>
                  <a:schemeClr val="dk1"/>
                </a:solidFill>
                <a:latin typeface="Candara" panose="020E0502030303020204" pitchFamily="34" charset="0"/>
              </a:rPr>
              <a:t>Table 14.4  mipMIBObjects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 y="134111"/>
            <a:ext cx="11824805" cy="8794735"/>
          </a:xfrm>
        </p:spPr>
        <p:txBody>
          <a:bodyPr/>
          <a:lstStyle/>
          <a:p>
            <a:pPr marL="203200" indent="0">
              <a:buNone/>
            </a:pPr>
            <a:r>
              <a:rPr lang="en-US" sz="2800" b="1" dirty="0">
                <a:solidFill>
                  <a:srgbClr val="0070C0"/>
                </a:solidFill>
              </a:rPr>
              <a:t>broadband wireless access </a:t>
            </a:r>
            <a:r>
              <a:rPr lang="en-US" sz="2800" dirty="0"/>
              <a:t>(</a:t>
            </a:r>
            <a:r>
              <a:rPr lang="en-US" sz="2800" b="1" dirty="0">
                <a:solidFill>
                  <a:srgbClr val="0070C0"/>
                </a:solidFill>
              </a:rPr>
              <a:t>BWA</a:t>
            </a:r>
            <a:r>
              <a:rPr lang="en-US" sz="2800" dirty="0"/>
              <a:t>)</a:t>
            </a:r>
          </a:p>
          <a:p>
            <a:pPr marL="203200" indent="0">
              <a:buNone/>
            </a:pPr>
            <a:endParaRPr lang="en-US" sz="2000" dirty="0" smtClean="0"/>
          </a:p>
          <a:p>
            <a:pPr marL="63500" indent="0">
              <a:lnSpc>
                <a:spcPct val="150000"/>
              </a:lnSpc>
              <a:buNone/>
            </a:pPr>
            <a:r>
              <a:rPr lang="en-US" sz="2000" dirty="0"/>
              <a:t>The application of </a:t>
            </a:r>
            <a:r>
              <a:rPr lang="en-US" sz="2000" b="1" dirty="0">
                <a:solidFill>
                  <a:srgbClr val="002060"/>
                </a:solidFill>
              </a:rPr>
              <a:t>wireless technologies </a:t>
            </a:r>
            <a:r>
              <a:rPr lang="en-US" sz="2000" dirty="0"/>
              <a:t>can be grouped into </a:t>
            </a:r>
            <a:r>
              <a:rPr lang="en-US" sz="2000" b="1" dirty="0">
                <a:solidFill>
                  <a:srgbClr val="002060"/>
                </a:solidFill>
              </a:rPr>
              <a:t>three categories</a:t>
            </a:r>
            <a:r>
              <a:rPr lang="en-US" sz="2000" dirty="0"/>
              <a:t>. </a:t>
            </a:r>
          </a:p>
          <a:p>
            <a:pPr marL="63500" indent="0">
              <a:lnSpc>
                <a:spcPct val="150000"/>
              </a:lnSpc>
              <a:buNone/>
            </a:pPr>
            <a:r>
              <a:rPr lang="en-US" sz="2000" dirty="0"/>
              <a:t>They are </a:t>
            </a:r>
            <a:r>
              <a:rPr lang="en-US" sz="2000" b="1" dirty="0">
                <a:solidFill>
                  <a:srgbClr val="002060"/>
                </a:solidFill>
              </a:rPr>
              <a:t>personal area networks </a:t>
            </a:r>
            <a:r>
              <a:rPr lang="en-US" sz="2000" dirty="0"/>
              <a:t>(</a:t>
            </a:r>
            <a:r>
              <a:rPr lang="en-US" sz="2000" b="1" dirty="0">
                <a:solidFill>
                  <a:srgbClr val="002060"/>
                </a:solidFill>
              </a:rPr>
              <a:t>PANs</a:t>
            </a:r>
            <a:r>
              <a:rPr lang="en-US" sz="2000" dirty="0"/>
              <a:t>), </a:t>
            </a:r>
            <a:r>
              <a:rPr lang="en-US" sz="2000" b="1" dirty="0">
                <a:solidFill>
                  <a:srgbClr val="002060"/>
                </a:solidFill>
              </a:rPr>
              <a:t>wireless LANs </a:t>
            </a:r>
            <a:r>
              <a:rPr lang="en-US" sz="2000" dirty="0"/>
              <a:t>(</a:t>
            </a:r>
            <a:r>
              <a:rPr lang="en-US" sz="2000" b="1" dirty="0">
                <a:solidFill>
                  <a:srgbClr val="002060"/>
                </a:solidFill>
              </a:rPr>
              <a:t>WLANs</a:t>
            </a:r>
            <a:r>
              <a:rPr lang="en-US" sz="2000" dirty="0"/>
              <a:t>), and </a:t>
            </a:r>
            <a:r>
              <a:rPr lang="en-US" sz="2000" b="1" dirty="0">
                <a:solidFill>
                  <a:srgbClr val="002060"/>
                </a:solidFill>
              </a:rPr>
              <a:t>access networks </a:t>
            </a:r>
            <a:r>
              <a:rPr lang="en-US" sz="2000" dirty="0"/>
              <a:t>— </a:t>
            </a:r>
            <a:r>
              <a:rPr lang="en-US" sz="2000" b="1" dirty="0">
                <a:solidFill>
                  <a:srgbClr val="006600"/>
                </a:solidFill>
              </a:rPr>
              <a:t>metropolitan area network</a:t>
            </a:r>
            <a:r>
              <a:rPr lang="en-US" sz="2000" dirty="0"/>
              <a:t> (</a:t>
            </a:r>
            <a:r>
              <a:rPr lang="en-US" sz="2000" b="1" dirty="0">
                <a:solidFill>
                  <a:srgbClr val="006600"/>
                </a:solidFill>
              </a:rPr>
              <a:t>MAN</a:t>
            </a:r>
            <a:r>
              <a:rPr lang="en-US" sz="2000" dirty="0"/>
              <a:t>), </a:t>
            </a:r>
            <a:r>
              <a:rPr lang="en-US" sz="2000" b="1" dirty="0">
                <a:solidFill>
                  <a:srgbClr val="006600"/>
                </a:solidFill>
              </a:rPr>
              <a:t>GPS/general packet radio service</a:t>
            </a:r>
            <a:r>
              <a:rPr lang="en-US" sz="2000" dirty="0"/>
              <a:t> (</a:t>
            </a:r>
            <a:r>
              <a:rPr lang="en-US" sz="2000" b="1" dirty="0">
                <a:solidFill>
                  <a:srgbClr val="006600"/>
                </a:solidFill>
              </a:rPr>
              <a:t>GPRS</a:t>
            </a:r>
            <a:r>
              <a:rPr lang="en-US" sz="2000" dirty="0"/>
              <a:t>), and </a:t>
            </a:r>
            <a:r>
              <a:rPr lang="en-US" sz="2000" b="1" dirty="0">
                <a:solidFill>
                  <a:srgbClr val="006600"/>
                </a:solidFill>
              </a:rPr>
              <a:t>code division multiple access</a:t>
            </a:r>
            <a:r>
              <a:rPr lang="en-US" sz="2000" dirty="0"/>
              <a:t> (</a:t>
            </a:r>
            <a:r>
              <a:rPr lang="en-US" sz="2000" b="1" dirty="0">
                <a:solidFill>
                  <a:srgbClr val="006600"/>
                </a:solidFill>
              </a:rPr>
              <a:t>CDMA</a:t>
            </a:r>
            <a:r>
              <a:rPr lang="en-US" sz="2000" dirty="0"/>
              <a:t>) are represented in </a:t>
            </a:r>
            <a:r>
              <a:rPr lang="en-US" sz="2000" b="1" dirty="0"/>
              <a:t>Figure 14.1</a:t>
            </a:r>
            <a:r>
              <a:rPr lang="en-US" sz="2000" b="1" dirty="0" smtClean="0"/>
              <a:t>.</a:t>
            </a:r>
            <a:endParaRPr lang="en-US" sz="2000" dirty="0"/>
          </a:p>
          <a:p>
            <a:pPr marL="660400" indent="-457200">
              <a:buFont typeface="+mj-lt"/>
              <a:buAutoNum type="arabicPeriod"/>
            </a:pPr>
            <a:r>
              <a:rPr lang="en-US" sz="2000" dirty="0" smtClean="0"/>
              <a:t>The </a:t>
            </a:r>
            <a:r>
              <a:rPr lang="en-US" sz="2000" b="1" dirty="0" smtClean="0">
                <a:solidFill>
                  <a:srgbClr val="002060"/>
                </a:solidFill>
              </a:rPr>
              <a:t>PAN</a:t>
            </a:r>
            <a:r>
              <a:rPr lang="en-US" sz="2000" dirty="0" smtClean="0"/>
              <a:t> is </a:t>
            </a:r>
            <a:r>
              <a:rPr lang="en-US" sz="2000" dirty="0"/>
              <a:t>a </a:t>
            </a:r>
            <a:r>
              <a:rPr lang="en-US" sz="2000" b="1" dirty="0"/>
              <a:t>short-range mobile network </a:t>
            </a:r>
            <a:r>
              <a:rPr lang="en-US" sz="2000" dirty="0"/>
              <a:t>that covers a range </a:t>
            </a:r>
            <a:r>
              <a:rPr lang="en-US" sz="2000" dirty="0" smtClean="0"/>
              <a:t>in the </a:t>
            </a:r>
            <a:r>
              <a:rPr lang="en-US" sz="2000" dirty="0"/>
              <a:t>order of </a:t>
            </a:r>
            <a:r>
              <a:rPr lang="en-US" sz="2000" b="1" dirty="0">
                <a:solidFill>
                  <a:srgbClr val="996633"/>
                </a:solidFill>
              </a:rPr>
              <a:t>tens of feet</a:t>
            </a:r>
            <a:r>
              <a:rPr lang="en-US" sz="2000" dirty="0"/>
              <a:t>. </a:t>
            </a:r>
            <a:r>
              <a:rPr lang="en-US" sz="2000" dirty="0" smtClean="0"/>
              <a:t>It is primarily </a:t>
            </a:r>
            <a:r>
              <a:rPr lang="en-US" sz="2000" dirty="0"/>
              <a:t>used for </a:t>
            </a:r>
            <a:r>
              <a:rPr lang="en-US" sz="2000" b="1" dirty="0"/>
              <a:t>device applications </a:t>
            </a:r>
            <a:r>
              <a:rPr lang="en-US" sz="2000" dirty="0"/>
              <a:t>with transmitters and receivers being </a:t>
            </a:r>
            <a:r>
              <a:rPr lang="en-US" sz="2000" b="1" dirty="0" smtClean="0"/>
              <a:t>mobile</a:t>
            </a:r>
            <a:r>
              <a:rPr lang="en-US" sz="2000" dirty="0" smtClean="0"/>
              <a:t>.</a:t>
            </a:r>
          </a:p>
          <a:p>
            <a:pPr marL="660400" indent="-457200">
              <a:buFont typeface="+mj-lt"/>
              <a:buAutoNum type="arabicPeriod"/>
            </a:pPr>
            <a:r>
              <a:rPr lang="en-US" sz="2000" dirty="0" smtClean="0"/>
              <a:t>The </a:t>
            </a:r>
            <a:r>
              <a:rPr lang="en-US" sz="2000" b="1" dirty="0">
                <a:solidFill>
                  <a:srgbClr val="002060"/>
                </a:solidFill>
              </a:rPr>
              <a:t>WLAN</a:t>
            </a:r>
            <a:r>
              <a:rPr lang="en-US" sz="2000" dirty="0"/>
              <a:t>, a good example of which is </a:t>
            </a:r>
            <a:r>
              <a:rPr lang="en-US" sz="2000" dirty="0" smtClean="0">
                <a:solidFill>
                  <a:srgbClr val="0070C0"/>
                </a:solidFill>
              </a:rPr>
              <a:t>Wi-Fi</a:t>
            </a:r>
            <a:r>
              <a:rPr lang="en-US" sz="2000" dirty="0" smtClean="0"/>
              <a:t>, </a:t>
            </a:r>
            <a:r>
              <a:rPr lang="en-US" sz="2000" dirty="0"/>
              <a:t>is </a:t>
            </a:r>
            <a:r>
              <a:rPr lang="en-US" sz="2000" dirty="0" smtClean="0"/>
              <a:t>used primarily </a:t>
            </a:r>
            <a:r>
              <a:rPr lang="en-US" sz="2000" dirty="0"/>
              <a:t>inside buildings as </a:t>
            </a:r>
            <a:r>
              <a:rPr lang="en-US" sz="2000" dirty="0" smtClean="0">
                <a:solidFill>
                  <a:srgbClr val="0070C0"/>
                </a:solidFill>
              </a:rPr>
              <a:t>customer premises</a:t>
            </a:r>
            <a:r>
              <a:rPr lang="en-US" sz="2000" dirty="0" smtClean="0"/>
              <a:t> </a:t>
            </a:r>
            <a:r>
              <a:rPr lang="en-US" sz="2000" dirty="0">
                <a:solidFill>
                  <a:srgbClr val="0070C0"/>
                </a:solidFill>
              </a:rPr>
              <a:t>equipment</a:t>
            </a:r>
            <a:r>
              <a:rPr lang="en-US" sz="2000" dirty="0"/>
              <a:t> (</a:t>
            </a:r>
            <a:r>
              <a:rPr lang="en-US" sz="2000" dirty="0">
                <a:solidFill>
                  <a:srgbClr val="0070C0"/>
                </a:solidFill>
              </a:rPr>
              <a:t>CPE</a:t>
            </a:r>
            <a:r>
              <a:rPr lang="en-US" sz="2000" dirty="0"/>
              <a:t>) or </a:t>
            </a:r>
            <a:r>
              <a:rPr lang="en-US" sz="2000" b="1" dirty="0"/>
              <a:t>home network</a:t>
            </a:r>
            <a:r>
              <a:rPr lang="en-US" sz="2000" dirty="0"/>
              <a:t>. </a:t>
            </a:r>
            <a:r>
              <a:rPr lang="en-US" sz="2000" dirty="0" smtClean="0"/>
              <a:t>It has </a:t>
            </a:r>
            <a:r>
              <a:rPr lang="en-US" sz="2000" dirty="0"/>
              <a:t>a reach of </a:t>
            </a:r>
            <a:r>
              <a:rPr lang="en-US" sz="2000" b="1" dirty="0">
                <a:solidFill>
                  <a:srgbClr val="996633"/>
                </a:solidFill>
              </a:rPr>
              <a:t>several hundreds of </a:t>
            </a:r>
            <a:r>
              <a:rPr lang="en-US" sz="2000" b="1" dirty="0" smtClean="0">
                <a:solidFill>
                  <a:srgbClr val="996633"/>
                </a:solidFill>
              </a:rPr>
              <a:t>meters</a:t>
            </a:r>
            <a:r>
              <a:rPr lang="en-US" sz="2000" dirty="0" smtClean="0"/>
              <a:t>.</a:t>
            </a:r>
          </a:p>
          <a:p>
            <a:pPr marL="660400" indent="-457200">
              <a:buFont typeface="+mj-lt"/>
              <a:buAutoNum type="arabicPeriod"/>
            </a:pPr>
            <a:r>
              <a:rPr lang="en-US" sz="2000" dirty="0" smtClean="0"/>
              <a:t>The </a:t>
            </a:r>
            <a:r>
              <a:rPr lang="en-US" sz="2000" b="1" dirty="0"/>
              <a:t>third category </a:t>
            </a:r>
            <a:r>
              <a:rPr lang="en-US" sz="2000" dirty="0"/>
              <a:t>is </a:t>
            </a:r>
            <a:r>
              <a:rPr lang="en-US" sz="2000" b="1" dirty="0">
                <a:solidFill>
                  <a:srgbClr val="002060"/>
                </a:solidFill>
              </a:rPr>
              <a:t>broadband </a:t>
            </a:r>
            <a:r>
              <a:rPr lang="en-US" sz="2000" dirty="0"/>
              <a:t>and </a:t>
            </a:r>
            <a:r>
              <a:rPr lang="en-US" sz="2000" b="1" dirty="0" smtClean="0">
                <a:solidFill>
                  <a:srgbClr val="002060"/>
                </a:solidFill>
              </a:rPr>
              <a:t>narrowband access </a:t>
            </a:r>
            <a:r>
              <a:rPr lang="en-US" sz="2000" b="1" dirty="0">
                <a:solidFill>
                  <a:srgbClr val="002060"/>
                </a:solidFill>
              </a:rPr>
              <a:t>networks </a:t>
            </a:r>
            <a:r>
              <a:rPr lang="en-US" sz="2000" dirty="0"/>
              <a:t>that are deployed as </a:t>
            </a:r>
            <a:r>
              <a:rPr lang="en-US" sz="2000" dirty="0" smtClean="0"/>
              <a:t>both </a:t>
            </a:r>
            <a:r>
              <a:rPr lang="en-US" sz="2000" b="1" dirty="0" smtClean="0"/>
              <a:t>fixed and mobile networks</a:t>
            </a:r>
            <a:r>
              <a:rPr lang="en-US" sz="2000" dirty="0" smtClean="0"/>
              <a:t>. Their reach is </a:t>
            </a:r>
            <a:r>
              <a:rPr lang="en-US" sz="2000" b="1" dirty="0" smtClean="0">
                <a:solidFill>
                  <a:srgbClr val="996633"/>
                </a:solidFill>
              </a:rPr>
              <a:t>several kilometers </a:t>
            </a:r>
            <a:r>
              <a:rPr lang="en-US" sz="2000" dirty="0" smtClean="0"/>
              <a:t>and is </a:t>
            </a:r>
            <a:r>
              <a:rPr lang="en-US" sz="2000" b="1" dirty="0" smtClean="0">
                <a:solidFill>
                  <a:srgbClr val="996633"/>
                </a:solidFill>
              </a:rPr>
              <a:t>deployed outside</a:t>
            </a:r>
            <a:r>
              <a:rPr lang="en-US" sz="2000" dirty="0" smtClean="0"/>
              <a:t>.</a:t>
            </a:r>
          </a:p>
          <a:p>
            <a:pPr marL="203200" indent="0">
              <a:buNone/>
            </a:pPr>
            <a:endParaRPr lang="en-US" sz="2000" dirty="0" smtClean="0"/>
          </a:p>
          <a:p>
            <a:pPr marL="203200" indent="0">
              <a:buNone/>
            </a:pPr>
            <a:r>
              <a:rPr lang="en-US" sz="2000" dirty="0" smtClean="0"/>
              <a:t>Examples of </a:t>
            </a:r>
            <a:r>
              <a:rPr lang="en-US" sz="2000" b="1" dirty="0" smtClean="0">
                <a:solidFill>
                  <a:srgbClr val="0070C0"/>
                </a:solidFill>
              </a:rPr>
              <a:t>mobile cellular networks </a:t>
            </a:r>
            <a:r>
              <a:rPr lang="en-US" sz="2000" dirty="0" smtClean="0"/>
              <a:t>are </a:t>
            </a:r>
            <a:r>
              <a:rPr lang="en-US" sz="2000" b="1" dirty="0" smtClean="0"/>
              <a:t>global system for mobile communications </a:t>
            </a:r>
            <a:r>
              <a:rPr lang="en-US" sz="2000" dirty="0" smtClean="0"/>
              <a:t>(</a:t>
            </a:r>
            <a:r>
              <a:rPr lang="en-US" sz="2000" b="1" dirty="0" smtClean="0">
                <a:solidFill>
                  <a:srgbClr val="006600"/>
                </a:solidFill>
              </a:rPr>
              <a:t>GSM</a:t>
            </a:r>
            <a:r>
              <a:rPr lang="en-US" sz="2000" dirty="0" smtClean="0"/>
              <a:t>), </a:t>
            </a:r>
            <a:r>
              <a:rPr lang="en-US" sz="2000" b="1" dirty="0" smtClean="0">
                <a:solidFill>
                  <a:srgbClr val="006600"/>
                </a:solidFill>
              </a:rPr>
              <a:t>GPRS</a:t>
            </a:r>
            <a:r>
              <a:rPr lang="en-US" sz="2000" dirty="0" smtClean="0"/>
              <a:t>, and </a:t>
            </a:r>
            <a:r>
              <a:rPr lang="en-US" sz="2000" b="1" dirty="0" smtClean="0">
                <a:solidFill>
                  <a:srgbClr val="006600"/>
                </a:solidFill>
              </a:rPr>
              <a:t>CDMA</a:t>
            </a:r>
            <a:r>
              <a:rPr lang="en-US" sz="2000" dirty="0" smtClean="0"/>
              <a:t>.</a:t>
            </a:r>
          </a:p>
          <a:p>
            <a:pPr marL="203200" indent="0">
              <a:buNone/>
            </a:pPr>
            <a:endParaRPr lang="en-US" sz="2000" dirty="0" smtClean="0"/>
          </a:p>
          <a:p>
            <a:pPr marL="203200" indent="0">
              <a:buNone/>
            </a:pPr>
            <a:r>
              <a:rPr lang="en-US" sz="2000" b="1" dirty="0" smtClean="0">
                <a:solidFill>
                  <a:srgbClr val="0070C0"/>
                </a:solidFill>
              </a:rPr>
              <a:t>Fixed wireless </a:t>
            </a:r>
            <a:r>
              <a:rPr lang="en-US" sz="2000" b="1" dirty="0">
                <a:solidFill>
                  <a:srgbClr val="0070C0"/>
                </a:solidFill>
              </a:rPr>
              <a:t>networks</a:t>
            </a:r>
            <a:r>
              <a:rPr lang="en-US" sz="2000" dirty="0"/>
              <a:t>, such as the </a:t>
            </a:r>
            <a:r>
              <a:rPr lang="en-US" sz="2000" b="1" dirty="0">
                <a:solidFill>
                  <a:srgbClr val="006600"/>
                </a:solidFill>
              </a:rPr>
              <a:t>MAN</a:t>
            </a:r>
            <a:r>
              <a:rPr lang="en-US" sz="2000" dirty="0"/>
              <a:t>, are deployed as </a:t>
            </a:r>
            <a:r>
              <a:rPr lang="en-US" sz="2000" b="1" dirty="0">
                <a:solidFill>
                  <a:srgbClr val="0070C0"/>
                </a:solidFill>
              </a:rPr>
              <a:t>BWA networks </a:t>
            </a:r>
            <a:r>
              <a:rPr lang="en-US" sz="2000" dirty="0" smtClean="0"/>
              <a:t>in </a:t>
            </a:r>
            <a:r>
              <a:rPr lang="en-US" sz="2000" b="1" dirty="0" smtClean="0"/>
              <a:t>cities</a:t>
            </a:r>
            <a:r>
              <a:rPr lang="en-US" sz="2000" dirty="0" smtClean="0"/>
              <a:t> with </a:t>
            </a:r>
            <a:r>
              <a:rPr lang="en-US" sz="2000" b="1" dirty="0" smtClean="0"/>
              <a:t>antennas</a:t>
            </a:r>
            <a:r>
              <a:rPr lang="en-US" sz="2000" dirty="0" smtClean="0"/>
              <a:t> </a:t>
            </a:r>
            <a:r>
              <a:rPr lang="en-US" sz="2000" dirty="0"/>
              <a:t>over the roof top of buildings</a:t>
            </a:r>
            <a:r>
              <a:rPr lang="en-US" sz="2000" dirty="0" smtClean="0"/>
              <a:t>. This </a:t>
            </a:r>
            <a:r>
              <a:rPr lang="en-US" sz="2000" dirty="0"/>
              <a:t>can be deployed as a </a:t>
            </a:r>
            <a:r>
              <a:rPr lang="en-US" sz="2000" b="1" dirty="0">
                <a:solidFill>
                  <a:srgbClr val="0070C0"/>
                </a:solidFill>
              </a:rPr>
              <a:t>mesh network</a:t>
            </a:r>
            <a:r>
              <a:rPr lang="en-US" sz="2000" dirty="0"/>
              <a:t>. </a:t>
            </a:r>
            <a:endParaRPr lang="en-US" sz="2000" dirty="0" smtClean="0"/>
          </a:p>
          <a:p>
            <a:pPr marL="203200" indent="0">
              <a:buNone/>
            </a:pPr>
            <a:r>
              <a:rPr lang="en-US" sz="2000" b="1" dirty="0" smtClean="0">
                <a:solidFill>
                  <a:srgbClr val="0070C0"/>
                </a:solidFill>
              </a:rPr>
              <a:t>Point-to- multipoint </a:t>
            </a:r>
            <a:r>
              <a:rPr lang="en-US" sz="2000" b="1" dirty="0">
                <a:solidFill>
                  <a:srgbClr val="0070C0"/>
                </a:solidFill>
              </a:rPr>
              <a:t>BWA network </a:t>
            </a:r>
            <a:r>
              <a:rPr lang="en-US" sz="2000" dirty="0"/>
              <a:t>is deployed using different technologies and using different </a:t>
            </a:r>
            <a:r>
              <a:rPr lang="en-US" sz="2000" dirty="0" smtClean="0"/>
              <a:t>spectral bands</a:t>
            </a:r>
            <a:r>
              <a:rPr lang="en-US" sz="2000" dirty="0"/>
              <a:t>. They are deployed </a:t>
            </a:r>
            <a:r>
              <a:rPr lang="en-US" sz="2000" dirty="0" smtClean="0"/>
              <a:t>in both </a:t>
            </a:r>
            <a:r>
              <a:rPr lang="en-US" sz="2000" b="1" dirty="0" smtClean="0"/>
              <a:t>metropolitan </a:t>
            </a:r>
            <a:r>
              <a:rPr lang="en-US" sz="2000" dirty="0"/>
              <a:t>and </a:t>
            </a:r>
            <a:r>
              <a:rPr lang="en-US" sz="2000" b="1" dirty="0" smtClean="0"/>
              <a:t>rural areas</a:t>
            </a:r>
            <a:r>
              <a:rPr lang="en-US" sz="2000" dirty="0"/>
              <a:t>. </a:t>
            </a:r>
            <a:endParaRPr lang="en-US" sz="2000" dirty="0" smtClean="0"/>
          </a:p>
          <a:p>
            <a:pPr marL="203200" indent="0">
              <a:buNone/>
            </a:pPr>
            <a:r>
              <a:rPr lang="en-US" sz="2000" dirty="0" smtClean="0"/>
              <a:t>The </a:t>
            </a:r>
            <a:r>
              <a:rPr lang="en-US" sz="2000" b="1" dirty="0">
                <a:solidFill>
                  <a:srgbClr val="002060"/>
                </a:solidFill>
              </a:rPr>
              <a:t>third category </a:t>
            </a:r>
            <a:r>
              <a:rPr lang="en-US" sz="2000" dirty="0"/>
              <a:t>is </a:t>
            </a:r>
            <a:r>
              <a:rPr lang="en-US" sz="2000" dirty="0" smtClean="0"/>
              <a:t>the subject </a:t>
            </a:r>
            <a:r>
              <a:rPr lang="en-US" sz="2000" dirty="0"/>
              <a:t>of this chapter.</a:t>
            </a:r>
            <a:endParaRPr lang="ar-SA" sz="2000" dirty="0"/>
          </a:p>
        </p:txBody>
      </p:sp>
    </p:spTree>
    <p:extLst>
      <p:ext uri="{BB962C8B-B14F-4D97-AF65-F5344CB8AC3E}">
        <p14:creationId xmlns:p14="http://schemas.microsoft.com/office/powerpoint/2010/main" val="22899637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9"/>
        <p:cNvGrpSpPr/>
        <p:nvPr/>
      </p:nvGrpSpPr>
      <p:grpSpPr>
        <a:xfrm>
          <a:off x="0" y="0"/>
          <a:ext cx="0" cy="0"/>
          <a:chOff x="0" y="0"/>
          <a:chExt cx="0" cy="0"/>
        </a:xfrm>
      </p:grpSpPr>
      <p:sp>
        <p:nvSpPr>
          <p:cNvPr id="900" name="Shape 900"/>
          <p:cNvSpPr txBox="1"/>
          <p:nvPr/>
        </p:nvSpPr>
        <p:spPr>
          <a:xfrm>
            <a:off x="3124201" y="381000"/>
            <a:ext cx="5829299" cy="762000"/>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sp>
        <p:nvSpPr>
          <p:cNvPr id="901" name="Shape 901"/>
          <p:cNvSpPr txBox="1">
            <a:spLocks noGrp="1"/>
          </p:cNvSpPr>
          <p:nvPr>
            <p:ph type="title"/>
          </p:nvPr>
        </p:nvSpPr>
        <p:spPr>
          <a:xfrm>
            <a:off x="3200400" y="533400"/>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FF9900"/>
                </a:solidFill>
              </a:rPr>
              <a:t>mipMIBObjects</a:t>
            </a:r>
          </a:p>
        </p:txBody>
      </p:sp>
      <p:graphicFrame>
        <p:nvGraphicFramePr>
          <p:cNvPr id="902" name="Shape 902"/>
          <p:cNvGraphicFramePr/>
          <p:nvPr/>
        </p:nvGraphicFramePr>
        <p:xfrm>
          <a:off x="2895600" y="1524000"/>
          <a:ext cx="6172175" cy="6145150"/>
        </p:xfrm>
        <a:graphic>
          <a:graphicData uri="http://schemas.openxmlformats.org/drawingml/2006/table">
            <a:tbl>
              <a:tblPr>
                <a:noFill/>
                <a:tableStyleId>{EF0E6EA3-F425-469E-8021-8EAA8A57C1D3}</a:tableStyleId>
              </a:tblPr>
              <a:tblGrid>
                <a:gridCol w="1668450"/>
                <a:gridCol w="1630350"/>
                <a:gridCol w="2873375"/>
              </a:tblGrid>
              <a:tr h="393700">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dirty="0">
                          <a:solidFill>
                            <a:schemeClr val="dk1"/>
                          </a:solidFill>
                          <a:latin typeface="Candara" panose="020E0502030303020204" pitchFamily="34" charset="0"/>
                          <a:ea typeface="Arial"/>
                          <a:cs typeface="Arial"/>
                          <a:sym typeface="Arial"/>
                        </a:rPr>
                        <a:t>Entity</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dirty="0">
                          <a:solidFill>
                            <a:schemeClr val="dk1"/>
                          </a:solidFill>
                          <a:latin typeface="Candara" panose="020E0502030303020204" pitchFamily="34" charset="0"/>
                          <a:ea typeface="Arial"/>
                          <a:cs typeface="Arial"/>
                          <a:sym typeface="Arial"/>
                        </a:rPr>
                        <a:t>OID</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dirty="0">
                          <a:solidFill>
                            <a:schemeClr val="dk1"/>
                          </a:solidFill>
                          <a:latin typeface="Candara" panose="020E0502030303020204" pitchFamily="34" charset="0"/>
                          <a:ea typeface="Arial"/>
                          <a:cs typeface="Arial"/>
                          <a:sym typeface="Arial"/>
                        </a:rPr>
                        <a:t>Description</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01600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mnDiscovery</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mipMN</a:t>
                      </a:r>
                      <a:r>
                        <a:rPr lang="en-US" sz="1600" b="0" i="0" u="none" strike="noStrike" cap="none" dirty="0">
                          <a:solidFill>
                            <a:schemeClr val="dk1"/>
                          </a:solidFill>
                          <a:latin typeface="Candara" panose="020E0502030303020204" pitchFamily="34" charset="0"/>
                          <a:ea typeface="Arial"/>
                          <a:cs typeface="Arial"/>
                          <a:sym typeface="Arial"/>
                        </a:rPr>
                        <a:t> 2</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 Mobile node discovery counter </a:t>
                      </a:r>
                      <a:br>
                        <a:rPr lang="en-US" sz="1600" b="0" i="0" u="none" strike="noStrike" cap="none" dirty="0">
                          <a:solidFill>
                            <a:schemeClr val="dk1"/>
                          </a:solidFill>
                          <a:latin typeface="Candara" panose="020E0502030303020204" pitchFamily="34" charset="0"/>
                          <a:ea typeface="Arial"/>
                          <a:cs typeface="Arial"/>
                          <a:sym typeface="Arial"/>
                        </a:rPr>
                      </a:br>
                      <a:r>
                        <a:rPr lang="en-US" sz="1600" b="0" i="0" u="none" strike="noStrike" cap="none" dirty="0">
                          <a:solidFill>
                            <a:schemeClr val="dk1"/>
                          </a:solidFill>
                          <a:latin typeface="Candara" panose="020E0502030303020204" pitchFamily="34" charset="0"/>
                          <a:ea typeface="Arial"/>
                          <a:cs typeface="Arial"/>
                          <a:sym typeface="Arial"/>
                        </a:rPr>
                        <a:t> on solicitations, </a:t>
                      </a:r>
                      <a:br>
                        <a:rPr lang="en-US" sz="1600" b="0" i="0" u="none" strike="noStrike" cap="none" dirty="0">
                          <a:solidFill>
                            <a:schemeClr val="dk1"/>
                          </a:solidFill>
                          <a:latin typeface="Candara" panose="020E0502030303020204" pitchFamily="34" charset="0"/>
                          <a:ea typeface="Arial"/>
                          <a:cs typeface="Arial"/>
                          <a:sym typeface="Arial"/>
                        </a:rPr>
                      </a:br>
                      <a:r>
                        <a:rPr lang="en-US" sz="1600" b="0" i="0" u="none" strike="noStrike" cap="none" dirty="0">
                          <a:solidFill>
                            <a:schemeClr val="dk1"/>
                          </a:solidFill>
                          <a:latin typeface="Candara" panose="020E0502030303020204" pitchFamily="34" charset="0"/>
                          <a:ea typeface="Arial"/>
                          <a:cs typeface="Arial"/>
                          <a:sym typeface="Arial"/>
                        </a:rPr>
                        <a:t> advertisements, and moves</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6225">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mnRegistration</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mipMN</a:t>
                      </a:r>
                      <a:r>
                        <a:rPr lang="en-US" sz="1600" b="0" i="0" u="none" strike="noStrike" cap="none" dirty="0">
                          <a:solidFill>
                            <a:schemeClr val="dk1"/>
                          </a:solidFill>
                          <a:latin typeface="Candara" panose="020E0502030303020204" pitchFamily="34" charset="0"/>
                          <a:ea typeface="Arial"/>
                          <a:cs typeface="Arial"/>
                          <a:sym typeface="Arial"/>
                        </a:rPr>
                        <a:t> 3</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 Mobile node registration table  </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4290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mipMA</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mipMIBObjects 4</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 Mobile agent group </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97790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maAdvertisement</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mipMA</a:t>
                      </a:r>
                      <a:r>
                        <a:rPr lang="en-US" sz="1600" b="0" i="0" u="none" strike="noStrike" cap="none" dirty="0">
                          <a:solidFill>
                            <a:schemeClr val="dk1"/>
                          </a:solidFill>
                          <a:latin typeface="Candara" panose="020E0502030303020204" pitchFamily="34" charset="0"/>
                          <a:ea typeface="Arial"/>
                          <a:cs typeface="Arial"/>
                          <a:sym typeface="Arial"/>
                        </a:rPr>
                        <a:t> 1</a:t>
                      </a:r>
                      <a:br>
                        <a:rPr lang="en-US" sz="1600" b="0" i="0" u="none" strike="noStrike" cap="none" dirty="0">
                          <a:solidFill>
                            <a:schemeClr val="dk1"/>
                          </a:solidFill>
                          <a:latin typeface="Candara" panose="020E0502030303020204" pitchFamily="34" charset="0"/>
                          <a:ea typeface="Arial"/>
                          <a:cs typeface="Arial"/>
                          <a:sym typeface="Arial"/>
                        </a:rPr>
                      </a:br>
                      <a:r>
                        <a:rPr lang="en-US" sz="1600" b="0" i="0" u="none" strike="noStrike" cap="none" dirty="0">
                          <a:solidFill>
                            <a:schemeClr val="dk1"/>
                          </a:solidFill>
                          <a:latin typeface="Candara" panose="020E0502030303020204" pitchFamily="34" charset="0"/>
                          <a:ea typeface="Arial"/>
                          <a:cs typeface="Arial"/>
                          <a:sym typeface="Arial"/>
                        </a:rPr>
                        <a:t> </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 Mobility agent advertisement </a:t>
                      </a:r>
                      <a:br>
                        <a:rPr lang="en-US" sz="1600" b="0" i="0" u="none" strike="noStrike" cap="none" dirty="0">
                          <a:solidFill>
                            <a:schemeClr val="dk1"/>
                          </a:solidFill>
                          <a:latin typeface="Candara" panose="020E0502030303020204" pitchFamily="34" charset="0"/>
                          <a:ea typeface="Arial"/>
                          <a:cs typeface="Arial"/>
                          <a:sym typeface="Arial"/>
                        </a:rPr>
                      </a:br>
                      <a:r>
                        <a:rPr lang="en-US" sz="1600" b="0" i="0" u="none" strike="noStrike" cap="none" dirty="0">
                          <a:solidFill>
                            <a:schemeClr val="dk1"/>
                          </a:solidFill>
                          <a:latin typeface="Candara" panose="020E0502030303020204" pitchFamily="34" charset="0"/>
                          <a:ea typeface="Arial"/>
                          <a:cs typeface="Arial"/>
                          <a:sym typeface="Arial"/>
                        </a:rPr>
                        <a:t> configuration table present in </a:t>
                      </a:r>
                      <a:br>
                        <a:rPr lang="en-US" sz="1600" b="0" i="0" u="none" strike="noStrike" cap="none" dirty="0">
                          <a:solidFill>
                            <a:schemeClr val="dk1"/>
                          </a:solidFill>
                          <a:latin typeface="Candara" panose="020E0502030303020204" pitchFamily="34" charset="0"/>
                          <a:ea typeface="Arial"/>
                          <a:cs typeface="Arial"/>
                          <a:sym typeface="Arial"/>
                        </a:rPr>
                      </a:br>
                      <a:r>
                        <a:rPr lang="en-US" sz="1600" b="0" i="0" u="none" strike="noStrike" cap="none" dirty="0">
                          <a:solidFill>
                            <a:schemeClr val="dk1"/>
                          </a:solidFill>
                          <a:latin typeface="Candara" panose="020E0502030303020204" pitchFamily="34" charset="0"/>
                          <a:ea typeface="Arial"/>
                          <a:cs typeface="Arial"/>
                          <a:sym typeface="Arial"/>
                        </a:rPr>
                        <a:t> both MN and FA</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940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mipFA</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mipMIBObjects 5</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 Foreign agent group</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65245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faSystem</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mipFA</a:t>
                      </a:r>
                      <a:r>
                        <a:rPr lang="en-US" sz="1600" b="0" i="0" u="none" strike="noStrike" cap="none" dirty="0">
                          <a:solidFill>
                            <a:schemeClr val="dk1"/>
                          </a:solidFill>
                          <a:latin typeface="Candara" panose="020E0502030303020204" pitchFamily="34" charset="0"/>
                          <a:ea typeface="Arial"/>
                          <a:cs typeface="Arial"/>
                          <a:sym typeface="Arial"/>
                        </a:rPr>
                        <a:t> 1</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 Foreign agent system </a:t>
                      </a:r>
                      <a:br>
                        <a:rPr lang="en-US" sz="1600" b="0" i="0" u="none" strike="noStrike" cap="none" dirty="0">
                          <a:solidFill>
                            <a:schemeClr val="dk1"/>
                          </a:solidFill>
                          <a:latin typeface="Candara" panose="020E0502030303020204" pitchFamily="34" charset="0"/>
                          <a:ea typeface="Arial"/>
                          <a:cs typeface="Arial"/>
                          <a:sym typeface="Arial"/>
                        </a:rPr>
                      </a:br>
                      <a:r>
                        <a:rPr lang="en-US" sz="1600" b="0" i="0" u="none" strike="noStrike" cap="none" dirty="0">
                          <a:solidFill>
                            <a:schemeClr val="dk1"/>
                          </a:solidFill>
                          <a:latin typeface="Candara" panose="020E0502030303020204" pitchFamily="34" charset="0"/>
                          <a:ea typeface="Arial"/>
                          <a:cs typeface="Arial"/>
                          <a:sym typeface="Arial"/>
                        </a:rPr>
                        <a:t> information </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97790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faAdvertisement</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mipFA</a:t>
                      </a:r>
                      <a:r>
                        <a:rPr lang="en-US" sz="1600" b="0" i="0" u="none" strike="noStrike" cap="none" dirty="0">
                          <a:solidFill>
                            <a:schemeClr val="dk1"/>
                          </a:solidFill>
                          <a:latin typeface="Candara" panose="020E0502030303020204" pitchFamily="34" charset="0"/>
                          <a:ea typeface="Arial"/>
                          <a:cs typeface="Arial"/>
                          <a:sym typeface="Arial"/>
                        </a:rPr>
                        <a:t> 2</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 Foreign agent advertisement </a:t>
                      </a:r>
                      <a:br>
                        <a:rPr lang="en-US" sz="1600" b="0" i="0" u="none" strike="noStrike" cap="none" dirty="0">
                          <a:solidFill>
                            <a:schemeClr val="dk1"/>
                          </a:solidFill>
                          <a:latin typeface="Candara" panose="020E0502030303020204" pitchFamily="34" charset="0"/>
                          <a:ea typeface="Arial"/>
                          <a:cs typeface="Arial"/>
                          <a:sym typeface="Arial"/>
                        </a:rPr>
                      </a:br>
                      <a:r>
                        <a:rPr lang="en-US" sz="1600" b="0" i="0" u="none" strike="noStrike" cap="none" dirty="0">
                          <a:solidFill>
                            <a:schemeClr val="dk1"/>
                          </a:solidFill>
                          <a:latin typeface="Candara" panose="020E0502030303020204" pitchFamily="34" charset="0"/>
                          <a:ea typeface="Arial"/>
                          <a:cs typeface="Arial"/>
                          <a:sym typeface="Arial"/>
                        </a:rPr>
                        <a:t> information plus MA </a:t>
                      </a:r>
                      <a:br>
                        <a:rPr lang="en-US" sz="1600" b="0" i="0" u="none" strike="noStrike" cap="none" dirty="0">
                          <a:solidFill>
                            <a:schemeClr val="dk1"/>
                          </a:solidFill>
                          <a:latin typeface="Candara" panose="020E0502030303020204" pitchFamily="34" charset="0"/>
                          <a:ea typeface="Arial"/>
                          <a:cs typeface="Arial"/>
                          <a:sym typeface="Arial"/>
                        </a:rPr>
                      </a:br>
                      <a:r>
                        <a:rPr lang="en-US" sz="1600" b="0" i="0" u="none" strike="noStrike" cap="none" dirty="0">
                          <a:solidFill>
                            <a:schemeClr val="dk1"/>
                          </a:solidFill>
                          <a:latin typeface="Candara" panose="020E0502030303020204" pitchFamily="34" charset="0"/>
                          <a:ea typeface="Arial"/>
                          <a:cs typeface="Arial"/>
                          <a:sym typeface="Arial"/>
                        </a:rPr>
                        <a:t> advertisement group</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6225">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faRegistration</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mipFA</a:t>
                      </a:r>
                      <a:r>
                        <a:rPr lang="en-US" sz="1600" b="0" i="0" u="none" strike="noStrike" cap="none" dirty="0">
                          <a:solidFill>
                            <a:schemeClr val="dk1"/>
                          </a:solidFill>
                          <a:latin typeface="Candara" panose="020E0502030303020204" pitchFamily="34" charset="0"/>
                          <a:ea typeface="Arial"/>
                          <a:cs typeface="Arial"/>
                          <a:sym typeface="Arial"/>
                        </a:rPr>
                        <a:t> 3</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 Foreign agent visitors list</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65245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chemeClr val="dk1"/>
                          </a:solidFill>
                          <a:latin typeface="Candara" panose="020E0502030303020204" pitchFamily="34" charset="0"/>
                          <a:ea typeface="Arial"/>
                          <a:cs typeface="Arial"/>
                          <a:sym typeface="Arial"/>
                        </a:rPr>
                        <a:t>mipHA</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mipMIBObjects 6</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 Home agent registration group </a:t>
                      </a:r>
                      <a:br>
                        <a:rPr lang="en-US" sz="1600" b="0" i="0" u="none" strike="noStrike" cap="none" dirty="0">
                          <a:solidFill>
                            <a:schemeClr val="dk1"/>
                          </a:solidFill>
                          <a:latin typeface="Candara" panose="020E0502030303020204" pitchFamily="34" charset="0"/>
                          <a:ea typeface="Arial"/>
                          <a:cs typeface="Arial"/>
                          <a:sym typeface="Arial"/>
                        </a:rPr>
                      </a:br>
                      <a:r>
                        <a:rPr lang="en-US" sz="1600" b="0" i="0" u="none" strike="noStrike" cap="none" dirty="0">
                          <a:solidFill>
                            <a:schemeClr val="dk1"/>
                          </a:solidFill>
                          <a:latin typeface="Candara" panose="020E0502030303020204" pitchFamily="34" charset="0"/>
                          <a:ea typeface="Arial"/>
                          <a:cs typeface="Arial"/>
                          <a:sym typeface="Arial"/>
                        </a:rPr>
                        <a:t> and mobility binding list</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cxnSp>
        <p:nvCxnSpPr>
          <p:cNvPr id="903" name="Shape 903"/>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904" name="Shape 904"/>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cxnSp>
        <p:nvCxnSpPr>
          <p:cNvPr id="905" name="Shape 905"/>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906" name="Shape 906"/>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907" name="Shape 907"/>
          <p:cNvSpPr txBox="1"/>
          <p:nvPr/>
        </p:nvSpPr>
        <p:spPr>
          <a:xfrm>
            <a:off x="7581901" y="8326436"/>
            <a:ext cx="1600199" cy="635000"/>
          </a:xfrm>
          <a:prstGeom prst="rect">
            <a:avLst/>
          </a:prstGeom>
          <a:noFill/>
          <a:ln>
            <a:noFill/>
          </a:ln>
        </p:spPr>
        <p:txBody>
          <a:bodyPr lIns="91425" tIns="45700" rIns="91425" bIns="45700" anchor="t" anchorCtr="0">
            <a:noAutofit/>
          </a:bodyPr>
          <a:lstStyle/>
          <a:p>
            <a:pPr algn="r">
              <a:buClr>
                <a:schemeClr val="dk1"/>
              </a:buClr>
              <a:buSzPct val="25000"/>
            </a:pPr>
            <a:r>
              <a:rPr lang="en-US" dirty="0">
                <a:solidFill>
                  <a:schemeClr val="dk1"/>
                </a:solidFill>
                <a:latin typeface="Candara" panose="020E0502030303020204" pitchFamily="34" charset="0"/>
              </a:rPr>
              <a:t>*</a:t>
            </a:r>
          </a:p>
        </p:txBody>
      </p:sp>
      <p:sp>
        <p:nvSpPr>
          <p:cNvPr id="908" name="Shape 908"/>
          <p:cNvSpPr txBox="1"/>
          <p:nvPr/>
        </p:nvSpPr>
        <p:spPr>
          <a:xfrm>
            <a:off x="2895601" y="1143000"/>
            <a:ext cx="6172199" cy="276224"/>
          </a:xfrm>
          <a:prstGeom prst="rect">
            <a:avLst/>
          </a:prstGeom>
          <a:noFill/>
          <a:ln>
            <a:noFill/>
          </a:ln>
        </p:spPr>
        <p:txBody>
          <a:bodyPr lIns="91425" tIns="45700" rIns="91425" bIns="45700" anchor="t" anchorCtr="0">
            <a:noAutofit/>
          </a:bodyPr>
          <a:lstStyle/>
          <a:p>
            <a:pPr algn="ctr">
              <a:buClr>
                <a:schemeClr val="dk1"/>
              </a:buClr>
              <a:buSzPct val="25000"/>
            </a:pPr>
            <a:r>
              <a:rPr lang="en-US" sz="1200" b="1" dirty="0">
                <a:solidFill>
                  <a:schemeClr val="dk1"/>
                </a:solidFill>
                <a:latin typeface="Candara" panose="020E0502030303020204" pitchFamily="34" charset="0"/>
              </a:rPr>
              <a:t>Table 14.4  mipMIBObjects (cont.)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05" y="146304"/>
            <a:ext cx="11899391" cy="8002191"/>
          </a:xfrm>
          <a:prstGeom prst="rect">
            <a:avLst/>
          </a:prstGeom>
          <a:noFill/>
        </p:spPr>
        <p:txBody>
          <a:bodyPr wrap="square" rtlCol="1">
            <a:spAutoFit/>
          </a:bodyPr>
          <a:lstStyle/>
          <a:p>
            <a:r>
              <a:rPr lang="en-US" sz="2000" b="1" dirty="0">
                <a:solidFill>
                  <a:srgbClr val="0070C0"/>
                </a:solidFill>
                <a:latin typeface="Candara" panose="020E0502030303020204" pitchFamily="34" charset="0"/>
              </a:rPr>
              <a:t>14.3.3 Resource </a:t>
            </a:r>
            <a:r>
              <a:rPr lang="en-US" sz="2000" dirty="0">
                <a:solidFill>
                  <a:srgbClr val="0070C0"/>
                </a:solidFill>
                <a:latin typeface="Candara" panose="020E0502030303020204" pitchFamily="34" charset="0"/>
              </a:rPr>
              <a:t>and</a:t>
            </a:r>
            <a:r>
              <a:rPr lang="en-US" sz="2000" b="1" dirty="0">
                <a:solidFill>
                  <a:srgbClr val="0070C0"/>
                </a:solidFill>
                <a:latin typeface="Candara" panose="020E0502030303020204" pitchFamily="34" charset="0"/>
              </a:rPr>
              <a:t> </a:t>
            </a:r>
            <a:r>
              <a:rPr lang="en-US" sz="2000" b="1" dirty="0">
                <a:solidFill>
                  <a:srgbClr val="700000"/>
                </a:solidFill>
                <a:latin typeface="Candara" panose="020E0502030303020204" pitchFamily="34" charset="0"/>
              </a:rPr>
              <a:t>Power </a:t>
            </a:r>
            <a:r>
              <a:rPr lang="en-US" sz="2000" b="1" dirty="0">
                <a:solidFill>
                  <a:srgbClr val="0070C0"/>
                </a:solidFill>
                <a:latin typeface="Candara" panose="020E0502030303020204" pitchFamily="34" charset="0"/>
              </a:rPr>
              <a:t>Management</a:t>
            </a:r>
            <a:endParaRPr lang="en-US" sz="2000" b="1" dirty="0" smtClean="0">
              <a:solidFill>
                <a:srgbClr val="0070C0"/>
              </a:solidFill>
              <a:latin typeface="Candara" panose="020E0502030303020204" pitchFamily="34" charset="0"/>
            </a:endParaRPr>
          </a:p>
          <a:p>
            <a:endParaRPr lang="en-US" sz="1600" dirty="0">
              <a:latin typeface="Candara" panose="020E0502030303020204" pitchFamily="34" charset="0"/>
            </a:endParaRPr>
          </a:p>
          <a:p>
            <a:r>
              <a:rPr lang="en-US" sz="1600" b="1" dirty="0" smtClean="0">
                <a:solidFill>
                  <a:srgbClr val="0070C0"/>
                </a:solidFill>
                <a:latin typeface="Candara" panose="020E0502030303020204" pitchFamily="34" charset="0"/>
              </a:rPr>
              <a:t>Resource </a:t>
            </a:r>
            <a:r>
              <a:rPr lang="en-US" sz="1600" b="1" dirty="0">
                <a:solidFill>
                  <a:srgbClr val="0070C0"/>
                </a:solidFill>
                <a:latin typeface="Candara" panose="020E0502030303020204" pitchFamily="34" charset="0"/>
              </a:rPr>
              <a:t>management </a:t>
            </a:r>
            <a:r>
              <a:rPr lang="en-US" sz="1600" dirty="0">
                <a:latin typeface="Candara" panose="020E0502030303020204" pitchFamily="34" charset="0"/>
              </a:rPr>
              <a:t>deals with </a:t>
            </a:r>
            <a:r>
              <a:rPr lang="en-US" sz="1600" b="1" dirty="0">
                <a:latin typeface="Candara" panose="020E0502030303020204" pitchFamily="34" charset="0"/>
              </a:rPr>
              <a:t>scheduling</a:t>
            </a:r>
            <a:r>
              <a:rPr lang="en-US" sz="1600" dirty="0">
                <a:latin typeface="Candara" panose="020E0502030303020204" pitchFamily="34" charset="0"/>
              </a:rPr>
              <a:t> and </a:t>
            </a:r>
            <a:r>
              <a:rPr lang="en-US" sz="1600" b="1" dirty="0">
                <a:latin typeface="Candara" panose="020E0502030303020204" pitchFamily="34" charset="0"/>
              </a:rPr>
              <a:t>call admission control</a:t>
            </a:r>
            <a:r>
              <a:rPr lang="en-US" sz="1600" dirty="0">
                <a:latin typeface="Candara" panose="020E0502030303020204" pitchFamily="34" charset="0"/>
              </a:rPr>
              <a:t> (</a:t>
            </a:r>
            <a:r>
              <a:rPr lang="en-US" sz="1600" b="1" dirty="0">
                <a:latin typeface="Candara" panose="020E0502030303020204" pitchFamily="34" charset="0"/>
              </a:rPr>
              <a:t>CAC</a:t>
            </a:r>
            <a:r>
              <a:rPr lang="en-US" sz="1600" dirty="0">
                <a:latin typeface="Candara" panose="020E0502030303020204" pitchFamily="34" charset="0"/>
              </a:rPr>
              <a:t>), </a:t>
            </a:r>
            <a:r>
              <a:rPr lang="en-US" sz="1600" b="1" dirty="0" smtClean="0">
                <a:latin typeface="Candara" panose="020E0502030303020204" pitchFamily="34" charset="0"/>
              </a:rPr>
              <a:t>load</a:t>
            </a:r>
            <a:r>
              <a:rPr lang="en-US" sz="1600" dirty="0" smtClean="0">
                <a:latin typeface="Candara" panose="020E0502030303020204" pitchFamily="34" charset="0"/>
              </a:rPr>
              <a:t> balancing between </a:t>
            </a:r>
            <a:r>
              <a:rPr lang="en-US" sz="1600" b="1" dirty="0">
                <a:latin typeface="Candara" panose="020E0502030303020204" pitchFamily="34" charset="0"/>
              </a:rPr>
              <a:t>access networks</a:t>
            </a:r>
            <a:r>
              <a:rPr lang="en-US" sz="1600" dirty="0" smtClean="0">
                <a:latin typeface="Candara" panose="020E0502030303020204" pitchFamily="34" charset="0"/>
              </a:rPr>
              <a:t>, </a:t>
            </a:r>
            <a:r>
              <a:rPr lang="en-US" sz="1600" b="1" dirty="0" smtClean="0">
                <a:latin typeface="Candara" panose="020E0502030303020204" pitchFamily="34" charset="0"/>
              </a:rPr>
              <a:t>dynamic </a:t>
            </a:r>
            <a:r>
              <a:rPr lang="en-US" sz="1600" b="1" dirty="0">
                <a:latin typeface="Candara" panose="020E0502030303020204" pitchFamily="34" charset="0"/>
              </a:rPr>
              <a:t>control </a:t>
            </a:r>
            <a:r>
              <a:rPr lang="en-US" sz="1600" dirty="0">
                <a:latin typeface="Candara" panose="020E0502030303020204" pitchFamily="34" charset="0"/>
              </a:rPr>
              <a:t>of RF spectrum, </a:t>
            </a:r>
            <a:r>
              <a:rPr lang="en-US" sz="1600" b="1" dirty="0">
                <a:latin typeface="Candara" panose="020E0502030303020204" pitchFamily="34" charset="0"/>
              </a:rPr>
              <a:t>and </a:t>
            </a:r>
            <a:r>
              <a:rPr lang="en-US" sz="1600" b="1" dirty="0" smtClean="0">
                <a:latin typeface="Candara" panose="020E0502030303020204" pitchFamily="34" charset="0"/>
              </a:rPr>
              <a:t>power management</a:t>
            </a:r>
            <a:r>
              <a:rPr lang="en-US" sz="1600" dirty="0">
                <a:latin typeface="Candara" panose="020E0502030303020204" pitchFamily="34" charset="0"/>
              </a:rPr>
              <a:t>. </a:t>
            </a:r>
            <a:endParaRPr lang="en-US" sz="1600" dirty="0" smtClean="0">
              <a:latin typeface="Candara" panose="020E0502030303020204" pitchFamily="34" charset="0"/>
            </a:endParaRPr>
          </a:p>
          <a:p>
            <a:endParaRPr lang="en-US" sz="1600" dirty="0">
              <a:latin typeface="Candara" panose="020E0502030303020204" pitchFamily="34" charset="0"/>
            </a:endParaRPr>
          </a:p>
          <a:p>
            <a:r>
              <a:rPr lang="en-US" sz="1600" dirty="0" smtClean="0">
                <a:latin typeface="Candara" panose="020E0502030303020204" pitchFamily="34" charset="0"/>
              </a:rPr>
              <a:t>This </a:t>
            </a:r>
            <a:r>
              <a:rPr lang="en-US" sz="1600" b="1" dirty="0">
                <a:latin typeface="Candara" panose="020E0502030303020204" pitchFamily="34" charset="0"/>
              </a:rPr>
              <a:t>impacts management </a:t>
            </a:r>
            <a:r>
              <a:rPr lang="en-US" sz="1600" dirty="0">
                <a:latin typeface="Candara" panose="020E0502030303020204" pitchFamily="34" charset="0"/>
              </a:rPr>
              <a:t>of bandwidth to provide </a:t>
            </a:r>
            <a:r>
              <a:rPr lang="en-US" sz="1600" b="1" dirty="0" smtClean="0">
                <a:latin typeface="Candara" panose="020E0502030303020204" pitchFamily="34" charset="0"/>
              </a:rPr>
              <a:t>multimedia broadband</a:t>
            </a:r>
            <a:r>
              <a:rPr lang="en-US" sz="1600" dirty="0" smtClean="0">
                <a:latin typeface="Candara" panose="020E0502030303020204" pitchFamily="34" charset="0"/>
              </a:rPr>
              <a:t> </a:t>
            </a:r>
            <a:r>
              <a:rPr lang="en-US" sz="1600" b="1" dirty="0" smtClean="0">
                <a:latin typeface="Candara" panose="020E0502030303020204" pitchFamily="34" charset="0"/>
              </a:rPr>
              <a:t>service</a:t>
            </a:r>
            <a:r>
              <a:rPr lang="en-US" sz="1600" dirty="0">
                <a:latin typeface="Candara" panose="020E0502030303020204" pitchFamily="34" charset="0"/>
              </a:rPr>
              <a:t>, as well as </a:t>
            </a:r>
            <a:r>
              <a:rPr lang="en-US" sz="1600" dirty="0" smtClean="0">
                <a:latin typeface="Candara" panose="020E0502030303020204" pitchFamily="34" charset="0"/>
              </a:rPr>
              <a:t>handoff between </a:t>
            </a:r>
            <a:r>
              <a:rPr lang="en-US" sz="1600" b="1" dirty="0">
                <a:latin typeface="Candara" panose="020E0502030303020204" pitchFamily="34" charset="0"/>
              </a:rPr>
              <a:t>cells </a:t>
            </a:r>
            <a:r>
              <a:rPr lang="en-US" sz="1600" dirty="0">
                <a:latin typeface="Candara" panose="020E0502030303020204" pitchFamily="34" charset="0"/>
              </a:rPr>
              <a:t>to </a:t>
            </a:r>
            <a:r>
              <a:rPr lang="en-US" sz="1600" b="1" dirty="0">
                <a:latin typeface="Candara" panose="020E0502030303020204" pitchFamily="34" charset="0"/>
              </a:rPr>
              <a:t>achieve quality of service</a:t>
            </a:r>
            <a:r>
              <a:rPr lang="en-US" sz="1600" dirty="0">
                <a:latin typeface="Candara" panose="020E0502030303020204" pitchFamily="34" charset="0"/>
              </a:rPr>
              <a:t>.</a:t>
            </a:r>
          </a:p>
          <a:p>
            <a:endParaRPr lang="en-US" sz="1600" dirty="0" smtClean="0">
              <a:latin typeface="Candara" panose="020E0502030303020204" pitchFamily="34" charset="0"/>
            </a:endParaRPr>
          </a:p>
          <a:p>
            <a:r>
              <a:rPr lang="en-US" sz="1600" dirty="0" smtClean="0">
                <a:latin typeface="Candara" panose="020E0502030303020204" pitchFamily="34" charset="0"/>
              </a:rPr>
              <a:t>In </a:t>
            </a:r>
            <a:r>
              <a:rPr lang="en-US" sz="1600" b="1" dirty="0" smtClean="0">
                <a:solidFill>
                  <a:srgbClr val="0070C0"/>
                </a:solidFill>
                <a:latin typeface="Candara" panose="020E0502030303020204" pitchFamily="34" charset="0"/>
              </a:rPr>
              <a:t>mobile </a:t>
            </a:r>
            <a:r>
              <a:rPr lang="en-US" sz="1600" b="1" dirty="0">
                <a:solidFill>
                  <a:srgbClr val="0070C0"/>
                </a:solidFill>
                <a:latin typeface="Candara" panose="020E0502030303020204" pitchFamily="34" charset="0"/>
              </a:rPr>
              <a:t>cellular networks</a:t>
            </a:r>
            <a:r>
              <a:rPr lang="en-US" sz="1600" dirty="0" smtClean="0">
                <a:latin typeface="Candara" panose="020E0502030303020204" pitchFamily="34" charset="0"/>
              </a:rPr>
              <a:t>, when </a:t>
            </a:r>
            <a:r>
              <a:rPr lang="en-US" sz="1600" dirty="0">
                <a:latin typeface="Candara" panose="020E0502030303020204" pitchFamily="34" charset="0"/>
              </a:rPr>
              <a:t>a mobile user </a:t>
            </a:r>
            <a:r>
              <a:rPr lang="en-US" sz="1600" b="1" dirty="0">
                <a:solidFill>
                  <a:srgbClr val="996633"/>
                </a:solidFill>
                <a:latin typeface="Candara" panose="020E0502030303020204" pitchFamily="34" charset="0"/>
              </a:rPr>
              <a:t>moves</a:t>
            </a:r>
            <a:r>
              <a:rPr lang="en-US" sz="1600" dirty="0">
                <a:solidFill>
                  <a:srgbClr val="996633"/>
                </a:solidFill>
                <a:latin typeface="Candara" panose="020E0502030303020204" pitchFamily="34" charset="0"/>
              </a:rPr>
              <a:t> </a:t>
            </a:r>
            <a:r>
              <a:rPr lang="en-US" sz="1600" dirty="0">
                <a:latin typeface="Candara" panose="020E0502030303020204" pitchFamily="34" charset="0"/>
              </a:rPr>
              <a:t>from </a:t>
            </a:r>
            <a:r>
              <a:rPr lang="en-US" sz="1600" b="1" dirty="0">
                <a:latin typeface="Candara" panose="020E0502030303020204" pitchFamily="34" charset="0"/>
              </a:rPr>
              <a:t>one cell </a:t>
            </a:r>
            <a:r>
              <a:rPr lang="en-US" sz="1600" dirty="0">
                <a:latin typeface="Candara" panose="020E0502030303020204" pitchFamily="34" charset="0"/>
              </a:rPr>
              <a:t>to a </a:t>
            </a:r>
            <a:r>
              <a:rPr lang="en-US" sz="1600" b="1" dirty="0">
                <a:latin typeface="Candara" panose="020E0502030303020204" pitchFamily="34" charset="0"/>
              </a:rPr>
              <a:t>different cell</a:t>
            </a:r>
            <a:r>
              <a:rPr lang="en-US" sz="1600" dirty="0" smtClean="0">
                <a:latin typeface="Candara" panose="020E0502030303020204" pitchFamily="34" charset="0"/>
              </a:rPr>
              <a:t>, ''handoff </a:t>
            </a:r>
            <a:r>
              <a:rPr lang="ar-SA" sz="1600" dirty="0">
                <a:latin typeface="Candara" panose="020E0502030303020204" pitchFamily="34" charset="0"/>
              </a:rPr>
              <a:t>تسليم </a:t>
            </a:r>
            <a:r>
              <a:rPr lang="en-US" sz="1600" dirty="0" smtClean="0">
                <a:latin typeface="Candara" panose="020E0502030303020204" pitchFamily="34" charset="0"/>
              </a:rPr>
              <a:t>' </a:t>
            </a:r>
            <a:r>
              <a:rPr lang="en-US" sz="1600" dirty="0">
                <a:latin typeface="Candara" panose="020E0502030303020204" pitchFamily="34" charset="0"/>
              </a:rPr>
              <a:t>of the </a:t>
            </a:r>
            <a:r>
              <a:rPr lang="en-US" sz="1600" b="1" dirty="0">
                <a:latin typeface="Candara" panose="020E0502030303020204" pitchFamily="34" charset="0"/>
              </a:rPr>
              <a:t>user</a:t>
            </a:r>
            <a:r>
              <a:rPr lang="en-US" sz="1600" dirty="0">
                <a:latin typeface="Candara" panose="020E0502030303020204" pitchFamily="34" charset="0"/>
              </a:rPr>
              <a:t> </a:t>
            </a:r>
            <a:r>
              <a:rPr lang="en-US" sz="1600" b="1" dirty="0">
                <a:latin typeface="Candara" panose="020E0502030303020204" pitchFamily="34" charset="0"/>
              </a:rPr>
              <a:t>needs</a:t>
            </a:r>
            <a:r>
              <a:rPr lang="en-US" sz="1600" dirty="0">
                <a:latin typeface="Candara" panose="020E0502030303020204" pitchFamily="34" charset="0"/>
              </a:rPr>
              <a:t> to be accomplished </a:t>
            </a:r>
            <a:r>
              <a:rPr lang="en-US" sz="1600" b="1" dirty="0">
                <a:latin typeface="Candara" panose="020E0502030303020204" pitchFamily="34" charset="0"/>
              </a:rPr>
              <a:t>without</a:t>
            </a:r>
            <a:r>
              <a:rPr lang="en-US" sz="1600" dirty="0">
                <a:latin typeface="Candara" panose="020E0502030303020204" pitchFamily="34" charset="0"/>
              </a:rPr>
              <a:t> </a:t>
            </a:r>
            <a:r>
              <a:rPr lang="en-US" sz="1600" b="1" dirty="0" smtClean="0">
                <a:latin typeface="Candara" panose="020E0502030303020204" pitchFamily="34" charset="0"/>
              </a:rPr>
              <a:t>dropping</a:t>
            </a:r>
            <a:r>
              <a:rPr lang="en-US" sz="1600" dirty="0" smtClean="0">
                <a:latin typeface="Candara" panose="020E0502030303020204" pitchFamily="34" charset="0"/>
              </a:rPr>
              <a:t> the </a:t>
            </a:r>
            <a:r>
              <a:rPr lang="en-US" sz="1600" b="1" dirty="0">
                <a:latin typeface="Candara" panose="020E0502030303020204" pitchFamily="34" charset="0"/>
              </a:rPr>
              <a:t>session</a:t>
            </a:r>
            <a:r>
              <a:rPr lang="en-US" sz="1600" dirty="0">
                <a:latin typeface="Candara" panose="020E0502030303020204" pitchFamily="34" charset="0"/>
              </a:rPr>
              <a:t>. </a:t>
            </a:r>
            <a:r>
              <a:rPr lang="en-US" sz="1600" b="1" dirty="0">
                <a:solidFill>
                  <a:srgbClr val="0070C0"/>
                </a:solidFill>
                <a:latin typeface="Candara" panose="020E0502030303020204" pitchFamily="34" charset="0"/>
              </a:rPr>
              <a:t>CAC</a:t>
            </a:r>
            <a:r>
              <a:rPr lang="en-US" sz="1600" dirty="0">
                <a:solidFill>
                  <a:srgbClr val="0070C0"/>
                </a:solidFill>
                <a:latin typeface="Candara" panose="020E0502030303020204" pitchFamily="34" charset="0"/>
              </a:rPr>
              <a:t> </a:t>
            </a:r>
            <a:r>
              <a:rPr lang="en-US" sz="1600" dirty="0">
                <a:latin typeface="Candara" panose="020E0502030303020204" pitchFamily="34" charset="0"/>
              </a:rPr>
              <a:t>is </a:t>
            </a:r>
            <a:r>
              <a:rPr lang="en-US" sz="1600" dirty="0" smtClean="0">
                <a:latin typeface="Candara" panose="020E0502030303020204" pitchFamily="34" charset="0"/>
              </a:rPr>
              <a:t>the </a:t>
            </a:r>
            <a:r>
              <a:rPr lang="en-US" sz="1600" b="1" dirty="0" smtClean="0">
                <a:latin typeface="Candara" panose="020E0502030303020204" pitchFamily="34" charset="0"/>
              </a:rPr>
              <a:t>process</a:t>
            </a:r>
            <a:r>
              <a:rPr lang="en-US" sz="1600" dirty="0" smtClean="0">
                <a:latin typeface="Candara" panose="020E0502030303020204" pitchFamily="34" charset="0"/>
              </a:rPr>
              <a:t> </a:t>
            </a:r>
            <a:r>
              <a:rPr lang="en-US" sz="1600" dirty="0">
                <a:latin typeface="Candara" panose="020E0502030303020204" pitchFamily="34" charset="0"/>
              </a:rPr>
              <a:t>that </a:t>
            </a:r>
            <a:r>
              <a:rPr lang="en-US" sz="1600" b="1" dirty="0">
                <a:latin typeface="Candara" panose="020E0502030303020204" pitchFamily="34" charset="0"/>
              </a:rPr>
              <a:t>controls</a:t>
            </a:r>
            <a:r>
              <a:rPr lang="en-US" sz="1600" dirty="0">
                <a:latin typeface="Candara" panose="020E0502030303020204" pitchFamily="34" charset="0"/>
              </a:rPr>
              <a:t> whether an incoming call can be </a:t>
            </a:r>
            <a:r>
              <a:rPr lang="en-US" sz="1600" dirty="0" smtClean="0">
                <a:latin typeface="Candara" panose="020E0502030303020204" pitchFamily="34" charset="0"/>
              </a:rPr>
              <a:t>admitted or </a:t>
            </a:r>
            <a:r>
              <a:rPr lang="en-US" sz="1600" dirty="0">
                <a:latin typeface="Candara" panose="020E0502030303020204" pitchFamily="34" charset="0"/>
              </a:rPr>
              <a:t>not</a:t>
            </a:r>
            <a:r>
              <a:rPr lang="en-US" sz="1600" dirty="0" smtClean="0">
                <a:latin typeface="Candara" panose="020E0502030303020204" pitchFamily="34" charset="0"/>
              </a:rPr>
              <a:t>. </a:t>
            </a:r>
          </a:p>
          <a:p>
            <a:endParaRPr lang="en-US" sz="1600" dirty="0">
              <a:latin typeface="Candara" panose="020E0502030303020204" pitchFamily="34" charset="0"/>
            </a:endParaRPr>
          </a:p>
          <a:p>
            <a:r>
              <a:rPr lang="en-US" sz="1600" b="1" dirty="0" smtClean="0">
                <a:latin typeface="Candara" panose="020E0502030303020204" pitchFamily="34" charset="0"/>
              </a:rPr>
              <a:t>The </a:t>
            </a:r>
            <a:r>
              <a:rPr lang="en-US" sz="1600" b="1" dirty="0">
                <a:latin typeface="Candara" panose="020E0502030303020204" pitchFamily="34" charset="0"/>
              </a:rPr>
              <a:t>resource </a:t>
            </a:r>
            <a:r>
              <a:rPr lang="en-US" sz="1600" b="1" dirty="0" smtClean="0">
                <a:latin typeface="Candara" panose="020E0502030303020204" pitchFamily="34" charset="0"/>
              </a:rPr>
              <a:t>control mechanism </a:t>
            </a:r>
            <a:r>
              <a:rPr lang="en-US" sz="1600" dirty="0">
                <a:latin typeface="Candara" panose="020E0502030303020204" pitchFamily="34" charset="0"/>
              </a:rPr>
              <a:t>has to </a:t>
            </a:r>
            <a:r>
              <a:rPr lang="en-US" sz="1600" b="1" dirty="0">
                <a:latin typeface="Candara" panose="020E0502030303020204" pitchFamily="34" charset="0"/>
              </a:rPr>
              <a:t>allocate</a:t>
            </a:r>
            <a:r>
              <a:rPr lang="en-US" sz="1600" dirty="0">
                <a:latin typeface="Candara" panose="020E0502030303020204" pitchFamily="34" charset="0"/>
              </a:rPr>
              <a:t> the </a:t>
            </a:r>
            <a:r>
              <a:rPr lang="en-US" sz="1600" b="1" dirty="0" smtClean="0">
                <a:latin typeface="Candara" panose="020E0502030303020204" pitchFamily="34" charset="0"/>
              </a:rPr>
              <a:t>limited</a:t>
            </a:r>
            <a:r>
              <a:rPr lang="en-US" sz="1600" dirty="0" smtClean="0">
                <a:latin typeface="Candara" panose="020E0502030303020204" pitchFamily="34" charset="0"/>
              </a:rPr>
              <a:t> </a:t>
            </a:r>
            <a:r>
              <a:rPr lang="en-US" sz="1600" b="1" dirty="0" smtClean="0">
                <a:latin typeface="Candara" panose="020E0502030303020204" pitchFamily="34" charset="0"/>
              </a:rPr>
              <a:t>bandwidth </a:t>
            </a:r>
            <a:r>
              <a:rPr lang="en-US" sz="1600" b="1" dirty="0">
                <a:latin typeface="Candara" panose="020E0502030303020204" pitchFamily="34" charset="0"/>
              </a:rPr>
              <a:t>resources</a:t>
            </a:r>
            <a:r>
              <a:rPr lang="en-US" sz="1600" dirty="0">
                <a:latin typeface="Candara" panose="020E0502030303020204" pitchFamily="34" charset="0"/>
              </a:rPr>
              <a:t> to </a:t>
            </a:r>
            <a:r>
              <a:rPr lang="en-US" sz="1600" b="1" dirty="0">
                <a:latin typeface="Candara" panose="020E0502030303020204" pitchFamily="34" charset="0"/>
              </a:rPr>
              <a:t>users</a:t>
            </a:r>
            <a:r>
              <a:rPr lang="en-US" sz="1600" dirty="0">
                <a:latin typeface="Candara" panose="020E0502030303020204" pitchFamily="34" charset="0"/>
              </a:rPr>
              <a:t> in an </a:t>
            </a:r>
            <a:r>
              <a:rPr lang="en-US" sz="1600" b="1" dirty="0">
                <a:latin typeface="Candara" panose="020E0502030303020204" pitchFamily="34" charset="0"/>
              </a:rPr>
              <a:t>efficient way</a:t>
            </a:r>
            <a:r>
              <a:rPr lang="en-US" sz="1600" dirty="0">
                <a:latin typeface="Candara" panose="020E0502030303020204" pitchFamily="34" charset="0"/>
              </a:rPr>
              <a:t> </a:t>
            </a:r>
            <a:r>
              <a:rPr lang="en-US" sz="1600" dirty="0" smtClean="0">
                <a:latin typeface="Candara" panose="020E0502030303020204" pitchFamily="34" charset="0"/>
              </a:rPr>
              <a:t>in order </a:t>
            </a:r>
            <a:r>
              <a:rPr lang="en-US" sz="1600" dirty="0">
                <a:latin typeface="Candara" panose="020E0502030303020204" pitchFamily="34" charset="0"/>
              </a:rPr>
              <a:t>to </a:t>
            </a:r>
            <a:r>
              <a:rPr lang="en-US" sz="1600" b="1" dirty="0">
                <a:latin typeface="Candara" panose="020E0502030303020204" pitchFamily="34" charset="0"/>
              </a:rPr>
              <a:t>guarantee</a:t>
            </a:r>
            <a:r>
              <a:rPr lang="en-US" sz="1600" dirty="0">
                <a:latin typeface="Candara" panose="020E0502030303020204" pitchFamily="34" charset="0"/>
              </a:rPr>
              <a:t> the users' </a:t>
            </a:r>
            <a:r>
              <a:rPr lang="en-US" sz="1600" b="1" dirty="0">
                <a:latin typeface="Candara" panose="020E0502030303020204" pitchFamily="34" charset="0"/>
              </a:rPr>
              <a:t>QoS</a:t>
            </a:r>
            <a:r>
              <a:rPr lang="en-US" sz="1600" dirty="0">
                <a:latin typeface="Candara" panose="020E0502030303020204" pitchFamily="34" charset="0"/>
              </a:rPr>
              <a:t> requirements. </a:t>
            </a:r>
            <a:r>
              <a:rPr lang="en-US" sz="1600" dirty="0" smtClean="0">
                <a:latin typeface="Candara" panose="020E0502030303020204" pitchFamily="34" charset="0"/>
              </a:rPr>
              <a:t>If the </a:t>
            </a:r>
            <a:r>
              <a:rPr lang="en-US" sz="1600" b="1" dirty="0">
                <a:latin typeface="Candara" panose="020E0502030303020204" pitchFamily="34" charset="0"/>
              </a:rPr>
              <a:t>handoff</a:t>
            </a:r>
            <a:r>
              <a:rPr lang="en-US" sz="1600" dirty="0">
                <a:latin typeface="Candara" panose="020E0502030303020204" pitchFamily="34" charset="0"/>
              </a:rPr>
              <a:t> target </a:t>
            </a:r>
            <a:r>
              <a:rPr lang="en-US" sz="1600" b="1" dirty="0">
                <a:latin typeface="Candara" panose="020E0502030303020204" pitchFamily="34" charset="0"/>
              </a:rPr>
              <a:t>cell</a:t>
            </a:r>
            <a:r>
              <a:rPr lang="en-US" sz="1600" dirty="0">
                <a:latin typeface="Candara" panose="020E0502030303020204" pitchFamily="34" charset="0"/>
              </a:rPr>
              <a:t> does </a:t>
            </a:r>
            <a:r>
              <a:rPr lang="en-US" sz="1600" b="1" dirty="0">
                <a:latin typeface="Candara" panose="020E0502030303020204" pitchFamily="34" charset="0"/>
              </a:rPr>
              <a:t>not</a:t>
            </a:r>
            <a:r>
              <a:rPr lang="en-US" sz="1600" dirty="0">
                <a:latin typeface="Candara" panose="020E0502030303020204" pitchFamily="34" charset="0"/>
              </a:rPr>
              <a:t> </a:t>
            </a:r>
            <a:r>
              <a:rPr lang="en-US" sz="1600" dirty="0" smtClean="0">
                <a:latin typeface="Candara" panose="020E0502030303020204" pitchFamily="34" charset="0"/>
              </a:rPr>
              <a:t>have </a:t>
            </a:r>
            <a:r>
              <a:rPr lang="en-US" sz="1600" b="1" dirty="0" smtClean="0">
                <a:latin typeface="Candara" panose="020E0502030303020204" pitchFamily="34" charset="0"/>
              </a:rPr>
              <a:t>enough</a:t>
            </a:r>
            <a:r>
              <a:rPr lang="en-US" sz="1600" dirty="0" smtClean="0">
                <a:latin typeface="Candara" panose="020E0502030303020204" pitchFamily="34" charset="0"/>
              </a:rPr>
              <a:t> bandwidth to </a:t>
            </a:r>
            <a:r>
              <a:rPr lang="en-US" sz="1600" dirty="0">
                <a:latin typeface="Candara" panose="020E0502030303020204" pitchFamily="34" charset="0"/>
              </a:rPr>
              <a:t>support this call, the </a:t>
            </a:r>
            <a:r>
              <a:rPr lang="en-US" sz="1600" b="1" dirty="0">
                <a:latin typeface="Candara" panose="020E0502030303020204" pitchFamily="34" charset="0"/>
              </a:rPr>
              <a:t>call</a:t>
            </a:r>
            <a:r>
              <a:rPr lang="en-US" sz="1600" dirty="0">
                <a:latin typeface="Candara" panose="020E0502030303020204" pitchFamily="34" charset="0"/>
              </a:rPr>
              <a:t> </a:t>
            </a:r>
            <a:r>
              <a:rPr lang="en-US" sz="1600" dirty="0" smtClean="0">
                <a:latin typeface="Candara" panose="020E0502030303020204" pitchFamily="34" charset="0"/>
              </a:rPr>
              <a:t>will be </a:t>
            </a:r>
            <a:r>
              <a:rPr lang="en-US" sz="1600" b="1" dirty="0">
                <a:latin typeface="Candara" panose="020E0502030303020204" pitchFamily="34" charset="0"/>
              </a:rPr>
              <a:t>forced</a:t>
            </a:r>
            <a:r>
              <a:rPr lang="en-US" sz="1600" dirty="0">
                <a:latin typeface="Candara" panose="020E0502030303020204" pitchFamily="34" charset="0"/>
              </a:rPr>
              <a:t> to </a:t>
            </a:r>
            <a:r>
              <a:rPr lang="en-US" sz="1600" b="1" dirty="0">
                <a:latin typeface="Candara" panose="020E0502030303020204" pitchFamily="34" charset="0"/>
              </a:rPr>
              <a:t>terminate</a:t>
            </a:r>
            <a:r>
              <a:rPr lang="en-US" sz="1600" dirty="0">
                <a:latin typeface="Candara" panose="020E0502030303020204" pitchFamily="34" charset="0"/>
              </a:rPr>
              <a:t>. </a:t>
            </a:r>
            <a:endParaRPr lang="en-US" sz="1600" dirty="0" smtClean="0">
              <a:latin typeface="Candara" panose="020E0502030303020204" pitchFamily="34" charset="0"/>
            </a:endParaRPr>
          </a:p>
          <a:p>
            <a:endParaRPr lang="en-US" sz="1600" dirty="0">
              <a:latin typeface="Candara" panose="020E0502030303020204" pitchFamily="34" charset="0"/>
            </a:endParaRPr>
          </a:p>
          <a:p>
            <a:r>
              <a:rPr lang="en-US" sz="1600" b="1" dirty="0" smtClean="0">
                <a:solidFill>
                  <a:srgbClr val="0070C0"/>
                </a:solidFill>
                <a:latin typeface="Candara" panose="020E0502030303020204" pitchFamily="34" charset="0"/>
              </a:rPr>
              <a:t>Handoff </a:t>
            </a:r>
            <a:r>
              <a:rPr lang="en-US" sz="1600" b="1" dirty="0">
                <a:solidFill>
                  <a:srgbClr val="0070C0"/>
                </a:solidFill>
                <a:latin typeface="Candara" panose="020E0502030303020204" pitchFamily="34" charset="0"/>
              </a:rPr>
              <a:t>calls </a:t>
            </a:r>
            <a:r>
              <a:rPr lang="en-US" sz="1600" dirty="0" smtClean="0">
                <a:latin typeface="Candara" panose="020E0502030303020204" pitchFamily="34" charset="0"/>
              </a:rPr>
              <a:t>are commonly </a:t>
            </a:r>
            <a:r>
              <a:rPr lang="en-US" sz="1600" dirty="0">
                <a:latin typeface="Candara" panose="020E0502030303020204" pitchFamily="34" charset="0"/>
              </a:rPr>
              <a:t>given a </a:t>
            </a:r>
            <a:r>
              <a:rPr lang="en-US" sz="1600" b="1" dirty="0">
                <a:latin typeface="Candara" panose="020E0502030303020204" pitchFamily="34" charset="0"/>
              </a:rPr>
              <a:t>higher </a:t>
            </a:r>
            <a:r>
              <a:rPr lang="en-US" sz="1600" b="1" dirty="0" smtClean="0">
                <a:latin typeface="Candara" panose="020E0502030303020204" pitchFamily="34" charset="0"/>
              </a:rPr>
              <a:t>priority </a:t>
            </a:r>
            <a:r>
              <a:rPr lang="en-US" sz="1600" dirty="0" smtClean="0">
                <a:latin typeface="Candara" panose="020E0502030303020204" pitchFamily="34" charset="0"/>
              </a:rPr>
              <a:t>in accessing </a:t>
            </a:r>
            <a:r>
              <a:rPr lang="en-US" sz="1600" b="1" dirty="0">
                <a:latin typeface="Candara" panose="020E0502030303020204" pitchFamily="34" charset="0"/>
              </a:rPr>
              <a:t>bandwidth resources</a:t>
            </a:r>
            <a:r>
              <a:rPr lang="en-US" sz="1600" dirty="0">
                <a:latin typeface="Candara" panose="020E0502030303020204" pitchFamily="34" charset="0"/>
              </a:rPr>
              <a:t> in order to provide </a:t>
            </a:r>
            <a:r>
              <a:rPr lang="en-US" sz="1600" dirty="0" smtClean="0">
                <a:latin typeface="Candara" panose="020E0502030303020204" pitchFamily="34" charset="0"/>
              </a:rPr>
              <a:t>a </a:t>
            </a:r>
            <a:r>
              <a:rPr lang="en-US" sz="1600" b="1" dirty="0" smtClean="0">
                <a:latin typeface="Candara" panose="020E0502030303020204" pitchFamily="34" charset="0"/>
              </a:rPr>
              <a:t>seamless</a:t>
            </a:r>
            <a:r>
              <a:rPr lang="en-US" sz="1600" dirty="0" smtClean="0">
                <a:latin typeface="Candara" panose="020E0502030303020204" pitchFamily="34" charset="0"/>
              </a:rPr>
              <a:t> </a:t>
            </a:r>
            <a:r>
              <a:rPr lang="en-US" sz="1600" b="1" dirty="0">
                <a:latin typeface="Candara" panose="020E0502030303020204" pitchFamily="34" charset="0"/>
              </a:rPr>
              <a:t>connection</a:t>
            </a:r>
            <a:r>
              <a:rPr lang="en-US" sz="1600" dirty="0">
                <a:latin typeface="Candara" panose="020E0502030303020204" pitchFamily="34" charset="0"/>
              </a:rPr>
              <a:t> for </a:t>
            </a:r>
            <a:r>
              <a:rPr lang="en-US" sz="1600" b="1" dirty="0">
                <a:latin typeface="Candara" panose="020E0502030303020204" pitchFamily="34" charset="0"/>
              </a:rPr>
              <a:t>users</a:t>
            </a:r>
            <a:r>
              <a:rPr lang="en-US" sz="1600" dirty="0">
                <a:latin typeface="Candara" panose="020E0502030303020204" pitchFamily="34" charset="0"/>
              </a:rPr>
              <a:t>. </a:t>
            </a:r>
            <a:r>
              <a:rPr lang="en-US" sz="1600" b="1" dirty="0">
                <a:solidFill>
                  <a:srgbClr val="0070C0"/>
                </a:solidFill>
                <a:latin typeface="Candara" panose="020E0502030303020204" pitchFamily="34" charset="0"/>
              </a:rPr>
              <a:t>Call dropping </a:t>
            </a:r>
            <a:r>
              <a:rPr lang="en-US" sz="1600" dirty="0">
                <a:latin typeface="Candara" panose="020E0502030303020204" pitchFamily="34" charset="0"/>
              </a:rPr>
              <a:t>during a </a:t>
            </a:r>
            <a:r>
              <a:rPr lang="en-US" sz="1600" b="1" dirty="0">
                <a:latin typeface="Candara" panose="020E0502030303020204" pitchFamily="34" charset="0"/>
              </a:rPr>
              <a:t>handoff</a:t>
            </a:r>
            <a:r>
              <a:rPr lang="en-US" sz="1600" dirty="0">
                <a:latin typeface="Candara" panose="020E0502030303020204" pitchFamily="34" charset="0"/>
              </a:rPr>
              <a:t> is </a:t>
            </a:r>
            <a:r>
              <a:rPr lang="en-US" sz="1600" dirty="0" smtClean="0">
                <a:latin typeface="Candara" panose="020E0502030303020204" pitchFamily="34" charset="0"/>
              </a:rPr>
              <a:t>mitigated by </a:t>
            </a:r>
            <a:r>
              <a:rPr lang="en-US" sz="1600" b="1" dirty="0" smtClean="0">
                <a:latin typeface="Candara" panose="020E0502030303020204" pitchFamily="34" charset="0"/>
              </a:rPr>
              <a:t>reserving</a:t>
            </a:r>
            <a:r>
              <a:rPr lang="en-US" sz="1600" dirty="0" smtClean="0">
                <a:latin typeface="Candara" panose="020E0502030303020204" pitchFamily="34" charset="0"/>
              </a:rPr>
              <a:t> </a:t>
            </a:r>
            <a:r>
              <a:rPr lang="en-US" sz="1600" b="1" dirty="0" smtClean="0">
                <a:latin typeface="Candara" panose="020E0502030303020204" pitchFamily="34" charset="0"/>
              </a:rPr>
              <a:t>bandwidth</a:t>
            </a:r>
            <a:r>
              <a:rPr lang="en-US" sz="1600" dirty="0" smtClean="0">
                <a:latin typeface="Candara" panose="020E0502030303020204" pitchFamily="34" charset="0"/>
              </a:rPr>
              <a:t> </a:t>
            </a:r>
            <a:r>
              <a:rPr lang="en-US" sz="1600" dirty="0">
                <a:latin typeface="Candara" panose="020E0502030303020204" pitchFamily="34" charset="0"/>
              </a:rPr>
              <a:t>specifically for that function </a:t>
            </a:r>
            <a:r>
              <a:rPr lang="en-US" sz="1600" dirty="0" smtClean="0">
                <a:latin typeface="Candara" panose="020E0502030303020204" pitchFamily="34" charset="0"/>
              </a:rPr>
              <a:t>in each </a:t>
            </a:r>
            <a:r>
              <a:rPr lang="en-US" sz="1600" dirty="0">
                <a:latin typeface="Candara" panose="020E0502030303020204" pitchFamily="34" charset="0"/>
              </a:rPr>
              <a:t>cell. </a:t>
            </a:r>
            <a:endParaRPr lang="en-US" sz="1600" dirty="0" smtClean="0">
              <a:latin typeface="Candara" panose="020E0502030303020204" pitchFamily="34" charset="0"/>
            </a:endParaRPr>
          </a:p>
          <a:p>
            <a:endParaRPr lang="en-US" sz="1600" dirty="0">
              <a:latin typeface="Candara" panose="020E0502030303020204" pitchFamily="34" charset="0"/>
            </a:endParaRPr>
          </a:p>
          <a:p>
            <a:r>
              <a:rPr lang="en-US" sz="1600" b="1" dirty="0" smtClean="0">
                <a:solidFill>
                  <a:srgbClr val="0070C0"/>
                </a:solidFill>
                <a:latin typeface="Candara" panose="020E0502030303020204" pitchFamily="34" charset="0"/>
              </a:rPr>
              <a:t>For broadband service</a:t>
            </a:r>
            <a:r>
              <a:rPr lang="en-US" sz="1600" dirty="0">
                <a:latin typeface="Candara" panose="020E0502030303020204" pitchFamily="34" charset="0"/>
              </a:rPr>
              <a:t>, </a:t>
            </a:r>
            <a:r>
              <a:rPr lang="en-US" sz="1600" b="1" dirty="0" smtClean="0">
                <a:latin typeface="Candara" panose="020E0502030303020204" pitchFamily="34" charset="0"/>
              </a:rPr>
              <a:t>handoff</a:t>
            </a:r>
            <a:r>
              <a:rPr lang="en-US" sz="1600" dirty="0" smtClean="0">
                <a:latin typeface="Candara" panose="020E0502030303020204" pitchFamily="34" charset="0"/>
              </a:rPr>
              <a:t> </a:t>
            </a:r>
            <a:r>
              <a:rPr lang="en-US" sz="1600" b="1" dirty="0" smtClean="0">
                <a:latin typeface="Candara" panose="020E0502030303020204" pitchFamily="34" charset="0"/>
              </a:rPr>
              <a:t>management</a:t>
            </a:r>
            <a:r>
              <a:rPr lang="en-US" sz="1600" dirty="0" smtClean="0">
                <a:latin typeface="Candara" panose="020E0502030303020204" pitchFamily="34" charset="0"/>
              </a:rPr>
              <a:t> </a:t>
            </a:r>
            <a:r>
              <a:rPr lang="en-US" sz="1600" dirty="0">
                <a:latin typeface="Candara" panose="020E0502030303020204" pitchFamily="34" charset="0"/>
              </a:rPr>
              <a:t>becomes more </a:t>
            </a:r>
            <a:r>
              <a:rPr lang="en-US" sz="1600" b="1" dirty="0">
                <a:latin typeface="Candara" panose="020E0502030303020204" pitchFamily="34" charset="0"/>
              </a:rPr>
              <a:t>complicated</a:t>
            </a:r>
            <a:r>
              <a:rPr lang="en-US" sz="1600" dirty="0">
                <a:latin typeface="Candara" panose="020E0502030303020204" pitchFamily="34" charset="0"/>
              </a:rPr>
              <a:t>. The system needs to support, </a:t>
            </a:r>
            <a:r>
              <a:rPr lang="en-US" sz="1600" dirty="0" smtClean="0">
                <a:latin typeface="Candara" panose="020E0502030303020204" pitchFamily="34" charset="0"/>
              </a:rPr>
              <a:t>in addition to </a:t>
            </a:r>
            <a:r>
              <a:rPr lang="en-US" sz="1600" b="1" dirty="0" smtClean="0">
                <a:latin typeface="Candara" panose="020E0502030303020204" pitchFamily="34" charset="0"/>
              </a:rPr>
              <a:t>handoff</a:t>
            </a:r>
            <a:r>
              <a:rPr lang="en-US" sz="1600" dirty="0" smtClean="0">
                <a:latin typeface="Candara" panose="020E0502030303020204" pitchFamily="34" charset="0"/>
              </a:rPr>
              <a:t> in the </a:t>
            </a:r>
            <a:r>
              <a:rPr lang="en-US" sz="1600" b="1" dirty="0">
                <a:latin typeface="Candara" panose="020E0502030303020204" pitchFamily="34" charset="0"/>
              </a:rPr>
              <a:t>same class</a:t>
            </a:r>
            <a:r>
              <a:rPr lang="en-US" sz="1600" dirty="0">
                <a:latin typeface="Candara" panose="020E0502030303020204" pitchFamily="34" charset="0"/>
              </a:rPr>
              <a:t> of </a:t>
            </a:r>
            <a:r>
              <a:rPr lang="en-US" sz="1600" b="1" dirty="0">
                <a:latin typeface="Candara" panose="020E0502030303020204" pitchFamily="34" charset="0"/>
              </a:rPr>
              <a:t>service</a:t>
            </a:r>
            <a:r>
              <a:rPr lang="en-US" sz="1600" dirty="0">
                <a:latin typeface="Candara" panose="020E0502030303020204" pitchFamily="34" charset="0"/>
              </a:rPr>
              <a:t>, </a:t>
            </a:r>
            <a:r>
              <a:rPr lang="en-US" sz="1600" b="1" dirty="0">
                <a:latin typeface="Candara" panose="020E0502030303020204" pitchFamily="34" charset="0"/>
              </a:rPr>
              <a:t>multiple classes</a:t>
            </a:r>
            <a:r>
              <a:rPr lang="en-US" sz="1600" dirty="0">
                <a:latin typeface="Candara" panose="020E0502030303020204" pitchFamily="34" charset="0"/>
              </a:rPr>
              <a:t> of </a:t>
            </a:r>
            <a:r>
              <a:rPr lang="en-US" sz="1600" b="1" dirty="0">
                <a:latin typeface="Candara" panose="020E0502030303020204" pitchFamily="34" charset="0"/>
              </a:rPr>
              <a:t>service</a:t>
            </a:r>
            <a:r>
              <a:rPr lang="en-US" sz="1600" dirty="0">
                <a:latin typeface="Candara" panose="020E0502030303020204" pitchFamily="34" charset="0"/>
              </a:rPr>
              <a:t> where each class </a:t>
            </a:r>
            <a:r>
              <a:rPr lang="en-US" sz="1600" dirty="0" smtClean="0">
                <a:latin typeface="Candara" panose="020E0502030303020204" pitchFamily="34" charset="0"/>
              </a:rPr>
              <a:t>presents different </a:t>
            </a:r>
            <a:r>
              <a:rPr lang="en-US" sz="1600" dirty="0">
                <a:latin typeface="Candara" panose="020E0502030303020204" pitchFamily="34" charset="0"/>
              </a:rPr>
              <a:t>QoS requirements.</a:t>
            </a:r>
          </a:p>
          <a:p>
            <a:r>
              <a:rPr lang="en-US" sz="1600" b="1" dirty="0">
                <a:latin typeface="Candara" panose="020E0502030303020204" pitchFamily="34" charset="0"/>
              </a:rPr>
              <a:t>Handoff</a:t>
            </a:r>
            <a:r>
              <a:rPr lang="en-US" sz="1600" dirty="0">
                <a:latin typeface="Candara" panose="020E0502030303020204" pitchFamily="34" charset="0"/>
              </a:rPr>
              <a:t> may also </a:t>
            </a:r>
            <a:r>
              <a:rPr lang="en-US" sz="1600" dirty="0" smtClean="0">
                <a:latin typeface="Candara" panose="020E0502030303020204" pitchFamily="34" charset="0"/>
              </a:rPr>
              <a:t>need to </a:t>
            </a:r>
            <a:r>
              <a:rPr lang="en-US" sz="1600" dirty="0">
                <a:latin typeface="Candara" panose="020E0502030303020204" pitchFamily="34" charset="0"/>
              </a:rPr>
              <a:t>be done </a:t>
            </a:r>
            <a:r>
              <a:rPr lang="en-US" sz="1600" dirty="0" smtClean="0">
                <a:latin typeface="Candara" panose="020E0502030303020204" pitchFamily="34" charset="0"/>
              </a:rPr>
              <a:t>in </a:t>
            </a:r>
            <a:r>
              <a:rPr lang="en-US" sz="1600" b="1" dirty="0" smtClean="0">
                <a:latin typeface="Candara" panose="020E0502030303020204" pitchFamily="34" charset="0"/>
              </a:rPr>
              <a:t>intra-cell</a:t>
            </a:r>
            <a:r>
              <a:rPr lang="en-US" sz="1600" dirty="0" smtClean="0">
                <a:latin typeface="Candara" panose="020E0502030303020204" pitchFamily="34" charset="0"/>
              </a:rPr>
              <a:t> </a:t>
            </a:r>
            <a:r>
              <a:rPr lang="en-US" sz="1600" b="1" dirty="0">
                <a:latin typeface="Candara" panose="020E0502030303020204" pitchFamily="34" charset="0"/>
              </a:rPr>
              <a:t>roaming</a:t>
            </a:r>
            <a:r>
              <a:rPr lang="en-US" sz="1600" dirty="0">
                <a:latin typeface="Candara" panose="020E0502030303020204" pitchFamily="34" charset="0"/>
              </a:rPr>
              <a:t> of an </a:t>
            </a:r>
            <a:r>
              <a:rPr lang="en-US" sz="1600" b="1" dirty="0">
                <a:latin typeface="Candara" panose="020E0502030303020204" pitchFamily="34" charset="0"/>
              </a:rPr>
              <a:t>MN</a:t>
            </a:r>
            <a:r>
              <a:rPr lang="en-US" sz="1600" dirty="0">
                <a:latin typeface="Candara" panose="020E0502030303020204" pitchFamily="34" charset="0"/>
              </a:rPr>
              <a:t>. </a:t>
            </a:r>
            <a:r>
              <a:rPr lang="en-US" sz="1600" dirty="0" smtClean="0">
                <a:latin typeface="Candara" panose="020E0502030303020204" pitchFamily="34" charset="0"/>
              </a:rPr>
              <a:t>If the </a:t>
            </a:r>
            <a:r>
              <a:rPr lang="en-US" sz="1600" b="1" dirty="0">
                <a:latin typeface="Candara" panose="020E0502030303020204" pitchFamily="34" charset="0"/>
              </a:rPr>
              <a:t>signal</a:t>
            </a:r>
            <a:r>
              <a:rPr lang="en-US" sz="1600" dirty="0">
                <a:latin typeface="Candara" panose="020E0502030303020204" pitchFamily="34" charset="0"/>
              </a:rPr>
              <a:t> </a:t>
            </a:r>
            <a:r>
              <a:rPr lang="en-US" sz="1600" b="1" dirty="0">
                <a:latin typeface="Candara" panose="020E0502030303020204" pitchFamily="34" charset="0"/>
              </a:rPr>
              <a:t>falls below</a:t>
            </a:r>
            <a:r>
              <a:rPr lang="en-US" sz="1600" dirty="0">
                <a:latin typeface="Candara" panose="020E0502030303020204" pitchFamily="34" charset="0"/>
              </a:rPr>
              <a:t> </a:t>
            </a:r>
            <a:r>
              <a:rPr lang="en-US" sz="1600" dirty="0" smtClean="0">
                <a:latin typeface="Candara" panose="020E0502030303020204" pitchFamily="34" charset="0"/>
              </a:rPr>
              <a:t>a </a:t>
            </a:r>
            <a:r>
              <a:rPr lang="en-US" sz="1600" b="1" dirty="0" smtClean="0">
                <a:latin typeface="Candara" panose="020E0502030303020204" pitchFamily="34" charset="0"/>
              </a:rPr>
              <a:t>threshold </a:t>
            </a:r>
            <a:r>
              <a:rPr lang="en-US" sz="1600" b="1" dirty="0">
                <a:latin typeface="Candara" panose="020E0502030303020204" pitchFamily="34" charset="0"/>
              </a:rPr>
              <a:t>level</a:t>
            </a:r>
            <a:r>
              <a:rPr lang="en-US" sz="1600" dirty="0">
                <a:latin typeface="Candara" panose="020E0502030303020204" pitchFamily="34" charset="0"/>
              </a:rPr>
              <a:t> of a </a:t>
            </a:r>
            <a:r>
              <a:rPr lang="en-US" sz="1600" b="1" dirty="0">
                <a:latin typeface="Candara" panose="020E0502030303020204" pitchFamily="34" charset="0"/>
              </a:rPr>
              <a:t>subscriber's</a:t>
            </a:r>
            <a:r>
              <a:rPr lang="en-US" sz="1600" dirty="0">
                <a:latin typeface="Candara" panose="020E0502030303020204" pitchFamily="34" charset="0"/>
              </a:rPr>
              <a:t> </a:t>
            </a:r>
            <a:r>
              <a:rPr lang="en-US" sz="1600" b="1" dirty="0">
                <a:latin typeface="Candara" panose="020E0502030303020204" pitchFamily="34" charset="0"/>
              </a:rPr>
              <a:t>SLA</a:t>
            </a:r>
            <a:r>
              <a:rPr lang="en-US" sz="1600" dirty="0">
                <a:latin typeface="Candara" panose="020E0502030303020204" pitchFamily="34" charset="0"/>
              </a:rPr>
              <a:t>, </a:t>
            </a:r>
            <a:r>
              <a:rPr lang="en-US" sz="1600" b="1" dirty="0">
                <a:latin typeface="Candara" panose="020E0502030303020204" pitchFamily="34" charset="0"/>
              </a:rPr>
              <a:t>transmission</a:t>
            </a:r>
            <a:r>
              <a:rPr lang="en-US" sz="1600" dirty="0">
                <a:latin typeface="Candara" panose="020E0502030303020204" pitchFamily="34" charset="0"/>
              </a:rPr>
              <a:t> can be </a:t>
            </a:r>
            <a:r>
              <a:rPr lang="en-US" sz="1600" b="1" dirty="0">
                <a:latin typeface="Candara" panose="020E0502030303020204" pitchFamily="34" charset="0"/>
              </a:rPr>
              <a:t>dynamically</a:t>
            </a:r>
            <a:r>
              <a:rPr lang="en-US" sz="1600" dirty="0">
                <a:latin typeface="Candara" panose="020E0502030303020204" pitchFamily="34" charset="0"/>
              </a:rPr>
              <a:t> </a:t>
            </a:r>
            <a:r>
              <a:rPr lang="en-US" sz="1600" b="1" dirty="0" smtClean="0">
                <a:latin typeface="Candara" panose="020E0502030303020204" pitchFamily="34" charset="0"/>
              </a:rPr>
              <a:t>switched</a:t>
            </a:r>
            <a:r>
              <a:rPr lang="en-US" sz="1600" dirty="0" smtClean="0">
                <a:latin typeface="Candara" panose="020E0502030303020204" pitchFamily="34" charset="0"/>
              </a:rPr>
              <a:t> to another </a:t>
            </a:r>
            <a:r>
              <a:rPr lang="en-US" sz="1600" b="1" dirty="0" smtClean="0">
                <a:latin typeface="Candara" panose="020E0502030303020204" pitchFamily="34" charset="0"/>
              </a:rPr>
              <a:t>frequency</a:t>
            </a:r>
            <a:r>
              <a:rPr lang="en-US" sz="1600" dirty="0" smtClean="0">
                <a:latin typeface="Candara" panose="020E0502030303020204" pitchFamily="34" charset="0"/>
              </a:rPr>
              <a:t> </a:t>
            </a:r>
            <a:r>
              <a:rPr lang="en-US" sz="1600" dirty="0">
                <a:latin typeface="Candara" panose="020E0502030303020204" pitchFamily="34" charset="0"/>
              </a:rPr>
              <a:t>that is </a:t>
            </a:r>
            <a:r>
              <a:rPr lang="en-US" sz="1600" b="1" dirty="0">
                <a:latin typeface="Candara" panose="020E0502030303020204" pitchFamily="34" charset="0"/>
              </a:rPr>
              <a:t>stronger</a:t>
            </a:r>
            <a:r>
              <a:rPr lang="en-US" sz="1600" dirty="0">
                <a:latin typeface="Candara" panose="020E0502030303020204" pitchFamily="34" charset="0"/>
              </a:rPr>
              <a:t>.</a:t>
            </a:r>
          </a:p>
          <a:p>
            <a:endParaRPr lang="en-US" sz="1600" b="1" dirty="0" smtClean="0">
              <a:solidFill>
                <a:srgbClr val="C00000"/>
              </a:solidFill>
              <a:latin typeface="Candara" panose="020E0502030303020204" pitchFamily="34" charset="0"/>
            </a:endParaRPr>
          </a:p>
          <a:p>
            <a:r>
              <a:rPr lang="en-US" sz="1600" b="1" dirty="0" smtClean="0">
                <a:solidFill>
                  <a:srgbClr val="700000"/>
                </a:solidFill>
                <a:latin typeface="Candara" panose="020E0502030303020204" pitchFamily="34" charset="0"/>
              </a:rPr>
              <a:t>Power </a:t>
            </a:r>
            <a:r>
              <a:rPr lang="en-US" sz="1600" b="1" dirty="0">
                <a:solidFill>
                  <a:srgbClr val="700000"/>
                </a:solidFill>
                <a:latin typeface="Candara" panose="020E0502030303020204" pitchFamily="34" charset="0"/>
              </a:rPr>
              <a:t>management </a:t>
            </a:r>
            <a:r>
              <a:rPr lang="en-US" sz="1600" dirty="0">
                <a:latin typeface="Candara" panose="020E0502030303020204" pitchFamily="34" charset="0"/>
              </a:rPr>
              <a:t>involves multiple components. </a:t>
            </a:r>
            <a:r>
              <a:rPr lang="en-US" sz="1600" dirty="0" smtClean="0">
                <a:latin typeface="Candara" panose="020E0502030303020204" pitchFamily="34" charset="0"/>
              </a:rPr>
              <a:t>discusses </a:t>
            </a:r>
            <a:r>
              <a:rPr lang="en-US" sz="1600" b="1" dirty="0">
                <a:solidFill>
                  <a:srgbClr val="CC0000"/>
                </a:solidFill>
                <a:latin typeface="Candara" panose="020E0502030303020204" pitchFamily="34" charset="0"/>
              </a:rPr>
              <a:t>power control</a:t>
            </a:r>
            <a:r>
              <a:rPr lang="en-US" sz="1600" dirty="0">
                <a:latin typeface="Candara" panose="020E0502030303020204" pitchFamily="34" charset="0"/>
              </a:rPr>
              <a:t>, </a:t>
            </a:r>
            <a:r>
              <a:rPr lang="en-US" sz="1600" b="1" dirty="0" smtClean="0">
                <a:solidFill>
                  <a:srgbClr val="C00000"/>
                </a:solidFill>
                <a:latin typeface="Candara" panose="020E0502030303020204" pitchFamily="34" charset="0"/>
              </a:rPr>
              <a:t>power-saving mechanisms</a:t>
            </a:r>
            <a:r>
              <a:rPr lang="en-US" sz="1600" dirty="0">
                <a:latin typeface="Candara" panose="020E0502030303020204" pitchFamily="34" charset="0"/>
              </a:rPr>
              <a:t>, </a:t>
            </a:r>
            <a:r>
              <a:rPr lang="en-US" sz="1600" b="1" dirty="0">
                <a:solidFill>
                  <a:srgbClr val="CC0000"/>
                </a:solidFill>
                <a:latin typeface="Candara" panose="020E0502030303020204" pitchFamily="34" charset="0"/>
              </a:rPr>
              <a:t>energy efficiency</a:t>
            </a:r>
            <a:r>
              <a:rPr lang="en-US" sz="1600" dirty="0">
                <a:latin typeface="Candara" panose="020E0502030303020204" pitchFamily="34" charset="0"/>
              </a:rPr>
              <a:t>, and </a:t>
            </a:r>
            <a:r>
              <a:rPr lang="en-US" sz="1600" b="1" dirty="0">
                <a:solidFill>
                  <a:srgbClr val="CC0000"/>
                </a:solidFill>
                <a:latin typeface="Candara" panose="020E0502030303020204" pitchFamily="34" charset="0"/>
              </a:rPr>
              <a:t>radio </a:t>
            </a:r>
            <a:r>
              <a:rPr lang="en-US" sz="1600" b="1" dirty="0" smtClean="0">
                <a:solidFill>
                  <a:srgbClr val="CC0000"/>
                </a:solidFill>
                <a:latin typeface="Candara" panose="020E0502030303020204" pitchFamily="34" charset="0"/>
              </a:rPr>
              <a:t>resource management</a:t>
            </a:r>
            <a:r>
              <a:rPr lang="en-US" sz="1600" dirty="0">
                <a:latin typeface="Candara" panose="020E0502030303020204" pitchFamily="34" charset="0"/>
              </a:rPr>
              <a:t>. </a:t>
            </a:r>
            <a:endParaRPr lang="en-US" sz="1600" dirty="0" smtClean="0">
              <a:latin typeface="Candara" panose="020E0502030303020204" pitchFamily="34" charset="0"/>
            </a:endParaRPr>
          </a:p>
          <a:p>
            <a:pPr marL="285750" indent="-285750">
              <a:buFont typeface="Wingdings" panose="05000000000000000000" pitchFamily="2" charset="2"/>
              <a:buChar char="§"/>
            </a:pPr>
            <a:r>
              <a:rPr lang="en-US" sz="1600" b="1" dirty="0" smtClean="0">
                <a:solidFill>
                  <a:srgbClr val="C00000"/>
                </a:solidFill>
                <a:latin typeface="Candara" panose="020E0502030303020204" pitchFamily="34" charset="0"/>
              </a:rPr>
              <a:t>Power </a:t>
            </a:r>
            <a:r>
              <a:rPr lang="en-US" sz="1600" b="1" dirty="0">
                <a:solidFill>
                  <a:srgbClr val="C00000"/>
                </a:solidFill>
                <a:latin typeface="Candara" panose="020E0502030303020204" pitchFamily="34" charset="0"/>
              </a:rPr>
              <a:t>control </a:t>
            </a:r>
            <a:r>
              <a:rPr lang="en-US" sz="1600" dirty="0">
                <a:latin typeface="Candara" panose="020E0502030303020204" pitchFamily="34" charset="0"/>
              </a:rPr>
              <a:t>deals with mechanisms to dynamically </a:t>
            </a:r>
            <a:r>
              <a:rPr lang="en-US" sz="1600" dirty="0" smtClean="0">
                <a:latin typeface="Candara" panose="020E0502030303020204" pitchFamily="34" charset="0"/>
              </a:rPr>
              <a:t>control transmitter power </a:t>
            </a:r>
            <a:r>
              <a:rPr lang="en-US" sz="1600" b="1" dirty="0">
                <a:latin typeface="Candara" panose="020E0502030303020204" pitchFamily="34" charset="0"/>
              </a:rPr>
              <a:t>to reduce interference</a:t>
            </a:r>
            <a:r>
              <a:rPr lang="en-US" sz="1600" dirty="0">
                <a:latin typeface="Candara" panose="020E0502030303020204" pitchFamily="34" charset="0"/>
              </a:rPr>
              <a:t>. </a:t>
            </a:r>
            <a:endParaRPr lang="en-US" sz="1600" dirty="0" smtClean="0">
              <a:latin typeface="Candara" panose="020E0502030303020204" pitchFamily="34" charset="0"/>
            </a:endParaRPr>
          </a:p>
          <a:p>
            <a:pPr marL="285750" indent="-285750">
              <a:buFont typeface="Wingdings" panose="05000000000000000000" pitchFamily="2" charset="2"/>
              <a:buChar char="§"/>
            </a:pPr>
            <a:r>
              <a:rPr lang="en-US" sz="1600" b="1" dirty="0" smtClean="0">
                <a:solidFill>
                  <a:srgbClr val="C00000"/>
                </a:solidFill>
                <a:latin typeface="Candara" panose="020E0502030303020204" pitchFamily="34" charset="0"/>
              </a:rPr>
              <a:t>Power-saving mechanisms</a:t>
            </a:r>
            <a:r>
              <a:rPr lang="en-US" sz="1600" dirty="0" smtClean="0">
                <a:latin typeface="Candara" panose="020E0502030303020204" pitchFamily="34" charset="0"/>
              </a:rPr>
              <a:t> and </a:t>
            </a:r>
            <a:r>
              <a:rPr lang="en-US" sz="1600" b="1" dirty="0" smtClean="0">
                <a:solidFill>
                  <a:srgbClr val="C00000"/>
                </a:solidFill>
                <a:latin typeface="Candara" panose="020E0502030303020204" pitchFamily="34" charset="0"/>
              </a:rPr>
              <a:t>energy-efficient </a:t>
            </a:r>
            <a:r>
              <a:rPr lang="en-US" sz="1600" b="1" dirty="0">
                <a:solidFill>
                  <a:srgbClr val="C00000"/>
                </a:solidFill>
                <a:latin typeface="Candara" panose="020E0502030303020204" pitchFamily="34" charset="0"/>
              </a:rPr>
              <a:t>designs </a:t>
            </a:r>
            <a:r>
              <a:rPr lang="en-US" sz="1600" dirty="0" smtClean="0">
                <a:latin typeface="Candara" panose="020E0502030303020204" pitchFamily="34" charset="0"/>
              </a:rPr>
              <a:t>extend </a:t>
            </a:r>
            <a:r>
              <a:rPr lang="en-US" sz="1600" b="1" dirty="0" smtClean="0">
                <a:latin typeface="Candara" panose="020E0502030303020204" pitchFamily="34" charset="0"/>
              </a:rPr>
              <a:t>battery </a:t>
            </a:r>
            <a:r>
              <a:rPr lang="en-US" sz="1600" b="1" dirty="0">
                <a:latin typeface="Candara" panose="020E0502030303020204" pitchFamily="34" charset="0"/>
              </a:rPr>
              <a:t>life</a:t>
            </a:r>
            <a:r>
              <a:rPr lang="en-US" sz="1600" dirty="0">
                <a:latin typeface="Candara" panose="020E0502030303020204" pitchFamily="34" charset="0"/>
              </a:rPr>
              <a:t>. </a:t>
            </a:r>
            <a:endParaRPr lang="en-US" sz="1600" dirty="0" smtClean="0">
              <a:latin typeface="Candara" panose="020E0502030303020204" pitchFamily="34" charset="0"/>
            </a:endParaRPr>
          </a:p>
          <a:p>
            <a:pPr marL="285750" indent="-285750">
              <a:buFont typeface="Wingdings" panose="05000000000000000000" pitchFamily="2" charset="2"/>
              <a:buChar char="§"/>
            </a:pPr>
            <a:r>
              <a:rPr lang="en-US" sz="1600" b="1" dirty="0" smtClean="0">
                <a:solidFill>
                  <a:srgbClr val="C00000"/>
                </a:solidFill>
                <a:latin typeface="Candara" panose="020E0502030303020204" pitchFamily="34" charset="0"/>
              </a:rPr>
              <a:t>Radio </a:t>
            </a:r>
            <a:r>
              <a:rPr lang="en-US" sz="1600" b="1" dirty="0">
                <a:solidFill>
                  <a:srgbClr val="C00000"/>
                </a:solidFill>
                <a:latin typeface="Candara" panose="020E0502030303020204" pitchFamily="34" charset="0"/>
              </a:rPr>
              <a:t>resource management </a:t>
            </a:r>
            <a:r>
              <a:rPr lang="en-US" sz="1600" b="1" dirty="0">
                <a:latin typeface="Candara" panose="020E0502030303020204" pitchFamily="34" charset="0"/>
              </a:rPr>
              <a:t>optimizes transmission </a:t>
            </a:r>
            <a:r>
              <a:rPr lang="en-US" sz="1600" dirty="0">
                <a:latin typeface="Candara" panose="020E0502030303020204" pitchFamily="34" charset="0"/>
              </a:rPr>
              <a:t>by selecting the </a:t>
            </a:r>
            <a:r>
              <a:rPr lang="en-US" sz="1600" b="1" dirty="0" smtClean="0">
                <a:latin typeface="Candara" panose="020E0502030303020204" pitchFamily="34" charset="0"/>
              </a:rPr>
              <a:t>best spectral </a:t>
            </a:r>
            <a:r>
              <a:rPr lang="en-US" sz="1600" b="1" dirty="0">
                <a:latin typeface="Candara" panose="020E0502030303020204" pitchFamily="34" charset="0"/>
              </a:rPr>
              <a:t>components</a:t>
            </a:r>
            <a:r>
              <a:rPr lang="en-US" sz="1600" dirty="0">
                <a:latin typeface="Candara" panose="020E0502030303020204" pitchFamily="34" charset="0"/>
              </a:rPr>
              <a:t>.</a:t>
            </a:r>
          </a:p>
          <a:p>
            <a:endParaRPr lang="en-US" sz="1600" dirty="0" smtClean="0">
              <a:latin typeface="Candara" panose="020E0502030303020204" pitchFamily="34" charset="0"/>
            </a:endParaRPr>
          </a:p>
          <a:p>
            <a:r>
              <a:rPr lang="en-US" sz="1600" b="1" dirty="0" smtClean="0">
                <a:latin typeface="Candara" panose="020E0502030303020204" pitchFamily="34" charset="0"/>
              </a:rPr>
              <a:t>Unfortunately</a:t>
            </a:r>
            <a:r>
              <a:rPr lang="en-US" sz="1600" dirty="0" smtClean="0">
                <a:latin typeface="Candara" panose="020E0502030303020204" pitchFamily="34" charset="0"/>
              </a:rPr>
              <a:t>, there </a:t>
            </a:r>
            <a:r>
              <a:rPr lang="en-US" sz="1600" dirty="0">
                <a:latin typeface="Candara" panose="020E0502030303020204" pitchFamily="34" charset="0"/>
              </a:rPr>
              <a:t>are </a:t>
            </a:r>
            <a:r>
              <a:rPr lang="en-US" sz="1600" b="1" dirty="0">
                <a:latin typeface="Candara" panose="020E0502030303020204" pitchFamily="34" charset="0"/>
              </a:rPr>
              <a:t>no</a:t>
            </a:r>
            <a:r>
              <a:rPr lang="en-US" sz="1600" dirty="0">
                <a:latin typeface="Candara" panose="020E0502030303020204" pitchFamily="34" charset="0"/>
              </a:rPr>
              <a:t> standard </a:t>
            </a:r>
            <a:r>
              <a:rPr lang="en-US" sz="1600" b="1" dirty="0">
                <a:latin typeface="Candara" panose="020E0502030303020204" pitchFamily="34" charset="0"/>
              </a:rPr>
              <a:t>MIBs </a:t>
            </a:r>
            <a:r>
              <a:rPr lang="en-US" sz="1600" dirty="0">
                <a:latin typeface="Candara" panose="020E0502030303020204" pitchFamily="34" charset="0"/>
              </a:rPr>
              <a:t>defined for </a:t>
            </a:r>
            <a:r>
              <a:rPr lang="en-US" sz="1600" b="1" dirty="0">
                <a:latin typeface="Candara" panose="020E0502030303020204" pitchFamily="34" charset="0"/>
              </a:rPr>
              <a:t>monitoring </a:t>
            </a:r>
            <a:r>
              <a:rPr lang="en-US" sz="1600" dirty="0">
                <a:latin typeface="Candara" panose="020E0502030303020204" pitchFamily="34" charset="0"/>
              </a:rPr>
              <a:t>and </a:t>
            </a:r>
            <a:r>
              <a:rPr lang="en-US" sz="1600" b="1" dirty="0" smtClean="0">
                <a:latin typeface="Candara" panose="020E0502030303020204" pitchFamily="34" charset="0"/>
              </a:rPr>
              <a:t>managing </a:t>
            </a:r>
            <a:r>
              <a:rPr lang="en-US" sz="1600" dirty="0" smtClean="0">
                <a:latin typeface="Candara" panose="020E0502030303020204" pitchFamily="34" charset="0"/>
              </a:rPr>
              <a:t>the above resources</a:t>
            </a:r>
            <a:r>
              <a:rPr lang="en-US" sz="1600" dirty="0">
                <a:latin typeface="Candara" panose="020E0502030303020204" pitchFamily="34" charset="0"/>
              </a:rPr>
              <a:t>. </a:t>
            </a:r>
            <a:r>
              <a:rPr lang="en-US" sz="1600" b="1" dirty="0">
                <a:solidFill>
                  <a:srgbClr val="0070C0"/>
                </a:solidFill>
                <a:latin typeface="Candara" panose="020E0502030303020204" pitchFamily="34" charset="0"/>
              </a:rPr>
              <a:t>Proxy agents </a:t>
            </a:r>
            <a:r>
              <a:rPr lang="en-US" sz="1600" dirty="0">
                <a:latin typeface="Candara" panose="020E0502030303020204" pitchFamily="34" charset="0"/>
              </a:rPr>
              <a:t>can be developed and </a:t>
            </a:r>
            <a:r>
              <a:rPr lang="en-US" sz="1600" dirty="0" smtClean="0">
                <a:latin typeface="Candara" panose="020E0502030303020204" pitchFamily="34" charset="0"/>
              </a:rPr>
              <a:t>used by vendors </a:t>
            </a:r>
            <a:r>
              <a:rPr lang="en-US" sz="1600" dirty="0">
                <a:latin typeface="Candara" panose="020E0502030303020204" pitchFamily="34" charset="0"/>
              </a:rPr>
              <a:t>to </a:t>
            </a:r>
            <a:r>
              <a:rPr lang="en-US" sz="1600" b="1" dirty="0">
                <a:latin typeface="Candara" panose="020E0502030303020204" pitchFamily="34" charset="0"/>
              </a:rPr>
              <a:t>implement </a:t>
            </a:r>
            <a:r>
              <a:rPr lang="en-US" sz="1600" b="1" dirty="0" smtClean="0">
                <a:latin typeface="Candara" panose="020E0502030303020204" pitchFamily="34" charset="0"/>
              </a:rPr>
              <a:t>these requirements</a:t>
            </a:r>
            <a:r>
              <a:rPr lang="en-US" sz="1600" dirty="0">
                <a:latin typeface="Candara" panose="020E0502030303020204" pitchFamily="34" charset="0"/>
              </a:rPr>
              <a:t>.</a:t>
            </a:r>
            <a:endParaRPr lang="ar-SA" sz="1600" dirty="0">
              <a:latin typeface="Candara" panose="020E0502030303020204" pitchFamily="34" charset="0"/>
            </a:endParaRPr>
          </a:p>
        </p:txBody>
      </p:sp>
    </p:spTree>
    <p:extLst>
      <p:ext uri="{BB962C8B-B14F-4D97-AF65-F5344CB8AC3E}">
        <p14:creationId xmlns:p14="http://schemas.microsoft.com/office/powerpoint/2010/main" val="2820580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3"/>
        <p:cNvGrpSpPr/>
        <p:nvPr/>
      </p:nvGrpSpPr>
      <p:grpSpPr>
        <a:xfrm>
          <a:off x="0" y="0"/>
          <a:ext cx="0" cy="0"/>
          <a:chOff x="0" y="0"/>
          <a:chExt cx="0" cy="0"/>
        </a:xfrm>
      </p:grpSpPr>
      <p:sp>
        <p:nvSpPr>
          <p:cNvPr id="914" name="Shape 914"/>
          <p:cNvSpPr txBox="1"/>
          <p:nvPr/>
        </p:nvSpPr>
        <p:spPr>
          <a:xfrm>
            <a:off x="271273" y="152400"/>
            <a:ext cx="5829299" cy="762000"/>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915" name="Shape 915"/>
          <p:cNvCxnSpPr/>
          <p:nvPr/>
        </p:nvCxnSpPr>
        <p:spPr>
          <a:xfrm>
            <a:off x="460248" y="4163568"/>
            <a:ext cx="5638800" cy="0"/>
          </a:xfrm>
          <a:prstGeom prst="straightConnector1">
            <a:avLst/>
          </a:prstGeom>
          <a:noFill/>
          <a:ln w="12700" cap="rnd" cmpd="sng">
            <a:solidFill>
              <a:schemeClr val="dk1"/>
            </a:solidFill>
            <a:prstDash val="solid"/>
            <a:miter/>
            <a:headEnd type="none" w="med" len="med"/>
            <a:tailEnd type="none" w="med" len="med"/>
          </a:ln>
        </p:spPr>
      </p:cxnSp>
      <p:sp>
        <p:nvSpPr>
          <p:cNvPr id="916" name="Shape 916"/>
          <p:cNvSpPr txBox="1"/>
          <p:nvPr/>
        </p:nvSpPr>
        <p:spPr>
          <a:xfrm>
            <a:off x="-149352" y="4163568"/>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917" name="Shape 917"/>
          <p:cNvSpPr txBox="1">
            <a:spLocks noGrp="1"/>
          </p:cNvSpPr>
          <p:nvPr>
            <p:ph type="title"/>
          </p:nvPr>
        </p:nvSpPr>
        <p:spPr>
          <a:xfrm>
            <a:off x="347472" y="414528"/>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Resource Management</a:t>
            </a:r>
          </a:p>
        </p:txBody>
      </p:sp>
      <p:sp>
        <p:nvSpPr>
          <p:cNvPr id="918" name="Shape 918"/>
          <p:cNvSpPr txBox="1"/>
          <p:nvPr/>
        </p:nvSpPr>
        <p:spPr>
          <a:xfrm>
            <a:off x="271273" y="914400"/>
            <a:ext cx="11628119" cy="2895600"/>
          </a:xfrm>
          <a:prstGeom prst="rect">
            <a:avLst/>
          </a:prstGeom>
          <a:noFill/>
          <a:ln>
            <a:noFill/>
          </a:ln>
        </p:spPr>
        <p:txBody>
          <a:bodyPr lIns="91425" tIns="45700" rIns="91425" bIns="45700" anchor="t" anchorCtr="0">
            <a:noAutofit/>
          </a:bodyPr>
          <a:lstStyle/>
          <a:p>
            <a:pPr>
              <a:spcAft>
                <a:spcPts val="600"/>
              </a:spcAft>
              <a:buClr>
                <a:schemeClr val="dk1"/>
              </a:buClr>
              <a:buSzPct val="100000"/>
              <a:buFont typeface="Arial"/>
              <a:buChar char="•"/>
            </a:pPr>
            <a:r>
              <a:rPr lang="en-US" sz="24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Scheduling </a:t>
            </a:r>
            <a:r>
              <a:rPr lang="en-US" sz="2000" dirty="0">
                <a:solidFill>
                  <a:schemeClr val="dk1"/>
                </a:solidFill>
                <a:latin typeface="Candara" panose="020E0502030303020204" pitchFamily="34" charset="0"/>
              </a:rPr>
              <a:t>and </a:t>
            </a:r>
            <a:r>
              <a:rPr lang="en-US" sz="2000" b="1" dirty="0">
                <a:solidFill>
                  <a:schemeClr val="dk1"/>
                </a:solidFill>
                <a:latin typeface="Candara" panose="020E0502030303020204" pitchFamily="34" charset="0"/>
              </a:rPr>
              <a:t>call admission control</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Reservation</a:t>
            </a:r>
            <a:r>
              <a:rPr lang="en-US" sz="2000" dirty="0">
                <a:solidFill>
                  <a:schemeClr val="dk1"/>
                </a:solidFill>
                <a:latin typeface="Candara" panose="020E0502030303020204" pitchFamily="34" charset="0"/>
              </a:rPr>
              <a:t> of guard channels for handoff - static</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Dynamic control</a:t>
            </a:r>
            <a:r>
              <a:rPr lang="en-US" sz="2000" dirty="0">
                <a:solidFill>
                  <a:schemeClr val="dk1"/>
                </a:solidFill>
                <a:latin typeface="Candara" panose="020E0502030303020204" pitchFamily="34" charset="0"/>
              </a:rPr>
              <a:t> of call admission – complex </a:t>
            </a:r>
            <a:r>
              <a:rPr lang="en-US" sz="2000" dirty="0" smtClean="0">
                <a:solidFill>
                  <a:schemeClr val="dk1"/>
                </a:solidFill>
                <a:latin typeface="Candara" panose="020E0502030303020204" pitchFamily="34" charset="0"/>
              </a:rPr>
              <a:t>to control </a:t>
            </a:r>
            <a:r>
              <a:rPr lang="en-US" sz="2000" dirty="0">
                <a:solidFill>
                  <a:schemeClr val="dk1"/>
                </a:solidFill>
                <a:latin typeface="Candara" panose="020E0502030303020204" pitchFamily="34" charset="0"/>
              </a:rPr>
              <a:t>multimedia service</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Proposals</a:t>
            </a:r>
            <a:r>
              <a:rPr lang="en-US" sz="2000" dirty="0">
                <a:solidFill>
                  <a:schemeClr val="dk1"/>
                </a:solidFill>
                <a:latin typeface="Candara" panose="020E0502030303020204" pitchFamily="34" charset="0"/>
              </a:rPr>
              <a:t> for QoS-based handoffs</a:t>
            </a:r>
            <a:br>
              <a:rPr lang="en-US" sz="2000" dirty="0">
                <a:solidFill>
                  <a:schemeClr val="dk1"/>
                </a:solidFill>
                <a:latin typeface="Candara" panose="020E0502030303020204" pitchFamily="34" charset="0"/>
              </a:rPr>
            </a:br>
            <a:endParaRPr lang="en-US" sz="2000" dirty="0">
              <a:solidFill>
                <a:schemeClr val="dk1"/>
              </a:solidFill>
              <a:latin typeface="Candara" panose="020E0502030303020204" pitchFamily="34" charset="0"/>
            </a:endParaRP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Load balancing between access networks</a:t>
            </a:r>
            <a:br>
              <a:rPr lang="en-US" sz="2000" dirty="0">
                <a:solidFill>
                  <a:schemeClr val="dk1"/>
                </a:solidFill>
                <a:latin typeface="Candara" panose="020E0502030303020204" pitchFamily="34" charset="0"/>
              </a:rPr>
            </a:br>
            <a:endParaRPr lang="en-US" sz="2000" dirty="0">
              <a:solidFill>
                <a:schemeClr val="dk1"/>
              </a:solidFill>
              <a:latin typeface="Candara" panose="020E0502030303020204" pitchFamily="34" charset="0"/>
            </a:endParaRP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C00000"/>
                </a:solidFill>
                <a:latin typeface="Candara" panose="020E0502030303020204" pitchFamily="34" charset="0"/>
              </a:rPr>
              <a:t>Power management</a:t>
            </a:r>
          </a:p>
        </p:txBody>
      </p:sp>
      <p:cxnSp>
        <p:nvCxnSpPr>
          <p:cNvPr id="919" name="Shape 919"/>
          <p:cNvCxnSpPr/>
          <p:nvPr/>
        </p:nvCxnSpPr>
        <p:spPr>
          <a:xfrm>
            <a:off x="347472"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920" name="Shape 920"/>
          <p:cNvSpPr txBox="1"/>
          <p:nvPr/>
        </p:nvSpPr>
        <p:spPr>
          <a:xfrm>
            <a:off x="118873"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8"/>
        <p:cNvGrpSpPr/>
        <p:nvPr/>
      </p:nvGrpSpPr>
      <p:grpSpPr>
        <a:xfrm>
          <a:off x="0" y="0"/>
          <a:ext cx="0" cy="0"/>
          <a:chOff x="0" y="0"/>
          <a:chExt cx="0" cy="0"/>
        </a:xfrm>
      </p:grpSpPr>
      <p:cxnSp>
        <p:nvCxnSpPr>
          <p:cNvPr id="930" name="Shape 930"/>
          <p:cNvCxnSpPr/>
          <p:nvPr/>
        </p:nvCxnSpPr>
        <p:spPr>
          <a:xfrm>
            <a:off x="411480" y="4267200"/>
            <a:ext cx="5638800" cy="0"/>
          </a:xfrm>
          <a:prstGeom prst="straightConnector1">
            <a:avLst/>
          </a:prstGeom>
          <a:noFill/>
          <a:ln w="12700" cap="rnd" cmpd="sng">
            <a:solidFill>
              <a:schemeClr val="dk1"/>
            </a:solidFill>
            <a:prstDash val="solid"/>
            <a:miter/>
            <a:headEnd type="none" w="med" len="med"/>
            <a:tailEnd type="none" w="med" len="med"/>
          </a:ln>
        </p:spPr>
      </p:cxnSp>
      <p:sp>
        <p:nvSpPr>
          <p:cNvPr id="931" name="Shape 931"/>
          <p:cNvSpPr txBox="1"/>
          <p:nvPr/>
        </p:nvSpPr>
        <p:spPr>
          <a:xfrm>
            <a:off x="-198120" y="42672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932" name="Shape 932"/>
          <p:cNvSpPr txBox="1">
            <a:spLocks noGrp="1"/>
          </p:cNvSpPr>
          <p:nvPr>
            <p:ph type="title"/>
          </p:nvPr>
        </p:nvSpPr>
        <p:spPr>
          <a:xfrm>
            <a:off x="347472" y="463296"/>
            <a:ext cx="5638800"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2060"/>
                </a:solidFill>
              </a:rPr>
              <a:t>Security Management</a:t>
            </a:r>
          </a:p>
        </p:txBody>
      </p:sp>
      <p:sp>
        <p:nvSpPr>
          <p:cNvPr id="933" name="Shape 933"/>
          <p:cNvSpPr txBox="1"/>
          <p:nvPr/>
        </p:nvSpPr>
        <p:spPr>
          <a:xfrm>
            <a:off x="182880" y="4648200"/>
            <a:ext cx="6180850" cy="3141662"/>
          </a:xfrm>
          <a:prstGeom prst="rect">
            <a:avLst/>
          </a:prstGeom>
          <a:noFill/>
          <a:ln>
            <a:noFill/>
          </a:ln>
        </p:spPr>
        <p:txBody>
          <a:bodyPr lIns="91425" tIns="45700" rIns="91425" bIns="45700" anchor="t" anchorCtr="0">
            <a:noAutofit/>
          </a:bodyPr>
          <a:lstStyle/>
          <a:p>
            <a:pPr>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rgbClr val="0070C0"/>
                </a:solidFill>
                <a:latin typeface="Candara" panose="020E0502030303020204" pitchFamily="34" charset="0"/>
              </a:rPr>
              <a:t>WAP </a:t>
            </a:r>
            <a:r>
              <a:rPr lang="en-US" sz="1800" dirty="0">
                <a:solidFill>
                  <a:schemeClr val="dk1"/>
                </a:solidFill>
                <a:latin typeface="Candara" panose="020E0502030303020204" pitchFamily="34" charset="0"/>
              </a:rPr>
              <a:t>(</a:t>
            </a:r>
            <a:r>
              <a:rPr lang="en-US" sz="1800" b="1" dirty="0">
                <a:solidFill>
                  <a:srgbClr val="0070C0"/>
                </a:solidFill>
                <a:latin typeface="Candara" panose="020E0502030303020204" pitchFamily="34" charset="0"/>
              </a:rPr>
              <a:t>Wireless Application Protocol</a:t>
            </a: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Security</a:t>
            </a:r>
          </a:p>
          <a:p>
            <a:pPr marL="457200" lvl="1">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WAP Wireless transport layer security</a:t>
            </a: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WTLS</a:t>
            </a:r>
            <a:r>
              <a:rPr lang="en-US" sz="1800" dirty="0">
                <a:solidFill>
                  <a:schemeClr val="dk1"/>
                </a:solidFill>
                <a:latin typeface="Candara" panose="020E0502030303020204" pitchFamily="34" charset="0"/>
              </a:rPr>
              <a:t>)</a:t>
            </a:r>
          </a:p>
          <a:p>
            <a:pPr marL="914400" lvl="2">
              <a:spcAft>
                <a:spcPts val="600"/>
              </a:spcAft>
              <a:buClr>
                <a:schemeClr val="dk1"/>
              </a:buClr>
              <a:buSzPct val="100000"/>
              <a:buFont typeface="Arial"/>
              <a:buChar char="•"/>
            </a:pPr>
            <a:r>
              <a:rPr lang="en-US" sz="1800" dirty="0">
                <a:solidFill>
                  <a:schemeClr val="dk1"/>
                </a:solidFill>
                <a:latin typeface="Candara" panose="020E0502030303020204" pitchFamily="34" charset="0"/>
              </a:rPr>
              <a:t> Based on </a:t>
            </a:r>
            <a:r>
              <a:rPr lang="en-US" sz="1800" b="1" dirty="0">
                <a:solidFill>
                  <a:srgbClr val="0070C0"/>
                </a:solidFill>
                <a:latin typeface="Candara" panose="020E0502030303020204" pitchFamily="34" charset="0"/>
              </a:rPr>
              <a:t>transport layer security</a:t>
            </a:r>
            <a:r>
              <a:rPr lang="en-US" sz="1800" dirty="0">
                <a:solidFill>
                  <a:srgbClr val="0070C0"/>
                </a:solidFill>
                <a:latin typeface="Candara" panose="020E0502030303020204" pitchFamily="34" charset="0"/>
              </a:rPr>
              <a:t> </a:t>
            </a:r>
            <a:r>
              <a:rPr lang="en-US" sz="1800" dirty="0">
                <a:solidFill>
                  <a:schemeClr val="dk1"/>
                </a:solidFill>
                <a:latin typeface="Candara" panose="020E0502030303020204" pitchFamily="34" charset="0"/>
              </a:rPr>
              <a:t>(</a:t>
            </a:r>
            <a:r>
              <a:rPr lang="en-US" sz="1800" b="1" dirty="0">
                <a:solidFill>
                  <a:srgbClr val="0070C0"/>
                </a:solidFill>
                <a:latin typeface="Candara" panose="020E0502030303020204" pitchFamily="34" charset="0"/>
              </a:rPr>
              <a:t>TLS</a:t>
            </a:r>
            <a:r>
              <a:rPr lang="en-US" sz="1800" dirty="0">
                <a:solidFill>
                  <a:schemeClr val="dk1"/>
                </a:solidFill>
                <a:latin typeface="Candara" panose="020E0502030303020204" pitchFamily="34" charset="0"/>
              </a:rPr>
              <a:t>) </a:t>
            </a:r>
            <a:r>
              <a:rPr lang="en-US" sz="1800" dirty="0" smtClean="0">
                <a:solidFill>
                  <a:schemeClr val="dk1"/>
                </a:solidFill>
                <a:latin typeface="Candara" panose="020E0502030303020204" pitchFamily="34" charset="0"/>
              </a:rPr>
              <a:t>or </a:t>
            </a:r>
            <a:r>
              <a:rPr lang="en-US" sz="1800" b="1" dirty="0">
                <a:solidFill>
                  <a:srgbClr val="0070C0"/>
                </a:solidFill>
                <a:latin typeface="Candara" panose="020E0502030303020204" pitchFamily="34" charset="0"/>
              </a:rPr>
              <a:t>secured sockets shell</a:t>
            </a:r>
            <a:r>
              <a:rPr lang="en-US" sz="1800" dirty="0">
                <a:solidFill>
                  <a:schemeClr val="dk1"/>
                </a:solidFill>
                <a:latin typeface="Candara" panose="020E0502030303020204" pitchFamily="34" charset="0"/>
              </a:rPr>
              <a:t> (</a:t>
            </a:r>
            <a:r>
              <a:rPr lang="en-US" sz="1800" b="1" dirty="0">
                <a:solidFill>
                  <a:srgbClr val="0070C0"/>
                </a:solidFill>
                <a:latin typeface="Candara" panose="020E0502030303020204" pitchFamily="34" charset="0"/>
              </a:rPr>
              <a:t>SSL</a:t>
            </a:r>
            <a:r>
              <a:rPr lang="en-US" sz="1800" dirty="0">
                <a:solidFill>
                  <a:schemeClr val="dk1"/>
                </a:solidFill>
                <a:latin typeface="Candara" panose="020E0502030303020204" pitchFamily="34" charset="0"/>
              </a:rPr>
              <a:t>)</a:t>
            </a:r>
          </a:p>
          <a:p>
            <a:pPr marL="914400" lvl="2">
              <a:spcAft>
                <a:spcPts val="600"/>
              </a:spcAft>
              <a:buClr>
                <a:schemeClr val="dk1"/>
              </a:buClr>
              <a:buSzPct val="100000"/>
              <a:buFont typeface="Arial"/>
              <a:buChar char="•"/>
            </a:pPr>
            <a:r>
              <a:rPr lang="en-US" sz="1800" dirty="0">
                <a:solidFill>
                  <a:schemeClr val="dk1"/>
                </a:solidFill>
                <a:latin typeface="Candara" panose="020E0502030303020204" pitchFamily="34" charset="0"/>
              </a:rPr>
              <a:t> “Walled garden” “vertical” </a:t>
            </a:r>
            <a:r>
              <a:rPr lang="en-US" sz="1800" dirty="0" smtClean="0">
                <a:solidFill>
                  <a:schemeClr val="dk1"/>
                </a:solidFill>
                <a:latin typeface="Candara" panose="020E0502030303020204" pitchFamily="34" charset="0"/>
              </a:rPr>
              <a:t>integrated approach</a:t>
            </a:r>
            <a:endParaRPr lang="en-US" sz="1800" dirty="0">
              <a:solidFill>
                <a:schemeClr val="dk1"/>
              </a:solidFill>
              <a:latin typeface="Candara" panose="020E0502030303020204" pitchFamily="34" charset="0"/>
            </a:endParaRPr>
          </a:p>
          <a:p>
            <a:pPr>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rgbClr val="0070C0"/>
                </a:solidFill>
                <a:latin typeface="Candara" panose="020E0502030303020204" pitchFamily="34" charset="0"/>
              </a:rPr>
              <a:t>3G network security</a:t>
            </a:r>
          </a:p>
          <a:p>
            <a:pPr marL="457200" lvl="1">
              <a:spcAft>
                <a:spcPts val="600"/>
              </a:spcAft>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3GPP </a:t>
            </a:r>
            <a:r>
              <a:rPr lang="en-US" sz="1800" dirty="0">
                <a:solidFill>
                  <a:schemeClr val="dk1"/>
                </a:solidFill>
                <a:latin typeface="Candara" panose="020E0502030303020204" pitchFamily="34" charset="0"/>
              </a:rPr>
              <a:t>(Third Generation Partnership Project</a:t>
            </a:r>
            <a:r>
              <a:rPr lang="en-US" sz="1800" dirty="0" smtClean="0">
                <a:solidFill>
                  <a:schemeClr val="dk1"/>
                </a:solidFill>
                <a:latin typeface="Candara" panose="020E0502030303020204" pitchFamily="34" charset="0"/>
              </a:rPr>
              <a:t>) and </a:t>
            </a:r>
            <a:r>
              <a:rPr lang="en-US" sz="1800" dirty="0">
                <a:solidFill>
                  <a:schemeClr val="dk1"/>
                </a:solidFill>
                <a:latin typeface="Candara" panose="020E0502030303020204" pitchFamily="34" charset="0"/>
              </a:rPr>
              <a:t>3GPP2 plan for </a:t>
            </a:r>
            <a:r>
              <a:rPr lang="en-US" sz="1800" b="1" dirty="0">
                <a:solidFill>
                  <a:schemeClr val="dk1"/>
                </a:solidFill>
                <a:latin typeface="Candara" panose="020E0502030303020204" pitchFamily="34" charset="0"/>
              </a:rPr>
              <a:t>IP </a:t>
            </a:r>
            <a:r>
              <a:rPr lang="en-US" sz="1800" dirty="0">
                <a:solidFill>
                  <a:schemeClr val="dk1"/>
                </a:solidFill>
                <a:latin typeface="Candara" panose="020E0502030303020204" pitchFamily="34" charset="0"/>
              </a:rPr>
              <a:t>to </a:t>
            </a:r>
            <a:r>
              <a:rPr lang="en-US" sz="1800" b="1" dirty="0">
                <a:solidFill>
                  <a:schemeClr val="dk1"/>
                </a:solidFill>
                <a:latin typeface="Candara" panose="020E0502030303020204" pitchFamily="34" charset="0"/>
              </a:rPr>
              <a:t>wireless device</a:t>
            </a:r>
          </a:p>
          <a:p>
            <a:pPr marL="457200" lvl="1">
              <a:spcAft>
                <a:spcPts val="600"/>
              </a:spcAft>
              <a:buClr>
                <a:schemeClr val="dk1"/>
              </a:buClr>
              <a:buSzPct val="100000"/>
              <a:buFont typeface="Arial"/>
              <a:buChar char="•"/>
            </a:pPr>
            <a:r>
              <a:rPr lang="en-US" sz="1800" dirty="0">
                <a:solidFill>
                  <a:schemeClr val="dk1"/>
                </a:solidFill>
                <a:latin typeface="Candara" panose="020E0502030303020204" pitchFamily="34" charset="0"/>
              </a:rPr>
              <a:t> Open standard SNMP based</a:t>
            </a:r>
          </a:p>
        </p:txBody>
      </p:sp>
      <p:pic>
        <p:nvPicPr>
          <p:cNvPr id="934" name="Shape 934"/>
          <p:cNvPicPr preferRelativeResize="0"/>
          <p:nvPr/>
        </p:nvPicPr>
        <p:blipFill rotWithShape="1">
          <a:blip r:embed="rId3">
            <a:alphaModFix/>
          </a:blip>
          <a:srcRect/>
          <a:stretch/>
        </p:blipFill>
        <p:spPr>
          <a:xfrm>
            <a:off x="384049" y="1383793"/>
            <a:ext cx="5943599" cy="2386011"/>
          </a:xfrm>
          <a:prstGeom prst="rect">
            <a:avLst/>
          </a:prstGeom>
          <a:noFill/>
          <a:ln>
            <a:noFill/>
          </a:ln>
        </p:spPr>
      </p:pic>
      <p:cxnSp>
        <p:nvCxnSpPr>
          <p:cNvPr id="935" name="Shape 935"/>
          <p:cNvCxnSpPr/>
          <p:nvPr/>
        </p:nvCxnSpPr>
        <p:spPr>
          <a:xfrm>
            <a:off x="335280"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936" name="Shape 936"/>
          <p:cNvSpPr txBox="1"/>
          <p:nvPr/>
        </p:nvSpPr>
        <p:spPr>
          <a:xfrm>
            <a:off x="106681"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2" name="TextBox 1"/>
          <p:cNvSpPr txBox="1"/>
          <p:nvPr/>
        </p:nvSpPr>
        <p:spPr>
          <a:xfrm>
            <a:off x="6407720" y="267235"/>
            <a:ext cx="5601400" cy="8710077"/>
          </a:xfrm>
          <a:prstGeom prst="rect">
            <a:avLst/>
          </a:prstGeom>
          <a:noFill/>
        </p:spPr>
        <p:txBody>
          <a:bodyPr wrap="square" rtlCol="1">
            <a:spAutoFit/>
          </a:bodyPr>
          <a:lstStyle/>
          <a:p>
            <a:r>
              <a:rPr lang="en-US" sz="1600" b="1" dirty="0">
                <a:solidFill>
                  <a:srgbClr val="002060"/>
                </a:solidFill>
                <a:latin typeface="Candara" panose="020E0502030303020204" pitchFamily="34" charset="0"/>
              </a:rPr>
              <a:t>Security requirements </a:t>
            </a:r>
            <a:r>
              <a:rPr lang="en-US" sz="1600" dirty="0">
                <a:latin typeface="Candara" panose="020E0502030303020204" pitchFamily="34" charset="0"/>
              </a:rPr>
              <a:t>for </a:t>
            </a:r>
            <a:r>
              <a:rPr lang="en-US" sz="1600" dirty="0" smtClean="0">
                <a:latin typeface="Candara" panose="020E0502030303020204" pitchFamily="34" charset="0"/>
              </a:rPr>
              <a:t>mobile wireless </a:t>
            </a:r>
            <a:r>
              <a:rPr lang="en-US" sz="1600" dirty="0">
                <a:latin typeface="Candara" panose="020E0502030303020204" pitchFamily="34" charset="0"/>
              </a:rPr>
              <a:t>communication involve security in different parts of the network, both </a:t>
            </a:r>
            <a:r>
              <a:rPr lang="en-US" sz="1600" b="1" dirty="0">
                <a:latin typeface="Candara" panose="020E0502030303020204" pitchFamily="34" charset="0"/>
              </a:rPr>
              <a:t>wired</a:t>
            </a:r>
            <a:r>
              <a:rPr lang="en-US" sz="1600" dirty="0">
                <a:latin typeface="Candara" panose="020E0502030303020204" pitchFamily="34" charset="0"/>
              </a:rPr>
              <a:t> </a:t>
            </a:r>
            <a:r>
              <a:rPr lang="en-US" sz="1600" dirty="0" smtClean="0">
                <a:latin typeface="Candara" panose="020E0502030303020204" pitchFamily="34" charset="0"/>
              </a:rPr>
              <a:t>and </a:t>
            </a:r>
            <a:r>
              <a:rPr lang="en-US" sz="1600" b="1" dirty="0" smtClean="0">
                <a:latin typeface="Candara" panose="020E0502030303020204" pitchFamily="34" charset="0"/>
              </a:rPr>
              <a:t>wireless</a:t>
            </a:r>
            <a:r>
              <a:rPr lang="en-US" sz="1600" dirty="0">
                <a:latin typeface="Candara" panose="020E0502030303020204" pitchFamily="34" charset="0"/>
              </a:rPr>
              <a:t>. Broadband </a:t>
            </a:r>
            <a:r>
              <a:rPr lang="en-US" sz="1600" dirty="0" smtClean="0">
                <a:latin typeface="Candara" panose="020E0502030303020204" pitchFamily="34" charset="0"/>
              </a:rPr>
              <a:t>communication system is based </a:t>
            </a:r>
            <a:r>
              <a:rPr lang="en-US" sz="1600" dirty="0">
                <a:latin typeface="Candara" panose="020E0502030303020204" pitchFamily="34" charset="0"/>
              </a:rPr>
              <a:t>on </a:t>
            </a:r>
            <a:r>
              <a:rPr lang="en-US" sz="1600" dirty="0">
                <a:solidFill>
                  <a:srgbClr val="0070C0"/>
                </a:solidFill>
                <a:latin typeface="Candara" panose="020E0502030303020204" pitchFamily="34" charset="0"/>
              </a:rPr>
              <a:t>digital </a:t>
            </a:r>
            <a:r>
              <a:rPr lang="en-US" sz="1600" dirty="0" smtClean="0">
                <a:solidFill>
                  <a:srgbClr val="0070C0"/>
                </a:solidFill>
                <a:latin typeface="Candara" panose="020E0502030303020204" pitchFamily="34" charset="0"/>
              </a:rPr>
              <a:t>communication technology </a:t>
            </a:r>
            <a:r>
              <a:rPr lang="en-US" sz="1600" b="1" dirty="0" smtClean="0">
                <a:latin typeface="Candara" panose="020E0502030303020204" pitchFamily="34" charset="0"/>
              </a:rPr>
              <a:t>TDM</a:t>
            </a:r>
            <a:r>
              <a:rPr lang="en-US" sz="1600" dirty="0">
                <a:latin typeface="Candara" panose="020E0502030303020204" pitchFamily="34" charset="0"/>
              </a:rPr>
              <a:t>, </a:t>
            </a:r>
            <a:r>
              <a:rPr lang="en-US" sz="1600" b="1" dirty="0">
                <a:latin typeface="Candara" panose="020E0502030303020204" pitchFamily="34" charset="0"/>
              </a:rPr>
              <a:t>TDMA</a:t>
            </a:r>
            <a:r>
              <a:rPr lang="en-US" sz="1600" dirty="0">
                <a:latin typeface="Candara" panose="020E0502030303020204" pitchFamily="34" charset="0"/>
              </a:rPr>
              <a:t>, </a:t>
            </a:r>
            <a:r>
              <a:rPr lang="en-US" sz="1600" dirty="0" smtClean="0">
                <a:latin typeface="Candara" panose="020E0502030303020204" pitchFamily="34" charset="0"/>
              </a:rPr>
              <a:t>and </a:t>
            </a:r>
            <a:r>
              <a:rPr lang="en-US" sz="1600" b="1" dirty="0" smtClean="0">
                <a:latin typeface="Candara" panose="020E0502030303020204" pitchFamily="34" charset="0"/>
              </a:rPr>
              <a:t>CDMA</a:t>
            </a:r>
            <a:r>
              <a:rPr lang="en-US" sz="1600" dirty="0">
                <a:latin typeface="Candara" panose="020E0502030303020204" pitchFamily="34" charset="0"/>
              </a:rPr>
              <a:t>. Air interface security </a:t>
            </a:r>
            <a:r>
              <a:rPr lang="en-US" sz="1600" dirty="0" smtClean="0">
                <a:latin typeface="Candara" panose="020E0502030303020204" pitchFamily="34" charset="0"/>
              </a:rPr>
              <a:t>is based </a:t>
            </a:r>
            <a:r>
              <a:rPr lang="en-US" sz="1600" dirty="0">
                <a:latin typeface="Candara" panose="020E0502030303020204" pitchFamily="34" charset="0"/>
              </a:rPr>
              <a:t>on the wireless application</a:t>
            </a:r>
            <a:r>
              <a:rPr lang="en-US" sz="1600" dirty="0" smtClean="0">
                <a:latin typeface="Candara" panose="020E0502030303020204" pitchFamily="34" charset="0"/>
              </a:rPr>
              <a:t>.</a:t>
            </a:r>
          </a:p>
          <a:p>
            <a:endParaRPr lang="en-US" sz="1600" dirty="0">
              <a:latin typeface="Candara" panose="020E0502030303020204" pitchFamily="34" charset="0"/>
            </a:endParaRPr>
          </a:p>
          <a:p>
            <a:r>
              <a:rPr lang="en-US" sz="1600" b="1" dirty="0">
                <a:solidFill>
                  <a:srgbClr val="0070C0"/>
                </a:solidFill>
                <a:latin typeface="Candara" panose="020E0502030303020204" pitchFamily="34" charset="0"/>
              </a:rPr>
              <a:t>Wireless application protocol</a:t>
            </a:r>
            <a:r>
              <a:rPr lang="en-US" sz="1600" dirty="0">
                <a:solidFill>
                  <a:srgbClr val="0070C0"/>
                </a:solidFill>
                <a:latin typeface="Candara" panose="020E0502030303020204" pitchFamily="34" charset="0"/>
              </a:rPr>
              <a:t> </a:t>
            </a:r>
            <a:r>
              <a:rPr lang="en-US" sz="1600" dirty="0">
                <a:latin typeface="Candara" panose="020E0502030303020204" pitchFamily="34" charset="0"/>
              </a:rPr>
              <a:t>(</a:t>
            </a:r>
            <a:r>
              <a:rPr lang="en-US" sz="1600" b="1" dirty="0">
                <a:solidFill>
                  <a:srgbClr val="0070C0"/>
                </a:solidFill>
                <a:latin typeface="Candara" panose="020E0502030303020204" pitchFamily="34" charset="0"/>
              </a:rPr>
              <a:t>WAP</a:t>
            </a:r>
            <a:r>
              <a:rPr lang="en-US" sz="1600" dirty="0">
                <a:latin typeface="Candara" panose="020E0502030303020204" pitchFamily="34" charset="0"/>
              </a:rPr>
              <a:t>) </a:t>
            </a:r>
            <a:r>
              <a:rPr lang="en-US" sz="1600" dirty="0" smtClean="0">
                <a:latin typeface="Candara" panose="020E0502030303020204" pitchFamily="34" charset="0"/>
              </a:rPr>
              <a:t>and </a:t>
            </a:r>
            <a:r>
              <a:rPr lang="en-US" sz="1600" b="1" dirty="0" smtClean="0">
                <a:solidFill>
                  <a:srgbClr val="0070C0"/>
                </a:solidFill>
                <a:latin typeface="Candara" panose="020E0502030303020204" pitchFamily="34" charset="0"/>
              </a:rPr>
              <a:t>secured</a:t>
            </a:r>
            <a:r>
              <a:rPr lang="en-US" sz="1600" b="1" dirty="0" smtClean="0">
                <a:latin typeface="Candara" panose="020E0502030303020204" pitchFamily="34" charset="0"/>
              </a:rPr>
              <a:t> </a:t>
            </a:r>
            <a:r>
              <a:rPr lang="en-US" sz="1600" b="1" dirty="0">
                <a:solidFill>
                  <a:srgbClr val="0070C0"/>
                </a:solidFill>
                <a:latin typeface="Candara" panose="020E0502030303020204" pitchFamily="34" charset="0"/>
              </a:rPr>
              <a:t>socket shell</a:t>
            </a:r>
            <a:r>
              <a:rPr lang="en-US" sz="1600" dirty="0">
                <a:solidFill>
                  <a:srgbClr val="0070C0"/>
                </a:solidFill>
                <a:latin typeface="Candara" panose="020E0502030303020204" pitchFamily="34" charset="0"/>
              </a:rPr>
              <a:t> </a:t>
            </a:r>
            <a:r>
              <a:rPr lang="en-US" sz="1600" dirty="0">
                <a:latin typeface="Candara" panose="020E0502030303020204" pitchFamily="34" charset="0"/>
              </a:rPr>
              <a:t>(</a:t>
            </a:r>
            <a:r>
              <a:rPr lang="en-US" sz="1600" b="1" dirty="0">
                <a:solidFill>
                  <a:srgbClr val="0070C0"/>
                </a:solidFill>
                <a:latin typeface="Candara" panose="020E0502030303020204" pitchFamily="34" charset="0"/>
              </a:rPr>
              <a:t>SSL</a:t>
            </a:r>
            <a:r>
              <a:rPr lang="en-US" sz="1600" dirty="0">
                <a:latin typeface="Candara" panose="020E0502030303020204" pitchFamily="34" charset="0"/>
              </a:rPr>
              <a:t>) are the </a:t>
            </a:r>
            <a:r>
              <a:rPr lang="en-US" sz="1600" b="1" dirty="0">
                <a:latin typeface="Candara" panose="020E0502030303020204" pitchFamily="34" charset="0"/>
              </a:rPr>
              <a:t>two </a:t>
            </a:r>
            <a:r>
              <a:rPr lang="en-US" sz="1600" b="1" dirty="0" smtClean="0">
                <a:latin typeface="Candara" panose="020E0502030303020204" pitchFamily="34" charset="0"/>
              </a:rPr>
              <a:t>approaches </a:t>
            </a:r>
            <a:r>
              <a:rPr lang="en-US" sz="1600" dirty="0" smtClean="0">
                <a:latin typeface="Candara" panose="020E0502030303020204" pitchFamily="34" charset="0"/>
              </a:rPr>
              <a:t>that </a:t>
            </a:r>
            <a:r>
              <a:rPr lang="en-US" sz="1600" dirty="0">
                <a:latin typeface="Candara" panose="020E0502030303020204" pitchFamily="34" charset="0"/>
              </a:rPr>
              <a:t>are commonly </a:t>
            </a:r>
            <a:r>
              <a:rPr lang="en-US" sz="1600" dirty="0" smtClean="0">
                <a:latin typeface="Candara" panose="020E0502030303020204" pitchFamily="34" charset="0"/>
              </a:rPr>
              <a:t>used for </a:t>
            </a:r>
            <a:r>
              <a:rPr lang="en-US" sz="1600" b="1" dirty="0">
                <a:latin typeface="Candara" panose="020E0502030303020204" pitchFamily="34" charset="0"/>
              </a:rPr>
              <a:t>secured wireless communication</a:t>
            </a:r>
            <a:r>
              <a:rPr lang="en-US" sz="1600" dirty="0">
                <a:latin typeface="Candara" panose="020E0502030303020204" pitchFamily="34" charset="0"/>
              </a:rPr>
              <a:t>. Although </a:t>
            </a:r>
            <a:r>
              <a:rPr lang="en-US" sz="1600" b="1" dirty="0">
                <a:latin typeface="Candara" panose="020E0502030303020204" pitchFamily="34" charset="0"/>
              </a:rPr>
              <a:t>SSL</a:t>
            </a:r>
            <a:r>
              <a:rPr lang="en-US" sz="1600" dirty="0">
                <a:latin typeface="Candara" panose="020E0502030303020204" pitchFamily="34" charset="0"/>
              </a:rPr>
              <a:t> is </a:t>
            </a:r>
            <a:r>
              <a:rPr lang="en-US" sz="1600" dirty="0" smtClean="0">
                <a:latin typeface="Candara" panose="020E0502030303020204" pitchFamily="34" charset="0"/>
              </a:rPr>
              <a:t>used extensively </a:t>
            </a:r>
            <a:r>
              <a:rPr lang="en-US" sz="1600" dirty="0">
                <a:latin typeface="Candara" panose="020E0502030303020204" pitchFamily="34" charset="0"/>
              </a:rPr>
              <a:t>in a </a:t>
            </a:r>
            <a:r>
              <a:rPr lang="en-US" sz="1600" dirty="0">
                <a:solidFill>
                  <a:srgbClr val="0070C0"/>
                </a:solidFill>
                <a:latin typeface="Candara" panose="020E0502030303020204" pitchFamily="34" charset="0"/>
              </a:rPr>
              <a:t>wired network</a:t>
            </a:r>
            <a:r>
              <a:rPr lang="en-US" sz="1600" dirty="0">
                <a:latin typeface="Candara" panose="020E0502030303020204" pitchFamily="34" charset="0"/>
              </a:rPr>
              <a:t>, </a:t>
            </a:r>
            <a:r>
              <a:rPr lang="en-US" sz="1600" b="1" dirty="0">
                <a:latin typeface="Candara" panose="020E0502030303020204" pitchFamily="34" charset="0"/>
              </a:rPr>
              <a:t>WAP</a:t>
            </a:r>
            <a:r>
              <a:rPr lang="en-US" sz="1600" dirty="0">
                <a:latin typeface="Candara" panose="020E0502030303020204" pitchFamily="34" charset="0"/>
              </a:rPr>
              <a:t> is the common implementation </a:t>
            </a:r>
            <a:r>
              <a:rPr lang="en-US" sz="1600" dirty="0" smtClean="0">
                <a:latin typeface="Candara" panose="020E0502030303020204" pitchFamily="34" charset="0"/>
              </a:rPr>
              <a:t>in </a:t>
            </a:r>
            <a:r>
              <a:rPr lang="en-US" sz="1600" dirty="0" smtClean="0">
                <a:solidFill>
                  <a:srgbClr val="0070C0"/>
                </a:solidFill>
                <a:latin typeface="Candara" panose="020E0502030303020204" pitchFamily="34" charset="0"/>
              </a:rPr>
              <a:t>mobile wireless</a:t>
            </a:r>
            <a:r>
              <a:rPr lang="en-US" sz="1600" dirty="0">
                <a:latin typeface="Candara" panose="020E0502030303020204" pitchFamily="34" charset="0"/>
              </a:rPr>
              <a:t>. </a:t>
            </a:r>
            <a:r>
              <a:rPr lang="en-US" sz="1600" dirty="0" smtClean="0">
                <a:latin typeface="Candara" panose="020E0502030303020204" pitchFamily="34" charset="0"/>
              </a:rPr>
              <a:t>It is based </a:t>
            </a:r>
            <a:r>
              <a:rPr lang="en-US" sz="1600" dirty="0">
                <a:latin typeface="Candara" panose="020E0502030303020204" pitchFamily="34" charset="0"/>
              </a:rPr>
              <a:t>on </a:t>
            </a:r>
            <a:r>
              <a:rPr lang="en-US" sz="1600" b="1" dirty="0">
                <a:latin typeface="Candara" panose="020E0502030303020204" pitchFamily="34" charset="0"/>
              </a:rPr>
              <a:t>transport</a:t>
            </a:r>
            <a:r>
              <a:rPr lang="en-US" sz="1600" dirty="0">
                <a:latin typeface="Candara" panose="020E0502030303020204" pitchFamily="34" charset="0"/>
              </a:rPr>
              <a:t> </a:t>
            </a:r>
            <a:r>
              <a:rPr lang="en-US" sz="1600" b="1" dirty="0">
                <a:latin typeface="Candara" panose="020E0502030303020204" pitchFamily="34" charset="0"/>
              </a:rPr>
              <a:t>layer security</a:t>
            </a:r>
            <a:r>
              <a:rPr lang="en-US" sz="1600" dirty="0">
                <a:latin typeface="Candara" panose="020E0502030303020204" pitchFamily="34" charset="0"/>
              </a:rPr>
              <a:t> (</a:t>
            </a:r>
            <a:r>
              <a:rPr lang="en-US" sz="1600" b="1" dirty="0">
                <a:latin typeface="Candara" panose="020E0502030303020204" pitchFamily="34" charset="0"/>
              </a:rPr>
              <a:t>TLS</a:t>
            </a:r>
            <a:r>
              <a:rPr lang="en-US" sz="1600" dirty="0">
                <a:latin typeface="Candara" panose="020E0502030303020204" pitchFamily="34" charset="0"/>
              </a:rPr>
              <a:t>) </a:t>
            </a:r>
            <a:r>
              <a:rPr lang="en-US" sz="1600" b="1" dirty="0">
                <a:latin typeface="Candara" panose="020E0502030303020204" pitchFamily="34" charset="0"/>
              </a:rPr>
              <a:t>protocol</a:t>
            </a:r>
            <a:r>
              <a:rPr lang="en-US" sz="1600" dirty="0">
                <a:latin typeface="Candara" panose="020E0502030303020204" pitchFamily="34" charset="0"/>
              </a:rPr>
              <a:t>. </a:t>
            </a:r>
            <a:r>
              <a:rPr lang="en-US" sz="1600" dirty="0" smtClean="0">
                <a:latin typeface="Candara" panose="020E0502030303020204" pitchFamily="34" charset="0"/>
              </a:rPr>
              <a:t>It does </a:t>
            </a:r>
            <a:r>
              <a:rPr lang="en-US" sz="1600" dirty="0">
                <a:latin typeface="Candara" panose="020E0502030303020204" pitchFamily="34" charset="0"/>
              </a:rPr>
              <a:t>the normal security functions, </a:t>
            </a:r>
            <a:r>
              <a:rPr lang="en-US" sz="1600" dirty="0" smtClean="0">
                <a:latin typeface="Candara" panose="020E0502030303020204" pitchFamily="34" charset="0"/>
              </a:rPr>
              <a:t>which include </a:t>
            </a:r>
            <a:r>
              <a:rPr lang="en-US" sz="1600" b="1" dirty="0">
                <a:latin typeface="Candara" panose="020E0502030303020204" pitchFamily="34" charset="0"/>
              </a:rPr>
              <a:t>authentication</a:t>
            </a:r>
            <a:r>
              <a:rPr lang="en-US" sz="1600" dirty="0">
                <a:latin typeface="Candara" panose="020E0502030303020204" pitchFamily="34" charset="0"/>
              </a:rPr>
              <a:t>, </a:t>
            </a:r>
            <a:r>
              <a:rPr lang="en-US" sz="1600" b="1" dirty="0">
                <a:latin typeface="Candara" panose="020E0502030303020204" pitchFamily="34" charset="0"/>
              </a:rPr>
              <a:t>authorization</a:t>
            </a:r>
            <a:r>
              <a:rPr lang="en-US" sz="1600" dirty="0">
                <a:latin typeface="Candara" panose="020E0502030303020204" pitchFamily="34" charset="0"/>
              </a:rPr>
              <a:t>, </a:t>
            </a:r>
            <a:r>
              <a:rPr lang="en-US" sz="1600" b="1" dirty="0">
                <a:latin typeface="Candara" panose="020E0502030303020204" pitchFamily="34" charset="0"/>
              </a:rPr>
              <a:t>privacy</a:t>
            </a:r>
            <a:r>
              <a:rPr lang="en-US" sz="1600" dirty="0">
                <a:latin typeface="Candara" panose="020E0502030303020204" pitchFamily="34" charset="0"/>
              </a:rPr>
              <a:t>, and </a:t>
            </a:r>
            <a:r>
              <a:rPr lang="en-US" sz="1600" b="1" dirty="0">
                <a:latin typeface="Candara" panose="020E0502030303020204" pitchFamily="34" charset="0"/>
              </a:rPr>
              <a:t>address integrity</a:t>
            </a:r>
            <a:r>
              <a:rPr lang="en-US" sz="1600" dirty="0" smtClean="0">
                <a:latin typeface="Candara" panose="020E0502030303020204" pitchFamily="34" charset="0"/>
              </a:rPr>
              <a:t>.</a:t>
            </a:r>
          </a:p>
          <a:p>
            <a:endParaRPr lang="en-US" sz="1600" dirty="0">
              <a:latin typeface="Candara" panose="020E0502030303020204" pitchFamily="34" charset="0"/>
            </a:endParaRPr>
          </a:p>
          <a:p>
            <a:r>
              <a:rPr lang="en-US" sz="1600" b="1" dirty="0">
                <a:latin typeface="Candara" panose="020E0502030303020204" pitchFamily="34" charset="0"/>
              </a:rPr>
              <a:t>Figure </a:t>
            </a:r>
            <a:r>
              <a:rPr lang="en-US" sz="1600" b="1" dirty="0" smtClean="0">
                <a:latin typeface="Candara" panose="020E0502030303020204" pitchFamily="34" charset="0"/>
              </a:rPr>
              <a:t>14.21 </a:t>
            </a:r>
            <a:r>
              <a:rPr lang="en-US" sz="1600" dirty="0" smtClean="0">
                <a:latin typeface="Candara" panose="020E0502030303020204" pitchFamily="34" charset="0"/>
              </a:rPr>
              <a:t>shows </a:t>
            </a:r>
            <a:r>
              <a:rPr lang="en-US" sz="1600" dirty="0">
                <a:solidFill>
                  <a:srgbClr val="0070C0"/>
                </a:solidFill>
                <a:latin typeface="Candara" panose="020E0502030303020204" pitchFamily="34" charset="0"/>
              </a:rPr>
              <a:t>WAP </a:t>
            </a:r>
            <a:r>
              <a:rPr lang="en-US" sz="1600" dirty="0" smtClean="0">
                <a:solidFill>
                  <a:srgbClr val="0070C0"/>
                </a:solidFill>
                <a:latin typeface="Candara" panose="020E0502030303020204" pitchFamily="34" charset="0"/>
              </a:rPr>
              <a:t>architecture</a:t>
            </a:r>
            <a:r>
              <a:rPr lang="en-US" sz="1600" dirty="0" smtClean="0">
                <a:latin typeface="Candara" panose="020E0502030303020204" pitchFamily="34" charset="0"/>
              </a:rPr>
              <a:t>. The </a:t>
            </a:r>
            <a:r>
              <a:rPr lang="en-US" sz="1600" b="1" dirty="0" smtClean="0">
                <a:latin typeface="Candara" panose="020E0502030303020204" pitchFamily="34" charset="0"/>
              </a:rPr>
              <a:t>MN</a:t>
            </a:r>
            <a:r>
              <a:rPr lang="en-US" sz="1600" dirty="0" smtClean="0">
                <a:latin typeface="Candara" panose="020E0502030303020204" pitchFamily="34" charset="0"/>
              </a:rPr>
              <a:t> is </a:t>
            </a:r>
            <a:r>
              <a:rPr lang="en-US" sz="1600" dirty="0">
                <a:latin typeface="Candara" panose="020E0502030303020204" pitchFamily="34" charset="0"/>
              </a:rPr>
              <a:t>connected to the </a:t>
            </a:r>
            <a:r>
              <a:rPr lang="en-US" sz="1600" b="1" dirty="0">
                <a:latin typeface="Candara" panose="020E0502030303020204" pitchFamily="34" charset="0"/>
              </a:rPr>
              <a:t>WAP </a:t>
            </a:r>
            <a:r>
              <a:rPr lang="en-US" sz="1600" b="1" dirty="0" smtClean="0">
                <a:latin typeface="Candara" panose="020E0502030303020204" pitchFamily="34" charset="0"/>
              </a:rPr>
              <a:t>gateway </a:t>
            </a:r>
            <a:r>
              <a:rPr lang="en-US" sz="1600" dirty="0" smtClean="0">
                <a:latin typeface="Candara" panose="020E0502030303020204" pitchFamily="34" charset="0"/>
              </a:rPr>
              <a:t>through </a:t>
            </a:r>
            <a:r>
              <a:rPr lang="en-US" sz="1600" dirty="0">
                <a:latin typeface="Candara" panose="020E0502030303020204" pitchFamily="34" charset="0"/>
              </a:rPr>
              <a:t>a </a:t>
            </a:r>
            <a:r>
              <a:rPr lang="en-US" sz="1600" b="1" dirty="0">
                <a:latin typeface="Candara" panose="020E0502030303020204" pitchFamily="34" charset="0"/>
              </a:rPr>
              <a:t>network operator control </a:t>
            </a:r>
            <a:r>
              <a:rPr lang="en-US" sz="1600" dirty="0">
                <a:latin typeface="Candara" panose="020E0502030303020204" pitchFamily="34" charset="0"/>
              </a:rPr>
              <a:t>and a </a:t>
            </a:r>
            <a:r>
              <a:rPr lang="en-US" sz="1600" b="1" dirty="0">
                <a:latin typeface="Candara" panose="020E0502030303020204" pitchFamily="34" charset="0"/>
              </a:rPr>
              <a:t>remote access server</a:t>
            </a:r>
            <a:r>
              <a:rPr lang="en-US" sz="1600" dirty="0">
                <a:latin typeface="Candara" panose="020E0502030303020204" pitchFamily="34" charset="0"/>
              </a:rPr>
              <a:t>. The security protocol </a:t>
            </a:r>
            <a:r>
              <a:rPr lang="en-US" sz="1600" dirty="0" smtClean="0">
                <a:latin typeface="Candara" panose="020E0502030303020204" pitchFamily="34" charset="0"/>
              </a:rPr>
              <a:t>used is wireless </a:t>
            </a:r>
            <a:r>
              <a:rPr lang="en-US" sz="1600" dirty="0">
                <a:latin typeface="Candara" panose="020E0502030303020204" pitchFamily="34" charset="0"/>
              </a:rPr>
              <a:t>TLS (WTLS). The TLS protocol is used </a:t>
            </a:r>
            <a:r>
              <a:rPr lang="en-US" sz="1600" dirty="0" smtClean="0">
                <a:latin typeface="Candara" panose="020E0502030303020204" pitchFamily="34" charset="0"/>
              </a:rPr>
              <a:t>between the </a:t>
            </a:r>
            <a:r>
              <a:rPr lang="en-US" sz="1600" dirty="0">
                <a:latin typeface="Candara" panose="020E0502030303020204" pitchFamily="34" charset="0"/>
              </a:rPr>
              <a:t>WAP gateway and remote </a:t>
            </a:r>
            <a:r>
              <a:rPr lang="en-US" sz="1600" dirty="0" smtClean="0">
                <a:latin typeface="Candara" panose="020E0502030303020204" pitchFamily="34" charset="0"/>
              </a:rPr>
              <a:t>server that </a:t>
            </a:r>
            <a:r>
              <a:rPr lang="en-US" sz="1600" dirty="0">
                <a:latin typeface="Candara" panose="020E0502030303020204" pitchFamily="34" charset="0"/>
              </a:rPr>
              <a:t>the mobile subscriber is </a:t>
            </a:r>
            <a:r>
              <a:rPr lang="en-US" sz="1600" dirty="0" smtClean="0">
                <a:latin typeface="Candara" panose="020E0502030303020204" pitchFamily="34" charset="0"/>
              </a:rPr>
              <a:t>trying to </a:t>
            </a:r>
            <a:r>
              <a:rPr lang="en-US" sz="1600" dirty="0">
                <a:latin typeface="Candara" panose="020E0502030303020204" pitchFamily="34" charset="0"/>
              </a:rPr>
              <a:t>access. Most security failures happen </a:t>
            </a:r>
            <a:r>
              <a:rPr lang="en-US" sz="1600" dirty="0" smtClean="0">
                <a:latin typeface="Candara" panose="020E0502030303020204" pitchFamily="34" charset="0"/>
              </a:rPr>
              <a:t>in the transition Between the </a:t>
            </a:r>
            <a:r>
              <a:rPr lang="en-US" sz="1600" dirty="0">
                <a:latin typeface="Candara" panose="020E0502030303020204" pitchFamily="34" charset="0"/>
              </a:rPr>
              <a:t>two. Robust security can be achieved by careful design and implementation </a:t>
            </a:r>
            <a:r>
              <a:rPr lang="en-US" sz="1600" dirty="0" smtClean="0">
                <a:latin typeface="Candara" panose="020E0502030303020204" pitchFamily="34" charset="0"/>
              </a:rPr>
              <a:t>of the </a:t>
            </a:r>
            <a:r>
              <a:rPr lang="en-US" sz="1600" dirty="0">
                <a:latin typeface="Candara" panose="020E0502030303020204" pitchFamily="34" charset="0"/>
              </a:rPr>
              <a:t>WAP gateway using available security tools</a:t>
            </a:r>
            <a:r>
              <a:rPr lang="en-US" sz="1600" dirty="0" smtClean="0">
                <a:latin typeface="Candara" panose="020E0502030303020204" pitchFamily="34" charset="0"/>
              </a:rPr>
              <a:t>.</a:t>
            </a:r>
          </a:p>
          <a:p>
            <a:endParaRPr lang="en-US" sz="1600" dirty="0">
              <a:latin typeface="Candara" panose="020E0502030303020204" pitchFamily="34" charset="0"/>
            </a:endParaRPr>
          </a:p>
          <a:p>
            <a:r>
              <a:rPr lang="en-US" sz="1600" b="1" dirty="0">
                <a:latin typeface="Candara" panose="020E0502030303020204" pitchFamily="34" charset="0"/>
              </a:rPr>
              <a:t>WTLS</a:t>
            </a:r>
            <a:r>
              <a:rPr lang="en-US" sz="1600" dirty="0">
                <a:latin typeface="Candara" panose="020E0502030303020204" pitchFamily="34" charset="0"/>
              </a:rPr>
              <a:t> </a:t>
            </a:r>
            <a:r>
              <a:rPr lang="en-US" sz="1600" dirty="0" smtClean="0">
                <a:latin typeface="Candara" panose="020E0502030303020204" pitchFamily="34" charset="0"/>
              </a:rPr>
              <a:t>could be implemented for </a:t>
            </a:r>
            <a:r>
              <a:rPr lang="en-US" sz="1600" dirty="0">
                <a:latin typeface="Candara" panose="020E0502030303020204" pitchFamily="34" charset="0"/>
              </a:rPr>
              <a:t>the wireless leg of the link and SSL </a:t>
            </a:r>
            <a:r>
              <a:rPr lang="en-US" sz="1600" dirty="0" smtClean="0">
                <a:latin typeface="Candara" panose="020E0502030303020204" pitchFamily="34" charset="0"/>
              </a:rPr>
              <a:t>could be implemented between the </a:t>
            </a:r>
            <a:r>
              <a:rPr lang="en-US" sz="1600" dirty="0">
                <a:latin typeface="Candara" panose="020E0502030303020204" pitchFamily="34" charset="0"/>
              </a:rPr>
              <a:t>WAP gateway and the remote server. </a:t>
            </a:r>
            <a:r>
              <a:rPr lang="en-US" sz="1600" dirty="0" smtClean="0">
                <a:latin typeface="Candara" panose="020E0502030303020204" pitchFamily="34" charset="0"/>
              </a:rPr>
              <a:t>In this </a:t>
            </a:r>
            <a:r>
              <a:rPr lang="en-US" sz="1600" dirty="0">
                <a:latin typeface="Candara" panose="020E0502030303020204" pitchFamily="34" charset="0"/>
              </a:rPr>
              <a:t>case, the WAP gateway module </a:t>
            </a:r>
            <a:r>
              <a:rPr lang="en-US" sz="1600" dirty="0" smtClean="0">
                <a:latin typeface="Candara" panose="020E0502030303020204" pitchFamily="34" charset="0"/>
              </a:rPr>
              <a:t>has to </a:t>
            </a:r>
            <a:r>
              <a:rPr lang="en-US" sz="1600" dirty="0">
                <a:latin typeface="Candara" panose="020E0502030303020204" pitchFamily="34" charset="0"/>
              </a:rPr>
              <a:t>perform decryption and encryption, as well as protocol conversion</a:t>
            </a:r>
            <a:r>
              <a:rPr lang="en-US" sz="1600" dirty="0" smtClean="0">
                <a:latin typeface="Candara" panose="020E0502030303020204" pitchFamily="34" charset="0"/>
              </a:rPr>
              <a:t>.</a:t>
            </a:r>
          </a:p>
          <a:p>
            <a:endParaRPr lang="en-US" sz="1600" dirty="0">
              <a:latin typeface="Candara" panose="020E0502030303020204" pitchFamily="34" charset="0"/>
            </a:endParaRPr>
          </a:p>
          <a:p>
            <a:r>
              <a:rPr lang="en-US" sz="1600" dirty="0">
                <a:latin typeface="Candara" panose="020E0502030303020204" pitchFamily="34" charset="0"/>
              </a:rPr>
              <a:t>3GPP and 3GPP2 have plans to implement </a:t>
            </a:r>
            <a:r>
              <a:rPr lang="en-US" sz="1600" dirty="0" smtClean="0">
                <a:latin typeface="Candara" panose="020E0502030303020204" pitchFamily="34" charset="0"/>
              </a:rPr>
              <a:t>IP network</a:t>
            </a:r>
            <a:r>
              <a:rPr lang="en-US" sz="1600" dirty="0">
                <a:latin typeface="Candara" panose="020E0502030303020204" pitchFamily="34" charset="0"/>
              </a:rPr>
              <a:t>. Under that situation, open </a:t>
            </a:r>
            <a:r>
              <a:rPr lang="en-US" sz="1600" dirty="0" smtClean="0">
                <a:latin typeface="Candara" panose="020E0502030303020204" pitchFamily="34" charset="0"/>
              </a:rPr>
              <a:t>standard SNMP3 </a:t>
            </a:r>
            <a:r>
              <a:rPr lang="en-US" sz="1600" dirty="0">
                <a:latin typeface="Candara" panose="020E0502030303020204" pitchFamily="34" charset="0"/>
              </a:rPr>
              <a:t>discussed </a:t>
            </a:r>
            <a:r>
              <a:rPr lang="en-US" sz="1600" dirty="0" smtClean="0">
                <a:latin typeface="Candara" panose="020E0502030303020204" pitchFamily="34" charset="0"/>
              </a:rPr>
              <a:t>in Chapter </a:t>
            </a:r>
            <a:r>
              <a:rPr lang="en-US" sz="1600" dirty="0">
                <a:latin typeface="Candara" panose="020E0502030303020204" pitchFamily="34" charset="0"/>
              </a:rPr>
              <a:t>7, which has </a:t>
            </a:r>
            <a:r>
              <a:rPr lang="en-US" sz="1600" b="1" dirty="0">
                <a:latin typeface="Candara" panose="020E0502030303020204" pitchFamily="34" charset="0"/>
              </a:rPr>
              <a:t>built-insecurity</a:t>
            </a:r>
            <a:r>
              <a:rPr lang="en-US" sz="1600" dirty="0">
                <a:latin typeface="Candara" panose="020E0502030303020204" pitchFamily="34" charset="0"/>
              </a:rPr>
              <a:t>, </a:t>
            </a:r>
            <a:r>
              <a:rPr lang="en-US" sz="1600" dirty="0" smtClean="0">
                <a:latin typeface="Candara" panose="020E0502030303020204" pitchFamily="34" charset="0"/>
              </a:rPr>
              <a:t>would </a:t>
            </a:r>
            <a:r>
              <a:rPr lang="en-US" sz="1600" dirty="0">
                <a:latin typeface="Candara" panose="020E0502030303020204" pitchFamily="34" charset="0"/>
              </a:rPr>
              <a:t>be </a:t>
            </a:r>
            <a:r>
              <a:rPr lang="en-US" sz="1600" dirty="0" smtClean="0">
                <a:latin typeface="Candara" panose="020E0502030303020204" pitchFamily="34" charset="0"/>
              </a:rPr>
              <a:t>used for </a:t>
            </a:r>
            <a:r>
              <a:rPr lang="en-US" sz="1600" dirty="0" smtClean="0">
                <a:solidFill>
                  <a:srgbClr val="0070C0"/>
                </a:solidFill>
                <a:latin typeface="Candara" panose="020E0502030303020204" pitchFamily="34" charset="0"/>
              </a:rPr>
              <a:t>mobile network </a:t>
            </a:r>
            <a:r>
              <a:rPr lang="en-US" sz="1600" dirty="0">
                <a:solidFill>
                  <a:srgbClr val="0070C0"/>
                </a:solidFill>
                <a:latin typeface="Candara" panose="020E0502030303020204" pitchFamily="34" charset="0"/>
              </a:rPr>
              <a:t>management.</a:t>
            </a:r>
            <a:endParaRPr lang="ar-SA" sz="1600" dirty="0">
              <a:solidFill>
                <a:srgbClr val="0070C0"/>
              </a:solidFill>
              <a:latin typeface="Candara" panose="020E0502030303020204" pitchFamily="34" charset="0"/>
            </a:endParaRPr>
          </a:p>
        </p:txBody>
      </p:sp>
      <p:sp>
        <p:nvSpPr>
          <p:cNvPr id="3" name="TextBox 2"/>
          <p:cNvSpPr txBox="1"/>
          <p:nvPr/>
        </p:nvSpPr>
        <p:spPr>
          <a:xfrm>
            <a:off x="976184" y="3818238"/>
            <a:ext cx="4729180" cy="307777"/>
          </a:xfrm>
          <a:prstGeom prst="rect">
            <a:avLst/>
          </a:prstGeom>
          <a:noFill/>
        </p:spPr>
        <p:txBody>
          <a:bodyPr wrap="none" rtlCol="1">
            <a:spAutoFit/>
          </a:bodyPr>
          <a:lstStyle/>
          <a:p>
            <a:r>
              <a:rPr lang="en-US" dirty="0"/>
              <a:t>Figure </a:t>
            </a:r>
            <a:r>
              <a:rPr lang="en-US" dirty="0" smtClean="0"/>
              <a:t>14.21 </a:t>
            </a:r>
            <a:r>
              <a:rPr lang="en-US" b="1" dirty="0" smtClean="0"/>
              <a:t>Security </a:t>
            </a:r>
            <a:r>
              <a:rPr lang="en-US" b="1" dirty="0"/>
              <a:t>Management </a:t>
            </a:r>
            <a:r>
              <a:rPr lang="en-US" dirty="0"/>
              <a:t>in a </a:t>
            </a:r>
            <a:r>
              <a:rPr lang="en-US" b="1" dirty="0"/>
              <a:t>Mobile System</a:t>
            </a:r>
            <a:endParaRPr lang="ar-SA"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4"/>
        <p:cNvGrpSpPr/>
        <p:nvPr/>
      </p:nvGrpSpPr>
      <p:grpSpPr>
        <a:xfrm>
          <a:off x="0" y="0"/>
          <a:ext cx="0" cy="0"/>
          <a:chOff x="0" y="0"/>
          <a:chExt cx="0" cy="0"/>
        </a:xfrm>
      </p:grpSpPr>
      <p:sp>
        <p:nvSpPr>
          <p:cNvPr id="945" name="Shape 945"/>
          <p:cNvSpPr txBox="1"/>
          <p:nvPr/>
        </p:nvSpPr>
        <p:spPr>
          <a:xfrm>
            <a:off x="457201" y="152400"/>
            <a:ext cx="5829299" cy="762000"/>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sp>
        <p:nvSpPr>
          <p:cNvPr id="946" name="Shape 946"/>
          <p:cNvSpPr txBox="1">
            <a:spLocks noGrp="1"/>
          </p:cNvSpPr>
          <p:nvPr>
            <p:ph type="title"/>
          </p:nvPr>
        </p:nvSpPr>
        <p:spPr>
          <a:xfrm>
            <a:off x="533400" y="304800"/>
            <a:ext cx="5638800" cy="3810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QoS Management</a:t>
            </a:r>
          </a:p>
        </p:txBody>
      </p:sp>
      <p:sp>
        <p:nvSpPr>
          <p:cNvPr id="947" name="Shape 947"/>
          <p:cNvSpPr txBox="1"/>
          <p:nvPr/>
        </p:nvSpPr>
        <p:spPr>
          <a:xfrm>
            <a:off x="256034" y="5785104"/>
            <a:ext cx="7504010" cy="3090672"/>
          </a:xfrm>
          <a:prstGeom prst="rect">
            <a:avLst/>
          </a:prstGeom>
          <a:noFill/>
          <a:ln>
            <a:noFill/>
          </a:ln>
        </p:spPr>
        <p:txBody>
          <a:bodyPr lIns="91425" tIns="45700" rIns="91425" bIns="45700" anchor="t" anchorCtr="0">
            <a:noAutofit/>
          </a:bodyPr>
          <a:lstStyle/>
          <a:p>
            <a:pPr marL="285750" indent="-285750">
              <a:lnSpc>
                <a:spcPct val="150000"/>
              </a:lnSpc>
              <a:buClr>
                <a:schemeClr val="dk1"/>
              </a:buClr>
              <a:buSzPct val="112500"/>
              <a:buFont typeface="Arial" panose="020B0604020202020204" pitchFamily="34" charset="0"/>
              <a:buChar char="•"/>
            </a:pPr>
            <a:r>
              <a:rPr lang="en-US" sz="16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QoS </a:t>
            </a:r>
            <a:r>
              <a:rPr lang="en-US" sz="1800" dirty="0">
                <a:solidFill>
                  <a:schemeClr val="dk1"/>
                </a:solidFill>
                <a:latin typeface="Candara" panose="020E0502030303020204" pitchFamily="34" charset="0"/>
              </a:rPr>
              <a:t>support for </a:t>
            </a:r>
            <a:r>
              <a:rPr lang="en-US" sz="1800" b="1" dirty="0">
                <a:solidFill>
                  <a:schemeClr val="dk1"/>
                </a:solidFill>
                <a:latin typeface="Candara" panose="020E0502030303020204" pitchFamily="34" charset="0"/>
              </a:rPr>
              <a:t>last leg </a:t>
            </a:r>
            <a:r>
              <a:rPr lang="en-US" sz="1800" dirty="0">
                <a:solidFill>
                  <a:schemeClr val="dk1"/>
                </a:solidFill>
                <a:latin typeface="Candara" panose="020E0502030303020204" pitchFamily="34" charset="0"/>
              </a:rPr>
              <a:t>between </a:t>
            </a:r>
            <a:r>
              <a:rPr lang="en-US" sz="1800" b="1" dirty="0">
                <a:solidFill>
                  <a:schemeClr val="dk1"/>
                </a:solidFill>
                <a:latin typeface="Candara" panose="020E0502030303020204" pitchFamily="34" charset="0"/>
              </a:rPr>
              <a:t>access point </a:t>
            </a:r>
            <a:r>
              <a:rPr lang="en-US" sz="1800" dirty="0" smtClean="0">
                <a:solidFill>
                  <a:schemeClr val="dk1"/>
                </a:solidFill>
                <a:latin typeface="Candara" panose="020E0502030303020204" pitchFamily="34" charset="0"/>
              </a:rPr>
              <a:t>and</a:t>
            </a:r>
            <a:r>
              <a:rPr lang="en-US" sz="1800" dirty="0">
                <a:solidFill>
                  <a:schemeClr val="dk1"/>
                </a:solidFill>
                <a:latin typeface="Candara" panose="020E0502030303020204" pitchFamily="34" charset="0"/>
              </a:rPr>
              <a:t> </a:t>
            </a:r>
            <a:r>
              <a:rPr lang="en-US" sz="1800" b="1" dirty="0" smtClean="0">
                <a:solidFill>
                  <a:schemeClr val="dk1"/>
                </a:solidFill>
                <a:latin typeface="Candara" panose="020E0502030303020204" pitchFamily="34" charset="0"/>
              </a:rPr>
              <a:t>mobile </a:t>
            </a:r>
            <a:r>
              <a:rPr lang="en-US" sz="1800" b="1" dirty="0">
                <a:solidFill>
                  <a:schemeClr val="dk1"/>
                </a:solidFill>
                <a:latin typeface="Candara" panose="020E0502030303020204" pitchFamily="34" charset="0"/>
              </a:rPr>
              <a:t>node</a:t>
            </a:r>
          </a:p>
          <a:p>
            <a:pPr marL="285750" indent="-285750">
              <a:lnSpc>
                <a:spcPct val="150000"/>
              </a:lnSpc>
              <a:buClr>
                <a:schemeClr val="dk1"/>
              </a:buClr>
              <a:buSzPct val="100000"/>
              <a:buFont typeface="Arial" panose="020B0604020202020204" pitchFamily="34" charset="0"/>
              <a:buChar char="•"/>
            </a:pPr>
            <a:r>
              <a:rPr lang="en-US" sz="1800" dirty="0">
                <a:solidFill>
                  <a:schemeClr val="dk1"/>
                </a:solidFill>
                <a:latin typeface="Candara" panose="020E0502030303020204" pitchFamily="34" charset="0"/>
              </a:rPr>
              <a:t> Depends on mobility and resource management</a:t>
            </a:r>
          </a:p>
          <a:p>
            <a:pPr marL="285750" indent="-285750">
              <a:lnSpc>
                <a:spcPct val="150000"/>
              </a:lnSpc>
              <a:buClr>
                <a:schemeClr val="dk1"/>
              </a:buClr>
              <a:buSzPct val="100000"/>
              <a:buFont typeface="Arial" panose="020B0604020202020204" pitchFamily="34" charset="0"/>
              <a:buChar char="•"/>
            </a:pPr>
            <a:r>
              <a:rPr lang="en-US" sz="1800" dirty="0">
                <a:solidFill>
                  <a:schemeClr val="dk1"/>
                </a:solidFill>
                <a:latin typeface="Candara" panose="020E0502030303020204" pitchFamily="34" charset="0"/>
              </a:rPr>
              <a:t> 3GPP/3GPP2 (3G Partnership Project) </a:t>
            </a:r>
            <a:r>
              <a:rPr lang="en-US" sz="1800" dirty="0" smtClean="0">
                <a:solidFill>
                  <a:schemeClr val="dk1"/>
                </a:solidFill>
                <a:latin typeface="Candara" panose="020E0502030303020204" pitchFamily="34" charset="0"/>
              </a:rPr>
              <a:t>standards ensure </a:t>
            </a:r>
            <a:r>
              <a:rPr lang="en-US" sz="1800" b="1" dirty="0">
                <a:solidFill>
                  <a:schemeClr val="dk1"/>
                </a:solidFill>
                <a:latin typeface="Candara" panose="020E0502030303020204" pitchFamily="34" charset="0"/>
              </a:rPr>
              <a:t>interoperability </a:t>
            </a:r>
          </a:p>
          <a:p>
            <a:pPr marL="285750" indent="-285750">
              <a:lnSpc>
                <a:spcPct val="150000"/>
              </a:lnSpc>
              <a:buClr>
                <a:schemeClr val="dk1"/>
              </a:buClr>
              <a:buSzPct val="100000"/>
              <a:buFont typeface="Arial" panose="020B0604020202020204" pitchFamily="34" charset="0"/>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3GPP</a:t>
            </a:r>
            <a:r>
              <a:rPr lang="en-US" sz="1800" dirty="0">
                <a:solidFill>
                  <a:schemeClr val="dk1"/>
                </a:solidFill>
                <a:latin typeface="Candara" panose="020E0502030303020204" pitchFamily="34" charset="0"/>
              </a:rPr>
              <a:t> has defined </a:t>
            </a:r>
            <a:r>
              <a:rPr lang="en-US" sz="1800" b="1" dirty="0">
                <a:solidFill>
                  <a:schemeClr val="dk1"/>
                </a:solidFill>
                <a:latin typeface="Candara" panose="020E0502030303020204" pitchFamily="34" charset="0"/>
              </a:rPr>
              <a:t>four QoS</a:t>
            </a: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classes</a:t>
            </a:r>
            <a:r>
              <a:rPr lang="en-US" sz="1800" dirty="0">
                <a:solidFill>
                  <a:schemeClr val="dk1"/>
                </a:solidFill>
                <a:latin typeface="Candara" panose="020E0502030303020204" pitchFamily="34" charset="0"/>
              </a:rPr>
              <a:t> (</a:t>
            </a:r>
            <a:r>
              <a:rPr lang="en-US" sz="1800" dirty="0">
                <a:solidFill>
                  <a:schemeClr val="accent2"/>
                </a:solidFill>
                <a:latin typeface="Candara" panose="020E0502030303020204" pitchFamily="34" charset="0"/>
              </a:rPr>
              <a:t>T</a:t>
            </a:r>
            <a:r>
              <a:rPr lang="en-US" sz="1800" dirty="0">
                <a:solidFill>
                  <a:schemeClr val="dk1"/>
                </a:solidFill>
                <a:latin typeface="Candara" panose="020E0502030303020204" pitchFamily="34" charset="0"/>
              </a:rPr>
              <a:t>S 23.107) </a:t>
            </a:r>
            <a:r>
              <a:rPr lang="en-US" sz="1800" dirty="0" smtClean="0">
                <a:solidFill>
                  <a:schemeClr val="dk1"/>
                </a:solidFill>
                <a:latin typeface="Candara" panose="020E0502030303020204" pitchFamily="34" charset="0"/>
              </a:rPr>
              <a:t>shown above</a:t>
            </a:r>
            <a:endParaRPr lang="en-US" sz="1800" dirty="0">
              <a:solidFill>
                <a:schemeClr val="dk1"/>
              </a:solidFill>
              <a:latin typeface="Candara" panose="020E0502030303020204" pitchFamily="34" charset="0"/>
            </a:endParaRPr>
          </a:p>
          <a:p>
            <a:pPr marL="285750" indent="-285750">
              <a:lnSpc>
                <a:spcPct val="150000"/>
              </a:lnSpc>
              <a:buClr>
                <a:schemeClr val="dk1"/>
              </a:buClr>
              <a:buSzPct val="100000"/>
              <a:buFont typeface="Arial" panose="020B0604020202020204" pitchFamily="34" charset="0"/>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Telephony</a:t>
            </a:r>
            <a:r>
              <a:rPr lang="en-US" sz="1800" dirty="0">
                <a:solidFill>
                  <a:schemeClr val="dk1"/>
                </a:solidFill>
                <a:latin typeface="Candara" panose="020E0502030303020204" pitchFamily="34" charset="0"/>
              </a:rPr>
              <a:t> handled using </a:t>
            </a:r>
            <a:r>
              <a:rPr lang="en-US" sz="1800" b="1" dirty="0">
                <a:solidFill>
                  <a:srgbClr val="0070C0"/>
                </a:solidFill>
                <a:latin typeface="Candara" panose="020E0502030303020204" pitchFamily="34" charset="0"/>
              </a:rPr>
              <a:t>SIP</a:t>
            </a:r>
            <a:r>
              <a:rPr lang="en-US" sz="1800" dirty="0">
                <a:solidFill>
                  <a:schemeClr val="dk1"/>
                </a:solidFill>
                <a:latin typeface="Candara" panose="020E0502030303020204" pitchFamily="34" charset="0"/>
              </a:rPr>
              <a:t> (session initiation protocol)</a:t>
            </a:r>
          </a:p>
          <a:p>
            <a:pPr marL="285750" indent="-285750">
              <a:lnSpc>
                <a:spcPct val="150000"/>
              </a:lnSpc>
              <a:buClr>
                <a:schemeClr val="dk1"/>
              </a:buClr>
              <a:buSzPct val="100000"/>
              <a:buFont typeface="Arial" panose="020B0604020202020204" pitchFamily="34" charset="0"/>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Backbone</a:t>
            </a:r>
            <a:r>
              <a:rPr lang="en-US" sz="1800" dirty="0">
                <a:solidFill>
                  <a:schemeClr val="dk1"/>
                </a:solidFill>
                <a:latin typeface="Candara" panose="020E0502030303020204" pitchFamily="34" charset="0"/>
              </a:rPr>
              <a:t> based on </a:t>
            </a:r>
            <a:r>
              <a:rPr lang="en-US" sz="1800" b="1" dirty="0">
                <a:solidFill>
                  <a:schemeClr val="dk1"/>
                </a:solidFill>
                <a:latin typeface="Candara" panose="020E0502030303020204" pitchFamily="34" charset="0"/>
              </a:rPr>
              <a:t>DiffServ</a:t>
            </a:r>
          </a:p>
        </p:txBody>
      </p:sp>
      <p:graphicFrame>
        <p:nvGraphicFramePr>
          <p:cNvPr id="948" name="Shape 948"/>
          <p:cNvGraphicFramePr/>
          <p:nvPr>
            <p:extLst>
              <p:ext uri="{D42A27DB-BD31-4B8C-83A1-F6EECF244321}">
                <p14:modId xmlns:p14="http://schemas.microsoft.com/office/powerpoint/2010/main" val="1573116731"/>
              </p:ext>
            </p:extLst>
          </p:nvPr>
        </p:nvGraphicFramePr>
        <p:xfrm>
          <a:off x="228600" y="990600"/>
          <a:ext cx="6489192" cy="4299585"/>
        </p:xfrm>
        <a:graphic>
          <a:graphicData uri="http://schemas.openxmlformats.org/drawingml/2006/table">
            <a:tbl>
              <a:tblPr>
                <a:noFill/>
                <a:tableStyleId>{EF0E6EA3-F425-469E-8021-8EAA8A57C1D3}</a:tableStyleId>
              </a:tblPr>
              <a:tblGrid>
                <a:gridCol w="1234440"/>
                <a:gridCol w="1353312"/>
                <a:gridCol w="914400"/>
                <a:gridCol w="585216"/>
                <a:gridCol w="633984"/>
                <a:gridCol w="1767840"/>
              </a:tblGrid>
              <a:tr h="920750">
                <a:tc>
                  <a:txBody>
                    <a:bodyPr/>
                    <a:lstStyle/>
                    <a:p>
                      <a:pPr marL="0" marR="0" lvl="0" indent="0" algn="ctr" rtl="0">
                        <a:lnSpc>
                          <a:spcPct val="100000"/>
                        </a:lnSpc>
                        <a:spcBef>
                          <a:spcPts val="0"/>
                        </a:spcBef>
                        <a:spcAft>
                          <a:spcPts val="0"/>
                        </a:spcAft>
                        <a:buClr>
                          <a:schemeClr val="dk1"/>
                        </a:buClr>
                        <a:buSzPct val="25000"/>
                        <a:buFont typeface="Arial"/>
                        <a:buNone/>
                      </a:pPr>
                      <a:r>
                        <a:rPr lang="en-US" sz="1600" b="1" i="0" u="none" strike="noStrike" cap="none" dirty="0">
                          <a:solidFill>
                            <a:srgbClr val="0070C0"/>
                          </a:solidFill>
                          <a:latin typeface="Candara" panose="020E0502030303020204" pitchFamily="34" charset="0"/>
                          <a:ea typeface="Arial"/>
                          <a:cs typeface="Arial"/>
                          <a:sym typeface="Arial"/>
                        </a:rPr>
                        <a:t>QoS</a:t>
                      </a:r>
                    </a:p>
                    <a:p>
                      <a:pPr marL="0" marR="0" lvl="0" indent="0" algn="ctr" rtl="0">
                        <a:lnSpc>
                          <a:spcPct val="100000"/>
                        </a:lnSpc>
                        <a:spcBef>
                          <a:spcPts val="320"/>
                        </a:spcBef>
                        <a:spcAft>
                          <a:spcPts val="0"/>
                        </a:spcAft>
                        <a:buClr>
                          <a:schemeClr val="dk1"/>
                        </a:buClr>
                        <a:buSzPct val="25000"/>
                        <a:buFont typeface="Arial"/>
                        <a:buNone/>
                      </a:pPr>
                      <a:r>
                        <a:rPr lang="en-US" sz="1600" b="1" i="0" u="none" strike="noStrike" cap="none" dirty="0">
                          <a:solidFill>
                            <a:srgbClr val="0070C0"/>
                          </a:solidFill>
                          <a:latin typeface="Candara" panose="020E0502030303020204" pitchFamily="34" charset="0"/>
                          <a:ea typeface="Arial"/>
                          <a:cs typeface="Arial"/>
                          <a:sym typeface="Arial"/>
                        </a:rPr>
                        <a:t>Class</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600" b="1" i="0" u="none" strike="noStrike" cap="none" dirty="0">
                          <a:solidFill>
                            <a:schemeClr val="dk1"/>
                          </a:solidFill>
                          <a:latin typeface="Candara" panose="020E0502030303020204" pitchFamily="34" charset="0"/>
                          <a:ea typeface="Arial"/>
                          <a:cs typeface="Arial"/>
                          <a:sym typeface="Arial"/>
                        </a:rPr>
                        <a:t>TransferDelay</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600" b="1" i="0" u="none" strike="noStrike" cap="none" dirty="0">
                          <a:solidFill>
                            <a:schemeClr val="dk1"/>
                          </a:solidFill>
                          <a:latin typeface="Candara" panose="020E0502030303020204" pitchFamily="34" charset="0"/>
                          <a:ea typeface="Arial"/>
                          <a:cs typeface="Arial"/>
                          <a:sym typeface="Arial"/>
                        </a:rPr>
                        <a:t>Transfer</a:t>
                      </a:r>
                    </a:p>
                    <a:p>
                      <a:pPr marL="0" marR="0" lvl="0" indent="0" algn="ctr" rtl="0">
                        <a:lnSpc>
                          <a:spcPct val="100000"/>
                        </a:lnSpc>
                        <a:spcBef>
                          <a:spcPts val="320"/>
                        </a:spcBef>
                        <a:spcAft>
                          <a:spcPts val="0"/>
                        </a:spcAft>
                        <a:buClr>
                          <a:schemeClr val="dk1"/>
                        </a:buClr>
                        <a:buSzPct val="25000"/>
                        <a:buFont typeface="Arial"/>
                        <a:buNone/>
                      </a:pPr>
                      <a:r>
                        <a:rPr lang="en-US" sz="1600" b="1" i="0" u="none" strike="noStrike" cap="none" dirty="0">
                          <a:solidFill>
                            <a:schemeClr val="dk1"/>
                          </a:solidFill>
                          <a:latin typeface="Candara" panose="020E0502030303020204" pitchFamily="34" charset="0"/>
                          <a:ea typeface="Arial"/>
                          <a:cs typeface="Arial"/>
                          <a:sym typeface="Arial"/>
                        </a:rPr>
                        <a:t>Delay</a:t>
                      </a:r>
                    </a:p>
                    <a:p>
                      <a:pPr marL="0" marR="0" lvl="0" indent="0" algn="ctr" rtl="0">
                        <a:lnSpc>
                          <a:spcPct val="100000"/>
                        </a:lnSpc>
                        <a:spcBef>
                          <a:spcPts val="320"/>
                        </a:spcBef>
                        <a:spcAft>
                          <a:spcPts val="0"/>
                        </a:spcAft>
                        <a:buClr>
                          <a:schemeClr val="dk1"/>
                        </a:buClr>
                        <a:buSzPct val="25000"/>
                        <a:buFont typeface="Arial"/>
                        <a:buNone/>
                      </a:pPr>
                      <a:r>
                        <a:rPr lang="en-US" sz="1600" b="1" i="0" u="none" strike="noStrike" cap="none" dirty="0">
                          <a:solidFill>
                            <a:schemeClr val="dk1"/>
                          </a:solidFill>
                          <a:latin typeface="Candara" panose="020E0502030303020204" pitchFamily="34" charset="0"/>
                          <a:ea typeface="Arial"/>
                          <a:cs typeface="Arial"/>
                          <a:sym typeface="Arial"/>
                        </a:rPr>
                        <a:t>Variation</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600" b="1" i="0" u="none" strike="noStrike" cap="none" dirty="0">
                          <a:solidFill>
                            <a:schemeClr val="dk1"/>
                          </a:solidFill>
                          <a:latin typeface="Candara" panose="020E0502030303020204" pitchFamily="34" charset="0"/>
                          <a:ea typeface="Arial"/>
                          <a:cs typeface="Arial"/>
                          <a:sym typeface="Arial"/>
                        </a:rPr>
                        <a:t>Low</a:t>
                      </a:r>
                    </a:p>
                    <a:p>
                      <a:pPr marL="0" marR="0" lvl="0" indent="0" algn="ctr" rtl="0">
                        <a:lnSpc>
                          <a:spcPct val="100000"/>
                        </a:lnSpc>
                        <a:spcBef>
                          <a:spcPts val="320"/>
                        </a:spcBef>
                        <a:spcAft>
                          <a:spcPts val="0"/>
                        </a:spcAft>
                        <a:buClr>
                          <a:schemeClr val="dk1"/>
                        </a:buClr>
                        <a:buSzPct val="25000"/>
                        <a:buFont typeface="Arial"/>
                        <a:buNone/>
                      </a:pPr>
                      <a:r>
                        <a:rPr lang="en-US" sz="1600" b="1" i="0" u="none" strike="noStrike" cap="none" dirty="0">
                          <a:solidFill>
                            <a:schemeClr val="dk1"/>
                          </a:solidFill>
                          <a:latin typeface="Candara" panose="020E0502030303020204" pitchFamily="34" charset="0"/>
                          <a:ea typeface="Arial"/>
                          <a:cs typeface="Arial"/>
                          <a:sym typeface="Arial"/>
                        </a:rPr>
                        <a:t>BER</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600" b="1" i="0" u="none" strike="noStrike" cap="none" dirty="0" err="1">
                          <a:solidFill>
                            <a:schemeClr val="dk1"/>
                          </a:solidFill>
                          <a:latin typeface="Candara" panose="020E0502030303020204" pitchFamily="34" charset="0"/>
                          <a:ea typeface="Arial"/>
                          <a:cs typeface="Arial"/>
                          <a:sym typeface="Arial"/>
                        </a:rPr>
                        <a:t>Guaran</a:t>
                      </a:r>
                      <a:r>
                        <a:rPr lang="en-US" sz="1600" b="1" i="0" u="none" strike="noStrike" cap="none" dirty="0">
                          <a:solidFill>
                            <a:schemeClr val="dk1"/>
                          </a:solidFill>
                          <a:latin typeface="Candara" panose="020E0502030303020204" pitchFamily="34" charset="0"/>
                          <a:ea typeface="Arial"/>
                          <a:cs typeface="Arial"/>
                          <a:sym typeface="Arial"/>
                        </a:rPr>
                        <a:t>-teed Bit Rate</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600" b="1" i="0" u="none" strike="noStrike" cap="none" dirty="0">
                          <a:solidFill>
                            <a:schemeClr val="dk1"/>
                          </a:solidFill>
                          <a:latin typeface="Candara" panose="020E0502030303020204" pitchFamily="34" charset="0"/>
                          <a:ea typeface="Arial"/>
                          <a:cs typeface="Arial"/>
                          <a:sym typeface="Arial"/>
                        </a:rPr>
                        <a:t>Example</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38200">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dirty="0" smtClean="0">
                          <a:solidFill>
                            <a:srgbClr val="0070C0"/>
                          </a:solidFill>
                          <a:latin typeface="Candara" panose="020E0502030303020204" pitchFamily="34" charset="0"/>
                          <a:ea typeface="Arial"/>
                          <a:cs typeface="Arial"/>
                          <a:sym typeface="Arial"/>
                        </a:rPr>
                        <a:t>Conversation</a:t>
                      </a:r>
                      <a:endParaRPr lang="en-US" sz="1600" b="1" i="0" u="none" strike="noStrike" cap="none" dirty="0">
                        <a:solidFill>
                          <a:srgbClr val="0070C0"/>
                        </a:solidFill>
                        <a:latin typeface="Candara" panose="020E0502030303020204" pitchFamily="34" charset="0"/>
                        <a:ea typeface="Arial"/>
                        <a:cs typeface="Arial"/>
                        <a:sym typeface="Arial"/>
                      </a:endParaRP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smtClean="0">
                          <a:solidFill>
                            <a:schemeClr val="dk1"/>
                          </a:solidFill>
                          <a:latin typeface="Candara" panose="020E0502030303020204" pitchFamily="34" charset="0"/>
                          <a:ea typeface="Arial"/>
                          <a:cs typeface="Arial"/>
                          <a:sym typeface="Arial"/>
                        </a:rPr>
                        <a:t>Strin</a:t>
                      </a:r>
                      <a:r>
                        <a:rPr lang="en-US" sz="1600" b="0" i="0" u="none" strike="noStrike" cap="none" dirty="0" smtClean="0">
                          <a:solidFill>
                            <a:schemeClr val="dk1"/>
                          </a:solidFill>
                          <a:latin typeface="Candara" panose="020E0502030303020204" pitchFamily="34" charset="0"/>
                          <a:ea typeface="Arial"/>
                          <a:cs typeface="Arial"/>
                          <a:sym typeface="Arial"/>
                        </a:rPr>
                        <a:t>-gent</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smtClean="0">
                          <a:solidFill>
                            <a:schemeClr val="dk1"/>
                          </a:solidFill>
                          <a:latin typeface="Candara" panose="020E0502030303020204" pitchFamily="34" charset="0"/>
                          <a:ea typeface="Arial"/>
                          <a:cs typeface="Arial"/>
                          <a:sym typeface="Arial"/>
                        </a:rPr>
                        <a:t>Strin</a:t>
                      </a:r>
                      <a:r>
                        <a:rPr lang="en-US" sz="1600" b="0" i="0" u="none" strike="noStrike" cap="none" dirty="0" smtClean="0">
                          <a:solidFill>
                            <a:schemeClr val="dk1"/>
                          </a:solidFill>
                          <a:latin typeface="Candara" panose="020E0502030303020204" pitchFamily="34" charset="0"/>
                          <a:ea typeface="Arial"/>
                          <a:cs typeface="Arial"/>
                          <a:sym typeface="Arial"/>
                        </a:rPr>
                        <a:t>-gent</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No</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Yes</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VoIP, Video- and Audio-conferencing</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38200">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dirty="0" smtClean="0">
                          <a:solidFill>
                            <a:srgbClr val="0070C0"/>
                          </a:solidFill>
                          <a:latin typeface="Candara" panose="020E0502030303020204" pitchFamily="34" charset="0"/>
                          <a:ea typeface="Arial"/>
                          <a:cs typeface="Arial"/>
                          <a:sym typeface="Arial"/>
                        </a:rPr>
                        <a:t>Streaming</a:t>
                      </a:r>
                      <a:endParaRPr lang="en-US" sz="1600" b="1" i="0" u="none" strike="noStrike" cap="none" dirty="0">
                        <a:solidFill>
                          <a:srgbClr val="0070C0"/>
                        </a:solidFill>
                        <a:latin typeface="Candara" panose="020E0502030303020204" pitchFamily="34" charset="0"/>
                        <a:ea typeface="Arial"/>
                        <a:cs typeface="Arial"/>
                        <a:sym typeface="Arial"/>
                      </a:endParaRP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Con-</a:t>
                      </a:r>
                    </a:p>
                    <a:p>
                      <a:pPr marL="0" marR="0" lvl="0" indent="0" algn="l" rtl="0">
                        <a:lnSpc>
                          <a:spcPct val="100000"/>
                        </a:lnSpc>
                        <a:spcBef>
                          <a:spcPts val="32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strained</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smtClean="0">
                          <a:solidFill>
                            <a:schemeClr val="dk1"/>
                          </a:solidFill>
                          <a:latin typeface="Candara" panose="020E0502030303020204" pitchFamily="34" charset="0"/>
                          <a:ea typeface="Arial"/>
                          <a:cs typeface="Arial"/>
                          <a:sym typeface="Arial"/>
                        </a:rPr>
                        <a:t>Con-strained</a:t>
                      </a:r>
                      <a:endParaRPr lang="en-US" sz="1600" b="0" i="0" u="none" strike="noStrike" cap="none" dirty="0">
                        <a:solidFill>
                          <a:schemeClr val="dk1"/>
                        </a:solidFill>
                        <a:latin typeface="Candara" panose="020E0502030303020204" pitchFamily="34" charset="0"/>
                        <a:ea typeface="Arial"/>
                        <a:cs typeface="Arial"/>
                        <a:sym typeface="Arial"/>
                      </a:endParaRP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No</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Yes</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Broadcast service, news, sport</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25500">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dirty="0">
                          <a:solidFill>
                            <a:srgbClr val="0070C0"/>
                          </a:solidFill>
                          <a:latin typeface="Candara" panose="020E0502030303020204" pitchFamily="34" charset="0"/>
                          <a:ea typeface="Arial"/>
                          <a:cs typeface="Arial"/>
                          <a:sym typeface="Arial"/>
                        </a:rPr>
                        <a:t>Inter- active</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Looser</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No</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Yes</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No</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Web browsing, interactive chat, games</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22325">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dirty="0">
                          <a:solidFill>
                            <a:srgbClr val="0070C0"/>
                          </a:solidFill>
                          <a:latin typeface="Candara" panose="020E0502030303020204" pitchFamily="34" charset="0"/>
                          <a:ea typeface="Arial"/>
                          <a:cs typeface="Arial"/>
                          <a:sym typeface="Arial"/>
                        </a:rPr>
                        <a:t>Back-ground</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No</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No</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Yes</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No</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Candara" panose="020E0502030303020204" pitchFamily="34" charset="0"/>
                          <a:ea typeface="Arial"/>
                          <a:cs typeface="Arial"/>
                          <a:sym typeface="Arial"/>
                        </a:rPr>
                        <a:t>email, SMS, TFP transactions</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cxnSp>
        <p:nvCxnSpPr>
          <p:cNvPr id="949" name="Shape 949"/>
          <p:cNvCxnSpPr/>
          <p:nvPr/>
        </p:nvCxnSpPr>
        <p:spPr>
          <a:xfrm>
            <a:off x="533400"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950" name="Shape 950"/>
          <p:cNvSpPr txBox="1"/>
          <p:nvPr/>
        </p:nvSpPr>
        <p:spPr>
          <a:xfrm>
            <a:off x="304801"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954" name="Shape 954"/>
          <p:cNvSpPr txBox="1"/>
          <p:nvPr/>
        </p:nvSpPr>
        <p:spPr>
          <a:xfrm>
            <a:off x="1" y="685800"/>
            <a:ext cx="6400799" cy="276224"/>
          </a:xfrm>
          <a:prstGeom prst="rect">
            <a:avLst/>
          </a:prstGeom>
          <a:noFill/>
          <a:ln>
            <a:noFill/>
          </a:ln>
        </p:spPr>
        <p:txBody>
          <a:bodyPr lIns="91425" tIns="45700" rIns="91425" bIns="45700" anchor="t" anchorCtr="0">
            <a:noAutofit/>
          </a:bodyPr>
          <a:lstStyle/>
          <a:p>
            <a:pPr algn="ctr">
              <a:buClr>
                <a:schemeClr val="dk1"/>
              </a:buClr>
              <a:buSzPct val="25000"/>
            </a:pPr>
            <a:r>
              <a:rPr lang="en-US" sz="1200" b="1" dirty="0">
                <a:solidFill>
                  <a:schemeClr val="dk1"/>
                </a:solidFill>
                <a:latin typeface="Candara" panose="020E0502030303020204" pitchFamily="34" charset="0"/>
              </a:rPr>
              <a:t>Table 14.5  UMTS QoS Specifications</a:t>
            </a:r>
          </a:p>
        </p:txBody>
      </p:sp>
      <p:cxnSp>
        <p:nvCxnSpPr>
          <p:cNvPr id="955" name="Shape 955"/>
          <p:cNvCxnSpPr/>
          <p:nvPr/>
        </p:nvCxnSpPr>
        <p:spPr>
          <a:xfrm>
            <a:off x="609600" y="5257800"/>
            <a:ext cx="5638800" cy="0"/>
          </a:xfrm>
          <a:prstGeom prst="straightConnector1">
            <a:avLst/>
          </a:prstGeom>
          <a:noFill/>
          <a:ln w="12700" cap="rnd" cmpd="sng">
            <a:solidFill>
              <a:schemeClr val="dk1"/>
            </a:solidFill>
            <a:prstDash val="solid"/>
            <a:miter/>
            <a:headEnd type="none" w="med" len="med"/>
            <a:tailEnd type="none" w="med" len="med"/>
          </a:ln>
        </p:spPr>
      </p:cxnSp>
      <p:sp>
        <p:nvSpPr>
          <p:cNvPr id="956" name="Shape 956"/>
          <p:cNvSpPr txBox="1"/>
          <p:nvPr/>
        </p:nvSpPr>
        <p:spPr>
          <a:xfrm>
            <a:off x="0" y="5257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2" name="TextBox 1"/>
          <p:cNvSpPr txBox="1"/>
          <p:nvPr/>
        </p:nvSpPr>
        <p:spPr>
          <a:xfrm>
            <a:off x="7772401" y="939937"/>
            <a:ext cx="4226010" cy="6370975"/>
          </a:xfrm>
          <a:prstGeom prst="rect">
            <a:avLst/>
          </a:prstGeom>
          <a:noFill/>
        </p:spPr>
        <p:txBody>
          <a:bodyPr wrap="square" rtlCol="1">
            <a:spAutoFit/>
          </a:bodyPr>
          <a:lstStyle/>
          <a:p>
            <a:pPr>
              <a:lnSpc>
                <a:spcPct val="150000"/>
              </a:lnSpc>
            </a:pPr>
            <a:r>
              <a:rPr lang="en-US" sz="1600" b="1" dirty="0">
                <a:latin typeface="Candara" panose="020E0502030303020204" pitchFamily="34" charset="0"/>
              </a:rPr>
              <a:t>Third-generation mobile networks</a:t>
            </a:r>
            <a:r>
              <a:rPr lang="en-US" sz="1600" b="1" dirty="0" smtClean="0">
                <a:latin typeface="Candara" panose="020E0502030303020204" pitchFamily="34" charset="0"/>
              </a:rPr>
              <a:t>, 3G </a:t>
            </a:r>
            <a:r>
              <a:rPr lang="en-US" sz="1600" dirty="0" smtClean="0">
                <a:latin typeface="Candara" panose="020E0502030303020204" pitchFamily="34" charset="0"/>
              </a:rPr>
              <a:t>and beyond, are required to </a:t>
            </a:r>
            <a:r>
              <a:rPr lang="en-US" sz="1600" dirty="0">
                <a:latin typeface="Candara" panose="020E0502030303020204" pitchFamily="34" charset="0"/>
              </a:rPr>
              <a:t>transmit </a:t>
            </a:r>
            <a:r>
              <a:rPr lang="en-US" sz="1600" b="1" dirty="0">
                <a:latin typeface="Candara" panose="020E0502030303020204" pitchFamily="34" charset="0"/>
              </a:rPr>
              <a:t>voice</a:t>
            </a:r>
            <a:r>
              <a:rPr lang="en-US" sz="1600" dirty="0">
                <a:latin typeface="Candara" panose="020E0502030303020204" pitchFamily="34" charset="0"/>
              </a:rPr>
              <a:t>, </a:t>
            </a:r>
            <a:r>
              <a:rPr lang="en-US" sz="1600" b="1" dirty="0">
                <a:latin typeface="Candara" panose="020E0502030303020204" pitchFamily="34" charset="0"/>
              </a:rPr>
              <a:t>video</a:t>
            </a:r>
            <a:r>
              <a:rPr lang="en-US" sz="1600" dirty="0">
                <a:latin typeface="Candara" panose="020E0502030303020204" pitchFamily="34" charset="0"/>
              </a:rPr>
              <a:t>, </a:t>
            </a:r>
            <a:r>
              <a:rPr lang="en-US" sz="1600" dirty="0" smtClean="0">
                <a:latin typeface="Candara" panose="020E0502030303020204" pitchFamily="34" charset="0"/>
              </a:rPr>
              <a:t>and </a:t>
            </a:r>
            <a:r>
              <a:rPr lang="en-US" sz="1600" b="1" dirty="0" smtClean="0">
                <a:latin typeface="Candara" panose="020E0502030303020204" pitchFamily="34" charset="0"/>
              </a:rPr>
              <a:t>data</a:t>
            </a:r>
            <a:r>
              <a:rPr lang="en-US" sz="1600" dirty="0" smtClean="0">
                <a:latin typeface="Candara" panose="020E0502030303020204" pitchFamily="34" charset="0"/>
              </a:rPr>
              <a:t> </a:t>
            </a:r>
            <a:r>
              <a:rPr lang="en-US" sz="1600" dirty="0">
                <a:latin typeface="Candara" panose="020E0502030303020204" pitchFamily="34" charset="0"/>
              </a:rPr>
              <a:t>under the </a:t>
            </a:r>
            <a:r>
              <a:rPr lang="en-US" sz="1600" b="1" dirty="0">
                <a:latin typeface="Candara" panose="020E0502030303020204" pitchFamily="34" charset="0"/>
              </a:rPr>
              <a:t>specifications</a:t>
            </a:r>
            <a:r>
              <a:rPr lang="en-US" sz="1600" dirty="0">
                <a:latin typeface="Candara" panose="020E0502030303020204" pitchFamily="34" charset="0"/>
              </a:rPr>
              <a:t> of </a:t>
            </a:r>
            <a:r>
              <a:rPr lang="en-US" sz="1600" b="1" dirty="0">
                <a:latin typeface="Candara" panose="020E0502030303020204" pitchFamily="34" charset="0"/>
              </a:rPr>
              <a:t>universal mobile telecommunications system</a:t>
            </a:r>
            <a:r>
              <a:rPr lang="en-US" sz="1600" dirty="0">
                <a:latin typeface="Candara" panose="020E0502030303020204" pitchFamily="34" charset="0"/>
              </a:rPr>
              <a:t> (</a:t>
            </a:r>
            <a:r>
              <a:rPr lang="en-US" sz="1600" b="1" dirty="0" smtClean="0">
                <a:latin typeface="Candara" panose="020E0502030303020204" pitchFamily="34" charset="0"/>
              </a:rPr>
              <a:t>UMTS</a:t>
            </a:r>
            <a:r>
              <a:rPr lang="en-US" sz="1600" dirty="0" smtClean="0">
                <a:latin typeface="Candara" panose="020E0502030303020204" pitchFamily="34" charset="0"/>
              </a:rPr>
              <a:t>) developed </a:t>
            </a:r>
            <a:r>
              <a:rPr lang="en-US" sz="1600" dirty="0">
                <a:latin typeface="Candara" panose="020E0502030303020204" pitchFamily="34" charset="0"/>
              </a:rPr>
              <a:t>by the </a:t>
            </a:r>
            <a:r>
              <a:rPr lang="en-US" sz="1600" b="1" dirty="0">
                <a:latin typeface="Candara" panose="020E0502030303020204" pitchFamily="34" charset="0"/>
              </a:rPr>
              <a:t>Third Generation Partnership Project</a:t>
            </a:r>
            <a:r>
              <a:rPr lang="en-US" sz="1600" dirty="0">
                <a:latin typeface="Candara" panose="020E0502030303020204" pitchFamily="34" charset="0"/>
              </a:rPr>
              <a:t> [</a:t>
            </a:r>
            <a:r>
              <a:rPr lang="en-US" sz="1600" b="1" dirty="0">
                <a:solidFill>
                  <a:srgbClr val="0070C0"/>
                </a:solidFill>
                <a:latin typeface="Candara" panose="020E0502030303020204" pitchFamily="34" charset="0"/>
              </a:rPr>
              <a:t>3GPP</a:t>
            </a:r>
            <a:r>
              <a:rPr lang="en-US" sz="1600" dirty="0" smtClean="0">
                <a:latin typeface="Candara" panose="020E0502030303020204" pitchFamily="34" charset="0"/>
              </a:rPr>
              <a:t>].</a:t>
            </a:r>
          </a:p>
          <a:p>
            <a:pPr>
              <a:lnSpc>
                <a:spcPct val="150000"/>
              </a:lnSpc>
            </a:pPr>
            <a:endParaRPr lang="en-US" sz="1600" dirty="0">
              <a:latin typeface="Candara" panose="020E0502030303020204" pitchFamily="34" charset="0"/>
            </a:endParaRPr>
          </a:p>
          <a:p>
            <a:pPr>
              <a:lnSpc>
                <a:spcPct val="150000"/>
              </a:lnSpc>
            </a:pPr>
            <a:r>
              <a:rPr lang="en-US" sz="1600" dirty="0">
                <a:latin typeface="Candara" panose="020E0502030303020204" pitchFamily="34" charset="0"/>
              </a:rPr>
              <a:t>The </a:t>
            </a:r>
            <a:r>
              <a:rPr lang="en-US" sz="1600" b="1" dirty="0">
                <a:latin typeface="Candara" panose="020E0502030303020204" pitchFamily="34" charset="0"/>
              </a:rPr>
              <a:t>3GPP </a:t>
            </a:r>
            <a:r>
              <a:rPr lang="en-US" sz="1600" dirty="0">
                <a:latin typeface="Candara" panose="020E0502030303020204" pitchFamily="34" charset="0"/>
              </a:rPr>
              <a:t>has defined </a:t>
            </a:r>
            <a:r>
              <a:rPr lang="en-US" sz="1600" b="1" dirty="0" smtClean="0">
                <a:latin typeface="Candara" panose="020E0502030303020204" pitchFamily="34" charset="0"/>
              </a:rPr>
              <a:t>four QoS classes</a:t>
            </a:r>
            <a:r>
              <a:rPr lang="en-US" sz="1600" dirty="0" smtClean="0">
                <a:latin typeface="Candara" panose="020E0502030303020204" pitchFamily="34" charset="0"/>
              </a:rPr>
              <a:t>: </a:t>
            </a:r>
            <a:r>
              <a:rPr lang="en-US" sz="1600" b="1" dirty="0">
                <a:solidFill>
                  <a:srgbClr val="669900"/>
                </a:solidFill>
                <a:latin typeface="Candara" panose="020E0502030303020204" pitchFamily="34" charset="0"/>
              </a:rPr>
              <a:t>conversational</a:t>
            </a:r>
            <a:r>
              <a:rPr lang="en-US" sz="1600" dirty="0">
                <a:latin typeface="Candara" panose="020E0502030303020204" pitchFamily="34" charset="0"/>
              </a:rPr>
              <a:t>, </a:t>
            </a:r>
            <a:r>
              <a:rPr lang="en-US" sz="1600" b="1" dirty="0">
                <a:solidFill>
                  <a:srgbClr val="669900"/>
                </a:solidFill>
                <a:latin typeface="Candara" panose="020E0502030303020204" pitchFamily="34" charset="0"/>
              </a:rPr>
              <a:t>streaming</a:t>
            </a:r>
            <a:r>
              <a:rPr lang="en-US" sz="1600" dirty="0">
                <a:latin typeface="Candara" panose="020E0502030303020204" pitchFamily="34" charset="0"/>
              </a:rPr>
              <a:t>, </a:t>
            </a:r>
            <a:r>
              <a:rPr lang="en-US" sz="1600" b="1" dirty="0">
                <a:solidFill>
                  <a:srgbClr val="669900"/>
                </a:solidFill>
                <a:latin typeface="Candara" panose="020E0502030303020204" pitchFamily="34" charset="0"/>
              </a:rPr>
              <a:t>interactive</a:t>
            </a:r>
            <a:r>
              <a:rPr lang="en-US" sz="1600" dirty="0">
                <a:latin typeface="Candara" panose="020E0502030303020204" pitchFamily="34" charset="0"/>
              </a:rPr>
              <a:t>, </a:t>
            </a:r>
            <a:r>
              <a:rPr lang="en-US" sz="1600" dirty="0" smtClean="0">
                <a:latin typeface="Candara" panose="020E0502030303020204" pitchFamily="34" charset="0"/>
              </a:rPr>
              <a:t>and </a:t>
            </a:r>
            <a:r>
              <a:rPr lang="en-US" sz="1600" b="1" dirty="0" smtClean="0">
                <a:solidFill>
                  <a:srgbClr val="669900"/>
                </a:solidFill>
                <a:latin typeface="Candara" panose="020E0502030303020204" pitchFamily="34" charset="0"/>
              </a:rPr>
              <a:t>background</a:t>
            </a:r>
            <a:r>
              <a:rPr lang="en-US" sz="1600" dirty="0" smtClean="0">
                <a:latin typeface="Candara" panose="020E0502030303020204" pitchFamily="34" charset="0"/>
              </a:rPr>
              <a:t>.</a:t>
            </a:r>
          </a:p>
          <a:p>
            <a:pPr>
              <a:lnSpc>
                <a:spcPct val="150000"/>
              </a:lnSpc>
            </a:pPr>
            <a:endParaRPr lang="en-US" sz="1600" dirty="0">
              <a:latin typeface="Candara" panose="020E0502030303020204" pitchFamily="34" charset="0"/>
            </a:endParaRPr>
          </a:p>
          <a:p>
            <a:pPr>
              <a:lnSpc>
                <a:spcPct val="150000"/>
              </a:lnSpc>
            </a:pPr>
            <a:r>
              <a:rPr lang="en-US" sz="1600" dirty="0">
                <a:latin typeface="Candara" panose="020E0502030303020204" pitchFamily="34" charset="0"/>
              </a:rPr>
              <a:t>The </a:t>
            </a:r>
            <a:r>
              <a:rPr lang="en-US" sz="1600" b="1" dirty="0">
                <a:solidFill>
                  <a:srgbClr val="0070C0"/>
                </a:solidFill>
                <a:latin typeface="Candara" panose="020E0502030303020204" pitchFamily="34" charset="0"/>
              </a:rPr>
              <a:t>QoS</a:t>
            </a:r>
            <a:r>
              <a:rPr lang="en-US" sz="1600" dirty="0">
                <a:solidFill>
                  <a:srgbClr val="0070C0"/>
                </a:solidFill>
                <a:latin typeface="Candara" panose="020E0502030303020204" pitchFamily="34" charset="0"/>
              </a:rPr>
              <a:t> </a:t>
            </a:r>
            <a:r>
              <a:rPr lang="en-US" sz="1600" dirty="0">
                <a:latin typeface="Candara" panose="020E0502030303020204" pitchFamily="34" charset="0"/>
              </a:rPr>
              <a:t>discussed here is applicable </a:t>
            </a:r>
            <a:r>
              <a:rPr lang="en-US" sz="1600" b="1" dirty="0">
                <a:latin typeface="Candara" panose="020E0502030303020204" pitchFamily="34" charset="0"/>
              </a:rPr>
              <a:t>only </a:t>
            </a:r>
            <a:r>
              <a:rPr lang="en-US" sz="1600" dirty="0">
                <a:latin typeface="Candara" panose="020E0502030303020204" pitchFamily="34" charset="0"/>
              </a:rPr>
              <a:t>between the </a:t>
            </a:r>
            <a:r>
              <a:rPr lang="en-US" sz="1600" b="1" dirty="0">
                <a:latin typeface="Candara" panose="020E0502030303020204" pitchFamily="34" charset="0"/>
              </a:rPr>
              <a:t>BS </a:t>
            </a:r>
            <a:r>
              <a:rPr lang="en-US" sz="1600" dirty="0">
                <a:latin typeface="Candara" panose="020E0502030303020204" pitchFamily="34" charset="0"/>
              </a:rPr>
              <a:t>and </a:t>
            </a:r>
            <a:r>
              <a:rPr lang="en-US" sz="1600" dirty="0" smtClean="0">
                <a:latin typeface="Candara" panose="020E0502030303020204" pitchFamily="34" charset="0"/>
              </a:rPr>
              <a:t>the </a:t>
            </a:r>
            <a:r>
              <a:rPr lang="en-US" sz="1600" b="1" dirty="0" smtClean="0">
                <a:latin typeface="Candara" panose="020E0502030303020204" pitchFamily="34" charset="0"/>
              </a:rPr>
              <a:t>mobile </a:t>
            </a:r>
            <a:r>
              <a:rPr lang="en-US" sz="1600" b="1" dirty="0">
                <a:latin typeface="Candara" panose="020E0502030303020204" pitchFamily="34" charset="0"/>
              </a:rPr>
              <a:t>stations</a:t>
            </a:r>
            <a:r>
              <a:rPr lang="en-US" sz="1600" dirty="0">
                <a:latin typeface="Candara" panose="020E0502030303020204" pitchFamily="34" charset="0"/>
              </a:rPr>
              <a:t>. </a:t>
            </a:r>
            <a:r>
              <a:rPr lang="en-US" sz="1600" b="1" dirty="0">
                <a:latin typeface="Candara" panose="020E0502030303020204" pitchFamily="34" charset="0"/>
              </a:rPr>
              <a:t>QoS </a:t>
            </a:r>
            <a:r>
              <a:rPr lang="en-US" sz="1600" dirty="0">
                <a:latin typeface="Candara" panose="020E0502030303020204" pitchFamily="34" charset="0"/>
              </a:rPr>
              <a:t>on the core network is achieved </a:t>
            </a:r>
            <a:r>
              <a:rPr lang="en-US" sz="1600" dirty="0" smtClean="0">
                <a:latin typeface="Candara" panose="020E0502030303020204" pitchFamily="34" charset="0"/>
              </a:rPr>
              <a:t>using </a:t>
            </a:r>
            <a:r>
              <a:rPr lang="en-US" sz="1600" b="1" dirty="0" smtClean="0">
                <a:latin typeface="Candara" panose="020E0502030303020204" pitchFamily="34" charset="0"/>
              </a:rPr>
              <a:t>wired </a:t>
            </a:r>
            <a:r>
              <a:rPr lang="en-US" sz="1600" b="1" dirty="0">
                <a:latin typeface="Candara" panose="020E0502030303020204" pitchFamily="34" charset="0"/>
              </a:rPr>
              <a:t>network </a:t>
            </a:r>
            <a:r>
              <a:rPr lang="en-US" sz="1600" b="1" dirty="0" smtClean="0">
                <a:latin typeface="Candara" panose="020E0502030303020204" pitchFamily="34" charset="0"/>
              </a:rPr>
              <a:t>methodologies</a:t>
            </a:r>
            <a:r>
              <a:rPr lang="en-US" sz="1600" dirty="0" smtClean="0">
                <a:latin typeface="Candara" panose="020E0502030303020204" pitchFamily="34" charset="0"/>
              </a:rPr>
              <a:t>, such </a:t>
            </a:r>
            <a:r>
              <a:rPr lang="en-US" sz="1600" dirty="0">
                <a:latin typeface="Candara" panose="020E0502030303020204" pitchFamily="34" charset="0"/>
              </a:rPr>
              <a:t>as </a:t>
            </a:r>
            <a:r>
              <a:rPr lang="en-US" sz="1600" b="1" dirty="0">
                <a:solidFill>
                  <a:srgbClr val="996633"/>
                </a:solidFill>
                <a:latin typeface="Candara" panose="020E0502030303020204" pitchFamily="34" charset="0"/>
              </a:rPr>
              <a:t>intserv</a:t>
            </a:r>
            <a:r>
              <a:rPr lang="en-US" sz="1600" dirty="0">
                <a:solidFill>
                  <a:srgbClr val="996633"/>
                </a:solidFill>
                <a:latin typeface="Candara" panose="020E0502030303020204" pitchFamily="34" charset="0"/>
              </a:rPr>
              <a:t> </a:t>
            </a:r>
            <a:r>
              <a:rPr lang="en-US" sz="1600" dirty="0">
                <a:latin typeface="Candara" panose="020E0502030303020204" pitchFamily="34" charset="0"/>
              </a:rPr>
              <a:t>(integrated services) or </a:t>
            </a:r>
            <a:r>
              <a:rPr lang="en-US" sz="1600" b="1" dirty="0" smtClean="0">
                <a:solidFill>
                  <a:srgbClr val="996633"/>
                </a:solidFill>
                <a:latin typeface="Candara" panose="020E0502030303020204" pitchFamily="34" charset="0"/>
              </a:rPr>
              <a:t>DiffServ</a:t>
            </a:r>
            <a:r>
              <a:rPr lang="en-US" sz="1600" dirty="0" smtClean="0">
                <a:latin typeface="Candara" panose="020E0502030303020204" pitchFamily="34" charset="0"/>
              </a:rPr>
              <a:t> </a:t>
            </a:r>
            <a:r>
              <a:rPr lang="en-US" sz="1600" dirty="0">
                <a:latin typeface="Candara" panose="020E0502030303020204" pitchFamily="34" charset="0"/>
              </a:rPr>
              <a:t>(</a:t>
            </a:r>
            <a:r>
              <a:rPr lang="en-US" sz="1600" dirty="0" smtClean="0">
                <a:latin typeface="Candara" panose="020E0502030303020204" pitchFamily="34" charset="0"/>
              </a:rPr>
              <a:t>differentiated services).</a:t>
            </a:r>
            <a:endParaRPr lang="ar-SA" sz="16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1"/>
        <p:cNvGrpSpPr/>
        <p:nvPr/>
      </p:nvGrpSpPr>
      <p:grpSpPr>
        <a:xfrm>
          <a:off x="0" y="0"/>
          <a:ext cx="0" cy="0"/>
          <a:chOff x="0" y="0"/>
          <a:chExt cx="0" cy="0"/>
        </a:xfrm>
      </p:grpSpPr>
      <p:sp>
        <p:nvSpPr>
          <p:cNvPr id="962" name="Shape 962"/>
          <p:cNvSpPr txBox="1"/>
          <p:nvPr/>
        </p:nvSpPr>
        <p:spPr>
          <a:xfrm>
            <a:off x="457201" y="320040"/>
            <a:ext cx="5829299" cy="762000"/>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963" name="Shape 963"/>
          <p:cNvCxnSpPr/>
          <p:nvPr/>
        </p:nvCxnSpPr>
        <p:spPr>
          <a:xfrm>
            <a:off x="609600" y="7025640"/>
            <a:ext cx="5638800" cy="0"/>
          </a:xfrm>
          <a:prstGeom prst="straightConnector1">
            <a:avLst/>
          </a:prstGeom>
          <a:noFill/>
          <a:ln w="12700" cap="rnd" cmpd="sng">
            <a:solidFill>
              <a:schemeClr val="dk1"/>
            </a:solidFill>
            <a:prstDash val="solid"/>
            <a:miter/>
            <a:headEnd type="none" w="med" len="med"/>
            <a:tailEnd type="none" w="med" len="med"/>
          </a:ln>
        </p:spPr>
      </p:cxnSp>
      <p:sp>
        <p:nvSpPr>
          <p:cNvPr id="964" name="Shape 964"/>
          <p:cNvSpPr txBox="1"/>
          <p:nvPr/>
        </p:nvSpPr>
        <p:spPr>
          <a:xfrm>
            <a:off x="0" y="702564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965" name="Shape 965"/>
          <p:cNvSpPr txBox="1">
            <a:spLocks noGrp="1"/>
          </p:cNvSpPr>
          <p:nvPr>
            <p:ph type="title"/>
          </p:nvPr>
        </p:nvSpPr>
        <p:spPr>
          <a:xfrm>
            <a:off x="533401" y="472440"/>
            <a:ext cx="5714999"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2060"/>
                </a:solidFill>
              </a:rPr>
              <a:t>VSAT</a:t>
            </a:r>
          </a:p>
        </p:txBody>
      </p:sp>
      <p:cxnSp>
        <p:nvCxnSpPr>
          <p:cNvPr id="967" name="Shape 967"/>
          <p:cNvCxnSpPr/>
          <p:nvPr/>
        </p:nvCxnSpPr>
        <p:spPr>
          <a:xfrm>
            <a:off x="533400" y="472440"/>
            <a:ext cx="5638800" cy="0"/>
          </a:xfrm>
          <a:prstGeom prst="straightConnector1">
            <a:avLst/>
          </a:prstGeom>
          <a:noFill/>
          <a:ln w="12700" cap="rnd" cmpd="sng">
            <a:solidFill>
              <a:schemeClr val="dk1"/>
            </a:solidFill>
            <a:prstDash val="solid"/>
            <a:miter/>
            <a:headEnd type="none" w="med" len="med"/>
            <a:tailEnd type="none" w="med" len="med"/>
          </a:ln>
        </p:spPr>
      </p:cxnSp>
      <p:pic>
        <p:nvPicPr>
          <p:cNvPr id="968" name="Shape 968"/>
          <p:cNvPicPr preferRelativeResize="0"/>
          <p:nvPr/>
        </p:nvPicPr>
        <p:blipFill rotWithShape="1">
          <a:blip r:embed="rId3">
            <a:alphaModFix/>
          </a:blip>
          <a:srcRect/>
          <a:stretch/>
        </p:blipFill>
        <p:spPr>
          <a:xfrm>
            <a:off x="1600201" y="1005840"/>
            <a:ext cx="3787775" cy="6034086"/>
          </a:xfrm>
          <a:prstGeom prst="rect">
            <a:avLst/>
          </a:prstGeom>
          <a:noFill/>
          <a:ln>
            <a:noFill/>
          </a:ln>
        </p:spPr>
      </p:pic>
      <p:sp>
        <p:nvSpPr>
          <p:cNvPr id="969" name="Shape 969"/>
          <p:cNvSpPr txBox="1"/>
          <p:nvPr/>
        </p:nvSpPr>
        <p:spPr>
          <a:xfrm>
            <a:off x="1508125" y="7138351"/>
            <a:ext cx="4746624" cy="641350"/>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rgbClr val="0070C0"/>
                </a:solidFill>
                <a:latin typeface="Candara" panose="020E0502030303020204" pitchFamily="34" charset="0"/>
              </a:rPr>
              <a:t>KU Band </a:t>
            </a:r>
            <a:r>
              <a:rPr lang="en-US" sz="1800" dirty="0">
                <a:solidFill>
                  <a:schemeClr val="dk1"/>
                </a:solidFill>
                <a:latin typeface="Candara" panose="020E0502030303020204" pitchFamily="34" charset="0"/>
              </a:rPr>
              <a:t>and </a:t>
            </a:r>
            <a:r>
              <a:rPr lang="en-US" sz="1800" b="1" dirty="0">
                <a:solidFill>
                  <a:srgbClr val="0070C0"/>
                </a:solidFill>
                <a:latin typeface="Candara" panose="020E0502030303020204" pitchFamily="34" charset="0"/>
              </a:rPr>
              <a:t>KA band</a:t>
            </a:r>
          </a:p>
          <a:p>
            <a:pPr>
              <a:buClr>
                <a:schemeClr val="dk1"/>
              </a:buClr>
              <a:buSzPct val="100000"/>
              <a:buFont typeface="Arial"/>
              <a:buChar char="•"/>
            </a:pPr>
            <a:r>
              <a:rPr lang="en-US" sz="1800" b="1" dirty="0">
                <a:solidFill>
                  <a:schemeClr val="dk1"/>
                </a:solidFill>
                <a:latin typeface="Candara" panose="020E0502030303020204" pitchFamily="34" charset="0"/>
              </a:rPr>
              <a:t> 40 – 60 kbps </a:t>
            </a:r>
            <a:r>
              <a:rPr lang="en-US" sz="1800" b="1" dirty="0">
                <a:solidFill>
                  <a:srgbClr val="996633"/>
                </a:solidFill>
                <a:latin typeface="Candara" panose="020E0502030303020204" pitchFamily="34" charset="0"/>
              </a:rPr>
              <a:t>uplink</a:t>
            </a:r>
            <a:r>
              <a:rPr lang="en-US" sz="1800" dirty="0">
                <a:solidFill>
                  <a:schemeClr val="dk1"/>
                </a:solidFill>
                <a:latin typeface="Candara" panose="020E0502030303020204" pitchFamily="34" charset="0"/>
              </a:rPr>
              <a:t>  and </a:t>
            </a:r>
            <a:r>
              <a:rPr lang="en-US" sz="1800" b="1" dirty="0">
                <a:solidFill>
                  <a:schemeClr val="dk1"/>
                </a:solidFill>
                <a:latin typeface="Candara" panose="020E0502030303020204" pitchFamily="34" charset="0"/>
              </a:rPr>
              <a:t>500 kbps </a:t>
            </a:r>
            <a:r>
              <a:rPr lang="en-US" sz="1800" b="1" dirty="0">
                <a:solidFill>
                  <a:srgbClr val="996633"/>
                </a:solidFill>
                <a:latin typeface="Candara" panose="020E0502030303020204" pitchFamily="34" charset="0"/>
              </a:rPr>
              <a:t>downlink</a:t>
            </a:r>
          </a:p>
        </p:txBody>
      </p:sp>
      <p:cxnSp>
        <p:nvCxnSpPr>
          <p:cNvPr id="970" name="Shape 970"/>
          <p:cNvCxnSpPr/>
          <p:nvPr/>
        </p:nvCxnSpPr>
        <p:spPr>
          <a:xfrm>
            <a:off x="533400" y="472440"/>
            <a:ext cx="5638800" cy="0"/>
          </a:xfrm>
          <a:prstGeom prst="straightConnector1">
            <a:avLst/>
          </a:prstGeom>
          <a:noFill/>
          <a:ln w="12700" cap="rnd" cmpd="sng">
            <a:solidFill>
              <a:schemeClr val="dk1"/>
            </a:solidFill>
            <a:prstDash val="solid"/>
            <a:miter/>
            <a:headEnd type="none" w="med" len="med"/>
            <a:tailEnd type="none" w="med" len="med"/>
          </a:ln>
        </p:spPr>
      </p:cxnSp>
      <p:sp>
        <p:nvSpPr>
          <p:cNvPr id="971" name="Shape 971"/>
          <p:cNvSpPr txBox="1"/>
          <p:nvPr/>
        </p:nvSpPr>
        <p:spPr>
          <a:xfrm>
            <a:off x="304801" y="16764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2" name="TextBox 1"/>
          <p:cNvSpPr txBox="1"/>
          <p:nvPr/>
        </p:nvSpPr>
        <p:spPr>
          <a:xfrm>
            <a:off x="5669280" y="512064"/>
            <a:ext cx="6268171" cy="6155531"/>
          </a:xfrm>
          <a:prstGeom prst="rect">
            <a:avLst/>
          </a:prstGeom>
          <a:noFill/>
        </p:spPr>
        <p:txBody>
          <a:bodyPr wrap="square" rtlCol="1">
            <a:spAutoFit/>
          </a:bodyPr>
          <a:lstStyle/>
          <a:p>
            <a:r>
              <a:rPr lang="en-US" sz="1800" b="1" dirty="0" smtClean="0">
                <a:solidFill>
                  <a:srgbClr val="0070C0"/>
                </a:solidFill>
                <a:latin typeface="Candara" panose="020E0502030303020204" pitchFamily="34" charset="0"/>
              </a:rPr>
              <a:t>SATELLITE NETWORKS</a:t>
            </a:r>
            <a:endParaRPr lang="en-US" sz="1600" b="1" dirty="0" smtClean="0">
              <a:solidFill>
                <a:srgbClr val="0070C0"/>
              </a:solidFill>
              <a:latin typeface="Candara" panose="020E0502030303020204" pitchFamily="34" charset="0"/>
            </a:endParaRPr>
          </a:p>
          <a:p>
            <a:endParaRPr lang="en-US" sz="1600" dirty="0">
              <a:latin typeface="Candara" panose="020E0502030303020204" pitchFamily="34" charset="0"/>
            </a:endParaRPr>
          </a:p>
          <a:p>
            <a:pPr>
              <a:lnSpc>
                <a:spcPct val="150000"/>
              </a:lnSpc>
            </a:pPr>
            <a:r>
              <a:rPr lang="en-US" sz="1600" dirty="0">
                <a:latin typeface="Candara" panose="020E0502030303020204" pitchFamily="34" charset="0"/>
              </a:rPr>
              <a:t>Although satellite </a:t>
            </a:r>
            <a:r>
              <a:rPr lang="en-US" sz="1600" dirty="0" smtClean="0">
                <a:latin typeface="Candara" panose="020E0502030303020204" pitchFamily="34" charset="0"/>
              </a:rPr>
              <a:t>communication is </a:t>
            </a:r>
            <a:r>
              <a:rPr lang="en-US" sz="1600" dirty="0">
                <a:latin typeface="Candara" panose="020E0502030303020204" pitchFamily="34" charset="0"/>
              </a:rPr>
              <a:t>currently not ideally suited for </a:t>
            </a:r>
            <a:r>
              <a:rPr lang="en-US" sz="1600" dirty="0" smtClean="0">
                <a:latin typeface="Candara" panose="020E0502030303020204" pitchFamily="34" charset="0"/>
              </a:rPr>
              <a:t>broadband communication</a:t>
            </a:r>
            <a:r>
              <a:rPr lang="en-US" sz="1600" dirty="0">
                <a:latin typeface="Candara" panose="020E0502030303020204" pitchFamily="34" charset="0"/>
              </a:rPr>
              <a:t>, it is emerging as one in a </a:t>
            </a:r>
            <a:r>
              <a:rPr lang="en-US" sz="1600" dirty="0" smtClean="0">
                <a:latin typeface="Candara" panose="020E0502030303020204" pitchFamily="34" charset="0"/>
              </a:rPr>
              <a:t>limited manner</a:t>
            </a:r>
            <a:r>
              <a:rPr lang="en-US" sz="1600" dirty="0">
                <a:latin typeface="Candara" panose="020E0502030303020204" pitchFamily="34" charset="0"/>
              </a:rPr>
              <a:t>. </a:t>
            </a:r>
            <a:endParaRPr lang="en-US" sz="1600" dirty="0" smtClean="0">
              <a:latin typeface="Candara" panose="020E0502030303020204" pitchFamily="34" charset="0"/>
            </a:endParaRPr>
          </a:p>
          <a:p>
            <a:pPr>
              <a:lnSpc>
                <a:spcPct val="150000"/>
              </a:lnSpc>
            </a:pPr>
            <a:r>
              <a:rPr lang="en-US" sz="1600" dirty="0" smtClean="0">
                <a:latin typeface="Candara" panose="020E0502030303020204" pitchFamily="34" charset="0"/>
              </a:rPr>
              <a:t>For </a:t>
            </a:r>
            <a:r>
              <a:rPr lang="en-US" sz="1600" dirty="0">
                <a:latin typeface="Candara" panose="020E0502030303020204" pitchFamily="34" charset="0"/>
              </a:rPr>
              <a:t>example, </a:t>
            </a:r>
            <a:r>
              <a:rPr lang="en-US" sz="1600" b="1" dirty="0">
                <a:solidFill>
                  <a:srgbClr val="002060"/>
                </a:solidFill>
                <a:latin typeface="Candara" panose="020E0502030303020204" pitchFamily="34" charset="0"/>
              </a:rPr>
              <a:t>VSAT</a:t>
            </a:r>
            <a:r>
              <a:rPr lang="en-US" sz="1600" dirty="0">
                <a:latin typeface="Candara" panose="020E0502030303020204" pitchFamily="34" charset="0"/>
              </a:rPr>
              <a:t> (Figure </a:t>
            </a:r>
            <a:r>
              <a:rPr lang="en-US" sz="1600" dirty="0" smtClean="0">
                <a:latin typeface="Candara" panose="020E0502030303020204" pitchFamily="34" charset="0"/>
              </a:rPr>
              <a:t>14.22) is </a:t>
            </a:r>
            <a:r>
              <a:rPr lang="en-US" sz="1600" dirty="0">
                <a:latin typeface="Candara" panose="020E0502030303020204" pitchFamily="34" charset="0"/>
              </a:rPr>
              <a:t>a popular implementation of </a:t>
            </a:r>
            <a:r>
              <a:rPr lang="en-US" sz="1600" b="1" dirty="0">
                <a:solidFill>
                  <a:srgbClr val="0070C0"/>
                </a:solidFill>
                <a:latin typeface="Candara" panose="020E0502030303020204" pitchFamily="34" charset="0"/>
              </a:rPr>
              <a:t>direct transmission to home</a:t>
            </a:r>
            <a:r>
              <a:rPr lang="en-US" sz="1600" dirty="0">
                <a:solidFill>
                  <a:srgbClr val="0070C0"/>
                </a:solidFill>
                <a:latin typeface="Candara" panose="020E0502030303020204" pitchFamily="34" charset="0"/>
              </a:rPr>
              <a:t> </a:t>
            </a:r>
            <a:r>
              <a:rPr lang="en-US" sz="1600" dirty="0">
                <a:latin typeface="Candara" panose="020E0502030303020204" pitchFamily="34" charset="0"/>
              </a:rPr>
              <a:t>(</a:t>
            </a:r>
            <a:r>
              <a:rPr lang="en-US" sz="1600" b="1" dirty="0">
                <a:solidFill>
                  <a:srgbClr val="0070C0"/>
                </a:solidFill>
                <a:latin typeface="Candara" panose="020E0502030303020204" pitchFamily="34" charset="0"/>
              </a:rPr>
              <a:t>DTH</a:t>
            </a:r>
            <a:r>
              <a:rPr lang="en-US" sz="1600" dirty="0">
                <a:latin typeface="Candara" panose="020E0502030303020204" pitchFamily="34" charset="0"/>
              </a:rPr>
              <a:t>) </a:t>
            </a:r>
            <a:r>
              <a:rPr lang="en-US" sz="1600" b="1" dirty="0">
                <a:latin typeface="Candara" panose="020E0502030303020204" pitchFamily="34" charset="0"/>
              </a:rPr>
              <a:t>satellite access </a:t>
            </a:r>
            <a:r>
              <a:rPr lang="en-US" sz="1600" b="1" dirty="0" smtClean="0">
                <a:latin typeface="Candara" panose="020E0502030303020204" pitchFamily="34" charset="0"/>
              </a:rPr>
              <a:t>network</a:t>
            </a:r>
            <a:r>
              <a:rPr lang="en-US" sz="1600" dirty="0" smtClean="0">
                <a:latin typeface="Candara" panose="020E0502030303020204" pitchFamily="34" charset="0"/>
              </a:rPr>
              <a:t>. Some </a:t>
            </a:r>
            <a:r>
              <a:rPr lang="en-US" sz="1600" dirty="0">
                <a:latin typeface="Candara" panose="020E0502030303020204" pitchFamily="34" charset="0"/>
              </a:rPr>
              <a:t>reasons for the revival of DTH are </a:t>
            </a:r>
            <a:r>
              <a:rPr lang="en-US" sz="1600" b="1" dirty="0">
                <a:solidFill>
                  <a:srgbClr val="669900"/>
                </a:solidFill>
                <a:latin typeface="Candara" panose="020E0502030303020204" pitchFamily="34" charset="0"/>
              </a:rPr>
              <a:t>easy implementation</a:t>
            </a:r>
            <a:r>
              <a:rPr lang="en-US" sz="1600" dirty="0">
                <a:latin typeface="Candara" panose="020E0502030303020204" pitchFamily="34" charset="0"/>
              </a:rPr>
              <a:t>, </a:t>
            </a:r>
            <a:r>
              <a:rPr lang="en-US" sz="1600" b="1" dirty="0">
                <a:solidFill>
                  <a:srgbClr val="669900"/>
                </a:solidFill>
                <a:latin typeface="Candara" panose="020E0502030303020204" pitchFamily="34" charset="0"/>
              </a:rPr>
              <a:t>small </a:t>
            </a:r>
            <a:r>
              <a:rPr lang="en-US" sz="1600" dirty="0" smtClean="0">
                <a:latin typeface="Candara" panose="020E0502030303020204" pitchFamily="34" charset="0"/>
              </a:rPr>
              <a:t>and </a:t>
            </a:r>
            <a:r>
              <a:rPr lang="en-US" sz="1600" b="1" dirty="0" smtClean="0">
                <a:solidFill>
                  <a:srgbClr val="669900"/>
                </a:solidFill>
                <a:latin typeface="Candara" panose="020E0502030303020204" pitchFamily="34" charset="0"/>
              </a:rPr>
              <a:t>highly directional antenna</a:t>
            </a:r>
            <a:r>
              <a:rPr lang="en-US" sz="1600" dirty="0">
                <a:latin typeface="Candara" panose="020E0502030303020204" pitchFamily="34" charset="0"/>
              </a:rPr>
              <a:t>, </a:t>
            </a:r>
            <a:r>
              <a:rPr lang="en-US" sz="1600" dirty="0" smtClean="0">
                <a:latin typeface="Candara" panose="020E0502030303020204" pitchFamily="34" charset="0"/>
              </a:rPr>
              <a:t>and </a:t>
            </a:r>
            <a:r>
              <a:rPr lang="en-US" sz="1600" b="1" dirty="0" smtClean="0">
                <a:solidFill>
                  <a:srgbClr val="669900"/>
                </a:solidFill>
                <a:latin typeface="Candara" panose="020E0502030303020204" pitchFamily="34" charset="0"/>
              </a:rPr>
              <a:t>video </a:t>
            </a:r>
            <a:r>
              <a:rPr lang="en-US" sz="1600" b="1" dirty="0">
                <a:solidFill>
                  <a:srgbClr val="669900"/>
                </a:solidFill>
                <a:latin typeface="Candara" panose="020E0502030303020204" pitchFamily="34" charset="0"/>
              </a:rPr>
              <a:t>compression technique</a:t>
            </a:r>
            <a:r>
              <a:rPr lang="en-US" sz="1600" dirty="0">
                <a:latin typeface="Candara" panose="020E0502030303020204" pitchFamily="34" charset="0"/>
              </a:rPr>
              <a:t>. Itis used as a </a:t>
            </a:r>
            <a:r>
              <a:rPr lang="en-US" sz="1600" b="1" dirty="0">
                <a:solidFill>
                  <a:srgbClr val="669900"/>
                </a:solidFill>
                <a:latin typeface="Candara" panose="020E0502030303020204" pitchFamily="34" charset="0"/>
              </a:rPr>
              <a:t>back-up link </a:t>
            </a:r>
            <a:r>
              <a:rPr lang="en-US" sz="1600" dirty="0">
                <a:latin typeface="Candara" panose="020E0502030303020204" pitchFamily="34" charset="0"/>
              </a:rPr>
              <a:t>for </a:t>
            </a:r>
            <a:r>
              <a:rPr lang="en-US" sz="1600" dirty="0" smtClean="0">
                <a:latin typeface="Candara" panose="020E0502030303020204" pitchFamily="34" charset="0"/>
              </a:rPr>
              <a:t>communication by industrial organizations</a:t>
            </a:r>
            <a:r>
              <a:rPr lang="en-US" sz="1600" dirty="0">
                <a:latin typeface="Candara" panose="020E0502030303020204" pitchFamily="34" charset="0"/>
              </a:rPr>
              <a:t>, as well as to set up communication to </a:t>
            </a:r>
            <a:r>
              <a:rPr lang="en-US" sz="1600" dirty="0" smtClean="0">
                <a:latin typeface="Candara" panose="020E0502030303020204" pitchFamily="34" charset="0"/>
              </a:rPr>
              <a:t>rural and </a:t>
            </a:r>
            <a:r>
              <a:rPr lang="en-US" sz="1600" dirty="0">
                <a:latin typeface="Candara" panose="020E0502030303020204" pitchFamily="34" charset="0"/>
              </a:rPr>
              <a:t>inaccessible </a:t>
            </a:r>
            <a:r>
              <a:rPr lang="en-US" sz="1600" dirty="0" smtClean="0">
                <a:latin typeface="Candara" panose="020E0502030303020204" pitchFamily="34" charset="0"/>
              </a:rPr>
              <a:t>areas such </a:t>
            </a:r>
            <a:r>
              <a:rPr lang="en-US" sz="1600" dirty="0">
                <a:latin typeface="Candara" panose="020E0502030303020204" pitchFamily="34" charset="0"/>
              </a:rPr>
              <a:t>as mountainous regions</a:t>
            </a:r>
            <a:r>
              <a:rPr lang="en-US" sz="1600" dirty="0" smtClean="0">
                <a:latin typeface="Candara" panose="020E0502030303020204" pitchFamily="34" charset="0"/>
              </a:rPr>
              <a:t>.</a:t>
            </a:r>
          </a:p>
          <a:p>
            <a:pPr>
              <a:lnSpc>
                <a:spcPct val="150000"/>
              </a:lnSpc>
            </a:pPr>
            <a:endParaRPr lang="en-US" sz="1600" dirty="0">
              <a:latin typeface="Candara" panose="020E0502030303020204" pitchFamily="34" charset="0"/>
            </a:endParaRPr>
          </a:p>
          <a:p>
            <a:pPr>
              <a:lnSpc>
                <a:spcPct val="150000"/>
              </a:lnSpc>
            </a:pPr>
            <a:r>
              <a:rPr lang="en-US" sz="1600" b="1" dirty="0">
                <a:solidFill>
                  <a:srgbClr val="002060"/>
                </a:solidFill>
                <a:latin typeface="Candara" panose="020E0502030303020204" pitchFamily="34" charset="0"/>
              </a:rPr>
              <a:t>VSAT</a:t>
            </a:r>
            <a:r>
              <a:rPr lang="en-US" sz="1600" dirty="0">
                <a:latin typeface="Candara" panose="020E0502030303020204" pitchFamily="34" charset="0"/>
              </a:rPr>
              <a:t> operates </a:t>
            </a:r>
            <a:r>
              <a:rPr lang="en-US" sz="1600" dirty="0" smtClean="0">
                <a:latin typeface="Candara" panose="020E0502030303020204" pitchFamily="34" charset="0"/>
              </a:rPr>
              <a:t>in the </a:t>
            </a:r>
            <a:r>
              <a:rPr lang="en-US" sz="1600" b="1" dirty="0" smtClean="0">
                <a:solidFill>
                  <a:srgbClr val="0070C0"/>
                </a:solidFill>
                <a:latin typeface="Candara" panose="020E0502030303020204" pitchFamily="34" charset="0"/>
              </a:rPr>
              <a:t>Ku</a:t>
            </a:r>
            <a:r>
              <a:rPr lang="en-US" sz="1600" dirty="0" smtClean="0">
                <a:solidFill>
                  <a:srgbClr val="0070C0"/>
                </a:solidFill>
                <a:latin typeface="Candara" panose="020E0502030303020204" pitchFamily="34" charset="0"/>
              </a:rPr>
              <a:t> </a:t>
            </a:r>
            <a:r>
              <a:rPr lang="en-US" sz="1600" dirty="0">
                <a:latin typeface="Candara" panose="020E0502030303020204" pitchFamily="34" charset="0"/>
              </a:rPr>
              <a:t>and </a:t>
            </a:r>
            <a:r>
              <a:rPr lang="en-US" sz="1600" b="1" dirty="0" smtClean="0">
                <a:solidFill>
                  <a:srgbClr val="0070C0"/>
                </a:solidFill>
                <a:latin typeface="Candara" panose="020E0502030303020204" pitchFamily="34" charset="0"/>
              </a:rPr>
              <a:t>Ka bands</a:t>
            </a:r>
            <a:r>
              <a:rPr lang="en-US" sz="1600" dirty="0" smtClean="0">
                <a:latin typeface="Candara" panose="020E0502030303020204" pitchFamily="34" charset="0"/>
              </a:rPr>
              <a:t>.</a:t>
            </a:r>
          </a:p>
          <a:p>
            <a:pPr>
              <a:lnSpc>
                <a:spcPct val="150000"/>
              </a:lnSpc>
            </a:pPr>
            <a:r>
              <a:rPr lang="en-US" sz="1600" dirty="0">
                <a:latin typeface="Candara" panose="020E0502030303020204" pitchFamily="34" charset="0"/>
              </a:rPr>
              <a:t>VSAT uses geostationary earth orbit </a:t>
            </a:r>
            <a:r>
              <a:rPr lang="en-US" sz="1600" dirty="0" smtClean="0">
                <a:latin typeface="Candara" panose="020E0502030303020204" pitchFamily="34" charset="0"/>
              </a:rPr>
              <a:t>and hence </a:t>
            </a:r>
            <a:r>
              <a:rPr lang="en-US" sz="1600" dirty="0">
                <a:latin typeface="Candara" panose="020E0502030303020204" pitchFamily="34" charset="0"/>
              </a:rPr>
              <a:t>appears stationary </a:t>
            </a:r>
            <a:r>
              <a:rPr lang="en-US" sz="1600" dirty="0" smtClean="0">
                <a:latin typeface="Candara" panose="020E0502030303020204" pitchFamily="34" charset="0"/>
              </a:rPr>
              <a:t>for the </a:t>
            </a:r>
            <a:r>
              <a:rPr lang="en-US" sz="1600" dirty="0">
                <a:latin typeface="Candara" panose="020E0502030303020204" pitchFamily="34" charset="0"/>
              </a:rPr>
              <a:t>ground station</a:t>
            </a:r>
            <a:r>
              <a:rPr lang="en-US" sz="1600" dirty="0" smtClean="0">
                <a:latin typeface="Candara" panose="020E0502030303020204" pitchFamily="34" charset="0"/>
              </a:rPr>
              <a:t>.</a:t>
            </a:r>
          </a:p>
          <a:p>
            <a:pPr>
              <a:lnSpc>
                <a:spcPct val="150000"/>
              </a:lnSpc>
            </a:pPr>
            <a:r>
              <a:rPr lang="en-US" sz="1600" b="1" dirty="0" smtClean="0">
                <a:solidFill>
                  <a:srgbClr val="996633"/>
                </a:solidFill>
                <a:latin typeface="Candara" panose="020E0502030303020204" pitchFamily="34" charset="0"/>
              </a:rPr>
              <a:t>Rain attenuation</a:t>
            </a:r>
            <a:r>
              <a:rPr lang="en-US" sz="1600" dirty="0" smtClean="0">
                <a:latin typeface="Candara" panose="020E0502030303020204" pitchFamily="34" charset="0"/>
              </a:rPr>
              <a:t>, VSAT </a:t>
            </a:r>
            <a:r>
              <a:rPr lang="en-US" sz="1600" dirty="0">
                <a:latin typeface="Candara" panose="020E0502030303020204" pitchFamily="34" charset="0"/>
              </a:rPr>
              <a:t>also suffers from an </a:t>
            </a:r>
            <a:r>
              <a:rPr lang="en-US" sz="1600" b="1" dirty="0">
                <a:latin typeface="Candara" panose="020E0502030303020204" pitchFamily="34" charset="0"/>
              </a:rPr>
              <a:t>end-to-end</a:t>
            </a:r>
            <a:r>
              <a:rPr lang="en-US" sz="1600" dirty="0">
                <a:latin typeface="Candara" panose="020E0502030303020204" pitchFamily="34" charset="0"/>
              </a:rPr>
              <a:t> round-trip </a:t>
            </a:r>
            <a:r>
              <a:rPr lang="en-US" sz="1600" dirty="0" smtClean="0">
                <a:latin typeface="Candara" panose="020E0502030303020204" pitchFamily="34" charset="0"/>
              </a:rPr>
              <a:t>delay time </a:t>
            </a:r>
            <a:r>
              <a:rPr lang="en-US" sz="1600" dirty="0">
                <a:latin typeface="Candara" panose="020E0502030303020204" pitchFamily="34" charset="0"/>
              </a:rPr>
              <a:t>of </a:t>
            </a:r>
            <a:r>
              <a:rPr lang="en-US" sz="1600" dirty="0" smtClean="0">
                <a:latin typeface="Candara" panose="020E0502030303020204" pitchFamily="34" charset="0"/>
              </a:rPr>
              <a:t>0.5 seconds</a:t>
            </a:r>
            <a:r>
              <a:rPr lang="en-US" sz="1600" dirty="0">
                <a:latin typeface="Candara" panose="020E0502030303020204" pitchFamily="34" charset="0"/>
              </a:rPr>
              <a:t>; i.e., from one terminal to another and back.</a:t>
            </a:r>
            <a:endParaRPr lang="ar-SA" sz="16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9"/>
        <p:cNvGrpSpPr/>
        <p:nvPr/>
      </p:nvGrpSpPr>
      <p:grpSpPr>
        <a:xfrm>
          <a:off x="0" y="0"/>
          <a:ext cx="0" cy="0"/>
          <a:chOff x="0" y="0"/>
          <a:chExt cx="0" cy="0"/>
        </a:xfrm>
      </p:grpSpPr>
      <p:sp>
        <p:nvSpPr>
          <p:cNvPr id="980" name="Shape 980"/>
          <p:cNvSpPr txBox="1"/>
          <p:nvPr/>
        </p:nvSpPr>
        <p:spPr>
          <a:xfrm>
            <a:off x="356617" y="271272"/>
            <a:ext cx="5829299" cy="762000"/>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981" name="Shape 981"/>
          <p:cNvCxnSpPr/>
          <p:nvPr/>
        </p:nvCxnSpPr>
        <p:spPr>
          <a:xfrm>
            <a:off x="426720" y="4642104"/>
            <a:ext cx="5638800" cy="0"/>
          </a:xfrm>
          <a:prstGeom prst="straightConnector1">
            <a:avLst/>
          </a:prstGeom>
          <a:noFill/>
          <a:ln w="12700" cap="rnd" cmpd="sng">
            <a:solidFill>
              <a:schemeClr val="dk1"/>
            </a:solidFill>
            <a:prstDash val="solid"/>
            <a:miter/>
            <a:headEnd type="none" w="med" len="med"/>
            <a:tailEnd type="none" w="med" len="med"/>
          </a:ln>
        </p:spPr>
      </p:cxnSp>
      <p:sp>
        <p:nvSpPr>
          <p:cNvPr id="982" name="Shape 982"/>
          <p:cNvSpPr txBox="1"/>
          <p:nvPr/>
        </p:nvSpPr>
        <p:spPr>
          <a:xfrm>
            <a:off x="-182880" y="4642104"/>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sp>
        <p:nvSpPr>
          <p:cNvPr id="983" name="Shape 983"/>
          <p:cNvSpPr txBox="1">
            <a:spLocks noGrp="1"/>
          </p:cNvSpPr>
          <p:nvPr>
            <p:ph type="title"/>
          </p:nvPr>
        </p:nvSpPr>
        <p:spPr>
          <a:xfrm>
            <a:off x="356616" y="423672"/>
            <a:ext cx="5791200" cy="457200"/>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002060"/>
                </a:solidFill>
              </a:rPr>
              <a:t>VSAT</a:t>
            </a:r>
            <a:r>
              <a:rPr lang="en-US" sz="3200" b="1" dirty="0">
                <a:solidFill>
                  <a:schemeClr val="dk1"/>
                </a:solidFill>
              </a:rPr>
              <a:t> </a:t>
            </a:r>
            <a:r>
              <a:rPr lang="en-US" sz="3200" b="1" dirty="0">
                <a:solidFill>
                  <a:srgbClr val="0070C0"/>
                </a:solidFill>
              </a:rPr>
              <a:t>Components</a:t>
            </a:r>
          </a:p>
        </p:txBody>
      </p:sp>
      <p:cxnSp>
        <p:nvCxnSpPr>
          <p:cNvPr id="985" name="Shape 985"/>
          <p:cNvCxnSpPr/>
          <p:nvPr/>
        </p:nvCxnSpPr>
        <p:spPr>
          <a:xfrm>
            <a:off x="432816" y="423672"/>
            <a:ext cx="5638800" cy="0"/>
          </a:xfrm>
          <a:prstGeom prst="straightConnector1">
            <a:avLst/>
          </a:prstGeom>
          <a:noFill/>
          <a:ln w="12700" cap="rnd" cmpd="sng">
            <a:solidFill>
              <a:schemeClr val="dk1"/>
            </a:solidFill>
            <a:prstDash val="solid"/>
            <a:miter/>
            <a:headEnd type="none" w="med" len="med"/>
            <a:tailEnd type="none" w="med" len="med"/>
          </a:ln>
        </p:spPr>
      </p:cxnSp>
      <p:sp>
        <p:nvSpPr>
          <p:cNvPr id="986" name="Shape 986"/>
          <p:cNvSpPr txBox="1"/>
          <p:nvPr/>
        </p:nvSpPr>
        <p:spPr>
          <a:xfrm>
            <a:off x="432816" y="1033272"/>
            <a:ext cx="9028176" cy="4331208"/>
          </a:xfrm>
          <a:prstGeom prst="rect">
            <a:avLst/>
          </a:prstGeom>
          <a:noFill/>
          <a:ln>
            <a:noFill/>
          </a:ln>
        </p:spPr>
        <p:txBody>
          <a:bodyPr lIns="91425" tIns="45700" rIns="91425" bIns="45700" anchor="t" anchorCtr="0">
            <a:noAutofit/>
          </a:bodyPr>
          <a:lstStyle/>
          <a:p>
            <a:pPr>
              <a:spcAft>
                <a:spcPts val="600"/>
              </a:spcAft>
              <a:buClr>
                <a:schemeClr val="dk1"/>
              </a:buClr>
              <a:buSzPct val="111111"/>
              <a:buFont typeface="Arial"/>
              <a:buChar char="•"/>
            </a:pPr>
            <a:r>
              <a:rPr lang="en-US" sz="1800" b="1"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ODU </a:t>
            </a:r>
            <a:r>
              <a:rPr lang="en-US" sz="2000" b="1" dirty="0">
                <a:solidFill>
                  <a:srgbClr val="996633"/>
                </a:solidFill>
                <a:latin typeface="Candara" panose="020E0502030303020204" pitchFamily="34" charset="0"/>
              </a:rPr>
              <a:t>Outdoor unit</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Power amplifier</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Up-converter</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Down-converter</a:t>
            </a:r>
          </a:p>
          <a:p>
            <a:pPr>
              <a:spcAft>
                <a:spcPts val="600"/>
              </a:spcAft>
              <a:buClr>
                <a:schemeClr val="dk1"/>
              </a:buClr>
              <a:buSzPct val="100000"/>
              <a:buFont typeface="Arial"/>
              <a:buChar char="•"/>
            </a:pPr>
            <a:r>
              <a:rPr lang="en-US" sz="2000" b="1" dirty="0">
                <a:solidFill>
                  <a:schemeClr val="dk1"/>
                </a:solidFill>
                <a:latin typeface="Candara" panose="020E0502030303020204" pitchFamily="34" charset="0"/>
              </a:rPr>
              <a:t> IDU </a:t>
            </a:r>
            <a:r>
              <a:rPr lang="en-US" sz="2000" b="1" dirty="0">
                <a:solidFill>
                  <a:srgbClr val="996633"/>
                </a:solidFill>
                <a:latin typeface="Candara" panose="020E0502030303020204" pitchFamily="34" charset="0"/>
              </a:rPr>
              <a:t>Indoor unit</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Modems</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Frequency synthesizer</a:t>
            </a:r>
          </a:p>
          <a:p>
            <a:pPr marL="457200" lvl="1">
              <a:spcAft>
                <a:spcPts val="600"/>
              </a:spcAft>
              <a:buClr>
                <a:schemeClr val="dk1"/>
              </a:buClr>
              <a:buSzPct val="100000"/>
              <a:buFont typeface="Arial"/>
              <a:buChar char="•"/>
            </a:pPr>
            <a:r>
              <a:rPr lang="en-US" sz="2000" dirty="0">
                <a:solidFill>
                  <a:schemeClr val="dk1"/>
                </a:solidFill>
                <a:latin typeface="Candara" panose="020E0502030303020204" pitchFamily="34" charset="0"/>
              </a:rPr>
              <a:t> Encoder / decoder</a:t>
            </a:r>
          </a:p>
          <a:p>
            <a:pPr>
              <a:spcAft>
                <a:spcPts val="600"/>
              </a:spcAft>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Proxy agent </a:t>
            </a:r>
            <a:r>
              <a:rPr lang="en-US" sz="2000" dirty="0">
                <a:solidFill>
                  <a:schemeClr val="dk1"/>
                </a:solidFill>
                <a:latin typeface="Candara" panose="020E0502030303020204" pitchFamily="34" charset="0"/>
              </a:rPr>
              <a:t>for </a:t>
            </a:r>
            <a:r>
              <a:rPr lang="en-US" sz="2000" b="1" dirty="0">
                <a:solidFill>
                  <a:schemeClr val="dk1"/>
                </a:solidFill>
                <a:latin typeface="Candara" panose="020E0502030303020204" pitchFamily="34" charset="0"/>
              </a:rPr>
              <a:t>management</a:t>
            </a:r>
            <a:r>
              <a:rPr lang="en-US" sz="2000" dirty="0">
                <a:solidFill>
                  <a:schemeClr val="dk1"/>
                </a:solidFill>
                <a:latin typeface="Candara" panose="020E0502030303020204" pitchFamily="34" charset="0"/>
              </a:rPr>
              <a:t>; Later </a:t>
            </a:r>
            <a:r>
              <a:rPr lang="en-US" sz="2000" dirty="0" smtClean="0">
                <a:solidFill>
                  <a:schemeClr val="dk1"/>
                </a:solidFill>
                <a:latin typeface="Candara" panose="020E0502030303020204" pitchFamily="34" charset="0"/>
              </a:rPr>
              <a:t>models with </a:t>
            </a:r>
            <a:r>
              <a:rPr lang="en-US" sz="2000" dirty="0">
                <a:solidFill>
                  <a:schemeClr val="dk1"/>
                </a:solidFill>
                <a:latin typeface="Candara" panose="020E0502030303020204" pitchFamily="34" charset="0"/>
              </a:rPr>
              <a:t>SNMP agent</a:t>
            </a:r>
          </a:p>
        </p:txBody>
      </p:sp>
      <p:cxnSp>
        <p:nvCxnSpPr>
          <p:cNvPr id="987" name="Shape 987"/>
          <p:cNvCxnSpPr/>
          <p:nvPr/>
        </p:nvCxnSpPr>
        <p:spPr>
          <a:xfrm>
            <a:off x="432816" y="423672"/>
            <a:ext cx="5638800" cy="0"/>
          </a:xfrm>
          <a:prstGeom prst="straightConnector1">
            <a:avLst/>
          </a:prstGeom>
          <a:noFill/>
          <a:ln w="12700" cap="rnd" cmpd="sng">
            <a:solidFill>
              <a:schemeClr val="dk1"/>
            </a:solidFill>
            <a:prstDash val="solid"/>
            <a:miter/>
            <a:headEnd type="none" w="med" len="med"/>
            <a:tailEnd type="none" w="med" len="med"/>
          </a:ln>
        </p:spPr>
      </p:cxnSp>
      <p:sp>
        <p:nvSpPr>
          <p:cNvPr id="988" name="Shape 988"/>
          <p:cNvSpPr txBox="1"/>
          <p:nvPr/>
        </p:nvSpPr>
        <p:spPr>
          <a:xfrm>
            <a:off x="204217" y="118872"/>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
        <p:nvSpPr>
          <p:cNvPr id="2" name="TextBox 1"/>
          <p:cNvSpPr txBox="1"/>
          <p:nvPr/>
        </p:nvSpPr>
        <p:spPr>
          <a:xfrm>
            <a:off x="353567" y="5205984"/>
            <a:ext cx="11484865" cy="2862322"/>
          </a:xfrm>
          <a:prstGeom prst="rect">
            <a:avLst/>
          </a:prstGeom>
          <a:noFill/>
        </p:spPr>
        <p:txBody>
          <a:bodyPr wrap="square" rtlCol="1">
            <a:spAutoFit/>
          </a:bodyPr>
          <a:lstStyle/>
          <a:p>
            <a:r>
              <a:rPr lang="en-US" sz="1800" dirty="0">
                <a:latin typeface="Candara" panose="020E0502030303020204" pitchFamily="34" charset="0"/>
              </a:rPr>
              <a:t>The </a:t>
            </a:r>
            <a:r>
              <a:rPr lang="en-US" sz="1800" b="1" dirty="0">
                <a:solidFill>
                  <a:srgbClr val="996633"/>
                </a:solidFill>
                <a:latin typeface="Candara" panose="020E0502030303020204" pitchFamily="34" charset="0"/>
              </a:rPr>
              <a:t>outdoor unit </a:t>
            </a:r>
            <a:r>
              <a:rPr lang="en-US" sz="1800" dirty="0">
                <a:latin typeface="Candara" panose="020E0502030303020204" pitchFamily="34" charset="0"/>
              </a:rPr>
              <a:t>(</a:t>
            </a:r>
            <a:r>
              <a:rPr lang="en-US" sz="1800" b="1" dirty="0">
                <a:solidFill>
                  <a:srgbClr val="996633"/>
                </a:solidFill>
                <a:latin typeface="Candara" panose="020E0502030303020204" pitchFamily="34" charset="0"/>
              </a:rPr>
              <a:t>ODU</a:t>
            </a:r>
            <a:r>
              <a:rPr lang="en-US" sz="1800" dirty="0">
                <a:latin typeface="Candara" panose="020E0502030303020204" pitchFamily="34" charset="0"/>
              </a:rPr>
              <a:t>) consists of a power amplifier and an up-converter feeding </a:t>
            </a:r>
            <a:r>
              <a:rPr lang="en-US" sz="1800" dirty="0" smtClean="0">
                <a:latin typeface="Candara" panose="020E0502030303020204" pitchFamily="34" charset="0"/>
              </a:rPr>
              <a:t>into the antenna and low-noise block </a:t>
            </a:r>
            <a:r>
              <a:rPr lang="en-US" sz="1800" dirty="0">
                <a:latin typeface="Candara" panose="020E0502030303020204" pitchFamily="34" charset="0"/>
              </a:rPr>
              <a:t>down-converter receiving signals from the </a:t>
            </a:r>
            <a:r>
              <a:rPr lang="en-US" sz="1800" dirty="0" smtClean="0">
                <a:latin typeface="Candara" panose="020E0502030303020204" pitchFamily="34" charset="0"/>
              </a:rPr>
              <a:t>antenna.</a:t>
            </a:r>
          </a:p>
          <a:p>
            <a:endParaRPr lang="en-US" sz="1800" dirty="0">
              <a:latin typeface="Candara" panose="020E0502030303020204" pitchFamily="34" charset="0"/>
            </a:endParaRPr>
          </a:p>
          <a:p>
            <a:r>
              <a:rPr lang="en-US" sz="1800" dirty="0">
                <a:latin typeface="Candara" panose="020E0502030303020204" pitchFamily="34" charset="0"/>
              </a:rPr>
              <a:t>the </a:t>
            </a:r>
            <a:r>
              <a:rPr lang="en-US" sz="1800" b="1" dirty="0" smtClean="0">
                <a:solidFill>
                  <a:srgbClr val="996633"/>
                </a:solidFill>
                <a:latin typeface="Candara" panose="020E0502030303020204" pitchFamily="34" charset="0"/>
              </a:rPr>
              <a:t>indoor unit </a:t>
            </a:r>
            <a:r>
              <a:rPr lang="en-US" sz="1800" dirty="0">
                <a:latin typeface="Candara" panose="020E0502030303020204" pitchFamily="34" charset="0"/>
              </a:rPr>
              <a:t>(</a:t>
            </a:r>
            <a:r>
              <a:rPr lang="en-US" sz="1800" b="1" dirty="0">
                <a:solidFill>
                  <a:srgbClr val="996633"/>
                </a:solidFill>
                <a:latin typeface="Candara" panose="020E0502030303020204" pitchFamily="34" charset="0"/>
              </a:rPr>
              <a:t>IDU</a:t>
            </a:r>
            <a:r>
              <a:rPr lang="en-US" sz="1800" dirty="0" smtClean="0">
                <a:latin typeface="Candara" panose="020E0502030303020204" pitchFamily="34" charset="0"/>
              </a:rPr>
              <a:t>) includes </a:t>
            </a:r>
            <a:r>
              <a:rPr lang="en-US" sz="1800" dirty="0">
                <a:latin typeface="Candara" panose="020E0502030303020204" pitchFamily="34" charset="0"/>
              </a:rPr>
              <a:t>the following components: modulator, demodulator, </a:t>
            </a:r>
            <a:r>
              <a:rPr lang="en-US" sz="1800" dirty="0" smtClean="0">
                <a:latin typeface="Candara" panose="020E0502030303020204" pitchFamily="34" charset="0"/>
              </a:rPr>
              <a:t>frequency synthesizer</a:t>
            </a:r>
            <a:r>
              <a:rPr lang="en-US" sz="1800" dirty="0">
                <a:latin typeface="Candara" panose="020E0502030303020204" pitchFamily="34" charset="0"/>
              </a:rPr>
              <a:t>, encoder, and decoder. </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dirty="0" smtClean="0">
                <a:latin typeface="Candara" panose="020E0502030303020204" pitchFamily="34" charset="0"/>
              </a:rPr>
              <a:t>The </a:t>
            </a:r>
            <a:r>
              <a:rPr lang="en-US" sz="1800" b="1" dirty="0">
                <a:latin typeface="Candara" panose="020E0502030303020204" pitchFamily="34" charset="0"/>
              </a:rPr>
              <a:t>normal interface</a:t>
            </a:r>
            <a:r>
              <a:rPr lang="en-US" sz="1800" dirty="0">
                <a:latin typeface="Candara" panose="020E0502030303020204" pitchFamily="34" charset="0"/>
              </a:rPr>
              <a:t> to the </a:t>
            </a:r>
            <a:r>
              <a:rPr lang="en-US" sz="1800" b="1" dirty="0">
                <a:latin typeface="Candara" panose="020E0502030303020204" pitchFamily="34" charset="0"/>
              </a:rPr>
              <a:t>customer network </a:t>
            </a:r>
            <a:r>
              <a:rPr lang="en-US" sz="1800" dirty="0">
                <a:latin typeface="Candara" panose="020E0502030303020204" pitchFamily="34" charset="0"/>
              </a:rPr>
              <a:t>is </a:t>
            </a:r>
            <a:r>
              <a:rPr lang="en-US" sz="1800" b="1" dirty="0">
                <a:latin typeface="Candara" panose="020E0502030303020204" pitchFamily="34" charset="0"/>
              </a:rPr>
              <a:t>Ethernet</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b="1" dirty="0">
                <a:solidFill>
                  <a:srgbClr val="0070C0"/>
                </a:solidFill>
                <a:latin typeface="Candara" panose="020E0502030303020204" pitchFamily="34" charset="0"/>
              </a:rPr>
              <a:t>Objects to </a:t>
            </a:r>
            <a:r>
              <a:rPr lang="en-US" sz="1800" b="1" dirty="0" smtClean="0">
                <a:solidFill>
                  <a:srgbClr val="0070C0"/>
                </a:solidFill>
                <a:latin typeface="Candara" panose="020E0502030303020204" pitchFamily="34" charset="0"/>
              </a:rPr>
              <a:t>be managed </a:t>
            </a:r>
            <a:r>
              <a:rPr lang="en-US" sz="1800" dirty="0">
                <a:latin typeface="Candara" panose="020E0502030303020204" pitchFamily="34" charset="0"/>
              </a:rPr>
              <a:t>are </a:t>
            </a:r>
            <a:r>
              <a:rPr lang="en-US" sz="1800" b="1" dirty="0">
                <a:solidFill>
                  <a:srgbClr val="0070C0"/>
                </a:solidFill>
                <a:latin typeface="Candara" panose="020E0502030303020204" pitchFamily="34" charset="0"/>
              </a:rPr>
              <a:t>parameters</a:t>
            </a:r>
            <a:r>
              <a:rPr lang="en-US" sz="1800" dirty="0">
                <a:solidFill>
                  <a:srgbClr val="0070C0"/>
                </a:solidFill>
                <a:latin typeface="Candara" panose="020E0502030303020204" pitchFamily="34" charset="0"/>
              </a:rPr>
              <a:t> </a:t>
            </a:r>
            <a:r>
              <a:rPr lang="en-US" sz="1800" dirty="0">
                <a:latin typeface="Candara" panose="020E0502030303020204" pitchFamily="34" charset="0"/>
              </a:rPr>
              <a:t>associated with the </a:t>
            </a:r>
            <a:r>
              <a:rPr lang="en-US" sz="1800" b="1" dirty="0">
                <a:solidFill>
                  <a:srgbClr val="700000"/>
                </a:solidFill>
                <a:latin typeface="Candara" panose="020E0502030303020204" pitchFamily="34" charset="0"/>
              </a:rPr>
              <a:t>antenna</a:t>
            </a:r>
            <a:r>
              <a:rPr lang="en-US" sz="1800" dirty="0">
                <a:latin typeface="Candara" panose="020E0502030303020204" pitchFamily="34" charset="0"/>
              </a:rPr>
              <a:t>, </a:t>
            </a:r>
            <a:r>
              <a:rPr lang="en-US" sz="1800" b="1" dirty="0">
                <a:solidFill>
                  <a:srgbClr val="700000"/>
                </a:solidFill>
                <a:latin typeface="Candara" panose="020E0502030303020204" pitchFamily="34" charset="0"/>
              </a:rPr>
              <a:t>transceivers</a:t>
            </a:r>
            <a:r>
              <a:rPr lang="en-US" sz="1800" dirty="0">
                <a:latin typeface="Candara" panose="020E0502030303020204" pitchFamily="34" charset="0"/>
              </a:rPr>
              <a:t>, </a:t>
            </a:r>
            <a:r>
              <a:rPr lang="en-US" sz="1800" b="1" dirty="0" smtClean="0">
                <a:solidFill>
                  <a:srgbClr val="700000"/>
                </a:solidFill>
                <a:latin typeface="Candara" panose="020E0502030303020204" pitchFamily="34" charset="0"/>
              </a:rPr>
              <a:t>frequency converters</a:t>
            </a:r>
            <a:r>
              <a:rPr lang="en-US" sz="1800" dirty="0">
                <a:latin typeface="Candara" panose="020E0502030303020204" pitchFamily="34" charset="0"/>
              </a:rPr>
              <a:t>, </a:t>
            </a:r>
            <a:r>
              <a:rPr lang="en-US" sz="1800" dirty="0" smtClean="0">
                <a:latin typeface="Candara" panose="020E0502030303020204" pitchFamily="34" charset="0"/>
              </a:rPr>
              <a:t>and </a:t>
            </a:r>
            <a:r>
              <a:rPr lang="en-US" sz="1800" b="1" dirty="0" smtClean="0">
                <a:solidFill>
                  <a:srgbClr val="700000"/>
                </a:solidFill>
                <a:latin typeface="Candara" panose="020E0502030303020204" pitchFamily="34" charset="0"/>
              </a:rPr>
              <a:t>power </a:t>
            </a:r>
            <a:r>
              <a:rPr lang="en-US" sz="1800" b="1" dirty="0">
                <a:solidFill>
                  <a:srgbClr val="700000"/>
                </a:solidFill>
                <a:latin typeface="Candara" panose="020E0502030303020204" pitchFamily="34" charset="0"/>
              </a:rPr>
              <a:t>amplifiers</a:t>
            </a:r>
            <a:r>
              <a:rPr lang="en-US" sz="1800" dirty="0">
                <a:latin typeface="Candara" panose="020E0502030303020204" pitchFamily="34" charset="0"/>
              </a:rPr>
              <a:t>.</a:t>
            </a:r>
            <a:endParaRPr lang="ar-SA" sz="1800" dirty="0">
              <a:latin typeface="Candara" panose="020E0502030303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5" y="122872"/>
            <a:ext cx="2243327" cy="523304"/>
          </a:xfrm>
        </p:spPr>
        <p:txBody>
          <a:bodyPr/>
          <a:lstStyle/>
          <a:p>
            <a:r>
              <a:rPr lang="en-US" sz="3200" b="1" dirty="0" smtClean="0">
                <a:solidFill>
                  <a:srgbClr val="669900"/>
                </a:solidFill>
              </a:rPr>
              <a:t>summary</a:t>
            </a:r>
            <a:endParaRPr lang="ar-SA" sz="3200" b="1" dirty="0">
              <a:solidFill>
                <a:srgbClr val="669900"/>
              </a:solidFill>
            </a:endParaRPr>
          </a:p>
        </p:txBody>
      </p:sp>
      <p:sp>
        <p:nvSpPr>
          <p:cNvPr id="3" name="TextBox 2"/>
          <p:cNvSpPr txBox="1"/>
          <p:nvPr/>
        </p:nvSpPr>
        <p:spPr>
          <a:xfrm>
            <a:off x="134113" y="755904"/>
            <a:ext cx="11767915" cy="7988212"/>
          </a:xfrm>
          <a:prstGeom prst="rect">
            <a:avLst/>
          </a:prstGeom>
          <a:noFill/>
        </p:spPr>
        <p:txBody>
          <a:bodyPr wrap="square" rtlCol="1">
            <a:spAutoFit/>
          </a:bodyPr>
          <a:lstStyle/>
          <a:p>
            <a:pPr>
              <a:lnSpc>
                <a:spcPct val="150000"/>
              </a:lnSpc>
              <a:spcAft>
                <a:spcPts val="1200"/>
              </a:spcAft>
            </a:pPr>
            <a:r>
              <a:rPr lang="en-US" sz="1800" dirty="0" smtClean="0">
                <a:latin typeface="Candara" panose="020E0502030303020204" pitchFamily="34" charset="0"/>
              </a:rPr>
              <a:t>In this </a:t>
            </a:r>
            <a:r>
              <a:rPr lang="en-US" sz="1800" dirty="0">
                <a:latin typeface="Candara" panose="020E0502030303020204" pitchFamily="34" charset="0"/>
              </a:rPr>
              <a:t>chapter, we addressed the basic principles of wireless communication that </a:t>
            </a:r>
            <a:r>
              <a:rPr lang="en-US" sz="1800" dirty="0" smtClean="0">
                <a:latin typeface="Candara" panose="020E0502030303020204" pitchFamily="34" charset="0"/>
              </a:rPr>
              <a:t>are required </a:t>
            </a:r>
            <a:r>
              <a:rPr lang="en-US" sz="1800" dirty="0">
                <a:latin typeface="Candara" panose="020E0502030303020204" pitchFamily="34" charset="0"/>
              </a:rPr>
              <a:t>to </a:t>
            </a:r>
            <a:r>
              <a:rPr lang="en-US" sz="1800" dirty="0" smtClean="0">
                <a:latin typeface="Candara" panose="020E0502030303020204" pitchFamily="34" charset="0"/>
              </a:rPr>
              <a:t>understand wireless </a:t>
            </a:r>
            <a:r>
              <a:rPr lang="en-US" sz="1800" dirty="0">
                <a:latin typeface="Candara" panose="020E0502030303020204" pitchFamily="34" charset="0"/>
              </a:rPr>
              <a:t>access networks and their management. The key </a:t>
            </a:r>
            <a:r>
              <a:rPr lang="en-US" sz="1800" dirty="0" smtClean="0">
                <a:latin typeface="Candara" panose="020E0502030303020204" pitchFamily="34" charset="0"/>
              </a:rPr>
              <a:t>areas covered </a:t>
            </a:r>
            <a:r>
              <a:rPr lang="en-US" sz="1800" dirty="0">
                <a:latin typeface="Candara" panose="020E0502030303020204" pitchFamily="34" charset="0"/>
              </a:rPr>
              <a:t>are free-space propagation that is applicable to satellite and mobile </a:t>
            </a:r>
            <a:r>
              <a:rPr lang="en-US" sz="1800" dirty="0" smtClean="0">
                <a:latin typeface="Candara" panose="020E0502030303020204" pitchFamily="34" charset="0"/>
              </a:rPr>
              <a:t>communications and two-ray propagation that </a:t>
            </a:r>
            <a:r>
              <a:rPr lang="en-US" sz="1800" dirty="0">
                <a:latin typeface="Candara" panose="020E0502030303020204" pitchFamily="34" charset="0"/>
              </a:rPr>
              <a:t>terrestrial wireless access networks are based on. We </a:t>
            </a:r>
            <a:r>
              <a:rPr lang="en-US" sz="1800" dirty="0" smtClean="0">
                <a:latin typeface="Candara" panose="020E0502030303020204" pitchFamily="34" charset="0"/>
              </a:rPr>
              <a:t>also discussed </a:t>
            </a:r>
            <a:r>
              <a:rPr lang="en-US" sz="1800" dirty="0">
                <a:latin typeface="Candara" panose="020E0502030303020204" pitchFamily="34" charset="0"/>
              </a:rPr>
              <a:t>the fading </a:t>
            </a:r>
            <a:r>
              <a:rPr lang="en-US" sz="1800" dirty="0" smtClean="0">
                <a:latin typeface="Candara" panose="020E0502030303020204" pitchFamily="34" charset="0"/>
              </a:rPr>
              <a:t>phenomenon that </a:t>
            </a:r>
            <a:r>
              <a:rPr lang="en-US" sz="1800" dirty="0">
                <a:latin typeface="Candara" panose="020E0502030303020204" pitchFamily="34" charset="0"/>
              </a:rPr>
              <a:t>separates wireless access networks from those </a:t>
            </a:r>
            <a:r>
              <a:rPr lang="en-US" sz="1800" dirty="0" smtClean="0">
                <a:latin typeface="Candara" panose="020E0502030303020204" pitchFamily="34" charset="0"/>
              </a:rPr>
              <a:t>of wired </a:t>
            </a:r>
            <a:r>
              <a:rPr lang="en-US" sz="1800" dirty="0">
                <a:latin typeface="Candara" panose="020E0502030303020204" pitchFamily="34" charset="0"/>
              </a:rPr>
              <a:t>access networks.</a:t>
            </a:r>
          </a:p>
          <a:p>
            <a:pPr>
              <a:lnSpc>
                <a:spcPct val="150000"/>
              </a:lnSpc>
              <a:spcAft>
                <a:spcPts val="1200"/>
              </a:spcAft>
            </a:pPr>
            <a:r>
              <a:rPr lang="en-US" sz="1800" dirty="0">
                <a:latin typeface="Candara" panose="020E0502030303020204" pitchFamily="34" charset="0"/>
              </a:rPr>
              <a:t>We discussed the three major categories of fixed wireless broadband access networks, </a:t>
            </a:r>
            <a:r>
              <a:rPr lang="en-US" sz="1800" dirty="0" smtClean="0">
                <a:latin typeface="Candara" panose="020E0502030303020204" pitchFamily="34" charset="0"/>
              </a:rPr>
              <a:t>namely MMDS</a:t>
            </a:r>
            <a:r>
              <a:rPr lang="en-US" sz="1800" dirty="0">
                <a:latin typeface="Candara" panose="020E0502030303020204" pitchFamily="34" charset="0"/>
              </a:rPr>
              <a:t>, LMDS, and IEEE802.16</a:t>
            </a:r>
            <a:r>
              <a:rPr lang="en-US" sz="1800" dirty="0" smtClean="0">
                <a:latin typeface="Candara" panose="020E0502030303020204" pitchFamily="34" charset="0"/>
              </a:rPr>
              <a:t>/ WiMax</a:t>
            </a:r>
            <a:r>
              <a:rPr lang="en-US" sz="1800" dirty="0">
                <a:latin typeface="Candara" panose="020E0502030303020204" pitchFamily="34" charset="0"/>
              </a:rPr>
              <a:t>. MMDS has been deployed </a:t>
            </a:r>
            <a:r>
              <a:rPr lang="en-US" sz="1800" dirty="0" smtClean="0">
                <a:latin typeface="Candara" panose="020E0502030303020204" pitchFamily="34" charset="0"/>
              </a:rPr>
              <a:t>in rural areas </a:t>
            </a:r>
            <a:r>
              <a:rPr lang="en-US" sz="1800" dirty="0">
                <a:latin typeface="Candara" panose="020E0502030303020204" pitchFamily="34" charset="0"/>
              </a:rPr>
              <a:t>and </a:t>
            </a:r>
            <a:r>
              <a:rPr lang="en-US" sz="1800" dirty="0" smtClean="0">
                <a:latin typeface="Candara" panose="020E0502030303020204" pitchFamily="34" charset="0"/>
              </a:rPr>
              <a:t>has adopted </a:t>
            </a:r>
            <a:r>
              <a:rPr lang="en-US" sz="1800" dirty="0">
                <a:latin typeface="Candara" panose="020E0502030303020204" pitchFamily="34" charset="0"/>
              </a:rPr>
              <a:t>wired cable technology </a:t>
            </a:r>
            <a:r>
              <a:rPr lang="en-US" sz="1800" dirty="0" smtClean="0">
                <a:latin typeface="Candara" panose="020E0502030303020204" pitchFamily="34" charset="0"/>
              </a:rPr>
              <a:t>defined by </a:t>
            </a:r>
            <a:r>
              <a:rPr lang="en-US" sz="1800" dirty="0">
                <a:latin typeface="Candara" panose="020E0502030303020204" pitchFamily="34" charset="0"/>
              </a:rPr>
              <a:t>DOCSIS standards. LMDS is also based </a:t>
            </a:r>
            <a:r>
              <a:rPr lang="en-US" sz="1800" dirty="0" smtClean="0">
                <a:latin typeface="Candara" panose="020E0502030303020204" pitchFamily="34" charset="0"/>
              </a:rPr>
              <a:t>on DOCSIS </a:t>
            </a:r>
            <a:r>
              <a:rPr lang="en-US" sz="1800" dirty="0">
                <a:latin typeface="Candara" panose="020E0502030303020204" pitchFamily="34" charset="0"/>
              </a:rPr>
              <a:t>standards although other technologies such as GPRS are used. </a:t>
            </a:r>
            <a:r>
              <a:rPr lang="en-US" sz="1800" dirty="0" smtClean="0">
                <a:latin typeface="Candara" panose="020E0502030303020204" pitchFamily="34" charset="0"/>
              </a:rPr>
              <a:t>Network management </a:t>
            </a:r>
            <a:r>
              <a:rPr lang="en-US" sz="1800" dirty="0">
                <a:latin typeface="Candara" panose="020E0502030303020204" pitchFamily="34" charset="0"/>
              </a:rPr>
              <a:t>of DOCSIS-based MMDS and </a:t>
            </a:r>
            <a:r>
              <a:rPr lang="en-US" sz="1800" dirty="0" smtClean="0">
                <a:latin typeface="Candara" panose="020E0502030303020204" pitchFamily="34" charset="0"/>
              </a:rPr>
              <a:t>LMDS has </a:t>
            </a:r>
            <a:r>
              <a:rPr lang="en-US" sz="1800" dirty="0">
                <a:latin typeface="Candara" panose="020E0502030303020204" pitchFamily="34" charset="0"/>
              </a:rPr>
              <a:t>taken advantage of </a:t>
            </a:r>
            <a:r>
              <a:rPr lang="en-US" sz="1800" dirty="0" smtClean="0">
                <a:latin typeface="Candara" panose="020E0502030303020204" pitchFamily="34" charset="0"/>
              </a:rPr>
              <a:t>standards developed </a:t>
            </a:r>
            <a:r>
              <a:rPr lang="en-US" sz="1800" dirty="0">
                <a:latin typeface="Candara" panose="020E0502030303020204" pitchFamily="34" charset="0"/>
              </a:rPr>
              <a:t>for the management of cable access networks</a:t>
            </a:r>
            <a:r>
              <a:rPr lang="en-US" sz="1800" dirty="0" smtClean="0">
                <a:latin typeface="Candara" panose="020E0502030303020204" pitchFamily="34" charset="0"/>
              </a:rPr>
              <a:t>. WiMax </a:t>
            </a:r>
            <a:r>
              <a:rPr lang="en-US" sz="1800" dirty="0">
                <a:latin typeface="Candara" panose="020E0502030303020204" pitchFamily="34" charset="0"/>
              </a:rPr>
              <a:t>network is an outgrowth of IEEE 802.16, which is the generalized standard for </a:t>
            </a:r>
            <a:r>
              <a:rPr lang="en-US" sz="1800" dirty="0" smtClean="0">
                <a:latin typeface="Candara" panose="020E0502030303020204" pitchFamily="34" charset="0"/>
              </a:rPr>
              <a:t>fixed wireless </a:t>
            </a:r>
            <a:r>
              <a:rPr lang="en-US" sz="1800" dirty="0">
                <a:latin typeface="Candara" panose="020E0502030303020204" pitchFamily="34" charset="0"/>
              </a:rPr>
              <a:t>access networks. This technology is seriously considered for metropolitan </a:t>
            </a:r>
            <a:r>
              <a:rPr lang="en-US" sz="1800" dirty="0" smtClean="0">
                <a:latin typeface="Candara" panose="020E0502030303020204" pitchFamily="34" charset="0"/>
              </a:rPr>
              <a:t>access network and will </a:t>
            </a:r>
            <a:r>
              <a:rPr lang="en-US" sz="1800" dirty="0">
                <a:latin typeface="Candara" panose="020E0502030303020204" pitchFamily="34" charset="0"/>
              </a:rPr>
              <a:t>compete with cable and DSL technologies. However</a:t>
            </a:r>
            <a:r>
              <a:rPr lang="en-US" sz="1800" dirty="0" smtClean="0">
                <a:latin typeface="Candara" panose="020E0502030303020204" pitchFamily="34" charset="0"/>
              </a:rPr>
              <a:t>, it has </a:t>
            </a:r>
            <a:r>
              <a:rPr lang="en-US" sz="1800" dirty="0">
                <a:latin typeface="Candara" panose="020E0502030303020204" pitchFamily="34" charset="0"/>
              </a:rPr>
              <a:t>been slow </a:t>
            </a:r>
            <a:r>
              <a:rPr lang="en-US" sz="1800" dirty="0" smtClean="0">
                <a:latin typeface="Candara" panose="020E0502030303020204" pitchFamily="34" charset="0"/>
              </a:rPr>
              <a:t>in getting </a:t>
            </a:r>
            <a:r>
              <a:rPr lang="en-US" sz="1800" dirty="0">
                <a:latin typeface="Candara" panose="020E0502030303020204" pitchFamily="34" charset="0"/>
              </a:rPr>
              <a:t>deployed due to technical, as well as competitive reasons. </a:t>
            </a:r>
            <a:r>
              <a:rPr lang="en-US" sz="1800" dirty="0" smtClean="0">
                <a:latin typeface="Candara" panose="020E0502030303020204" pitchFamily="34" charset="0"/>
              </a:rPr>
              <a:t>MIBs have </a:t>
            </a:r>
            <a:r>
              <a:rPr lang="en-US" sz="1800" dirty="0">
                <a:latin typeface="Candara" panose="020E0502030303020204" pitchFamily="34" charset="0"/>
              </a:rPr>
              <a:t>been </a:t>
            </a:r>
            <a:r>
              <a:rPr lang="en-US" sz="1800" dirty="0" smtClean="0">
                <a:latin typeface="Candara" panose="020E0502030303020204" pitchFamily="34" charset="0"/>
              </a:rPr>
              <a:t>specified for </a:t>
            </a:r>
            <a:r>
              <a:rPr lang="en-US" sz="1800" dirty="0">
                <a:latin typeface="Candara" panose="020E0502030303020204" pitchFamily="34" charset="0"/>
              </a:rPr>
              <a:t>this to implement remote network </a:t>
            </a:r>
            <a:r>
              <a:rPr lang="en-US" sz="1800" dirty="0" smtClean="0">
                <a:latin typeface="Candara" panose="020E0502030303020204" pitchFamily="34" charset="0"/>
              </a:rPr>
              <a:t>management. </a:t>
            </a:r>
          </a:p>
          <a:p>
            <a:pPr>
              <a:lnSpc>
                <a:spcPct val="150000"/>
              </a:lnSpc>
              <a:spcAft>
                <a:spcPts val="1200"/>
              </a:spcAft>
            </a:pPr>
            <a:r>
              <a:rPr lang="en-US" sz="1800" dirty="0" smtClean="0">
                <a:latin typeface="Candara" panose="020E0502030303020204" pitchFamily="34" charset="0"/>
              </a:rPr>
              <a:t>We </a:t>
            </a:r>
            <a:r>
              <a:rPr lang="en-US" sz="1800" dirty="0">
                <a:latin typeface="Candara" panose="020E0502030303020204" pitchFamily="34" charset="0"/>
              </a:rPr>
              <a:t>discussed mobile cellular wireless network primarily from the </a:t>
            </a:r>
            <a:r>
              <a:rPr lang="en-US" sz="1800" dirty="0" smtClean="0">
                <a:latin typeface="Candara" panose="020E0502030303020204" pitchFamily="34" charset="0"/>
              </a:rPr>
              <a:t>IP network </a:t>
            </a:r>
            <a:r>
              <a:rPr lang="en-US" sz="1800" dirty="0">
                <a:latin typeface="Candara" panose="020E0502030303020204" pitchFamily="34" charset="0"/>
              </a:rPr>
              <a:t>point of </a:t>
            </a:r>
            <a:r>
              <a:rPr lang="en-US" sz="1800" dirty="0" smtClean="0">
                <a:latin typeface="Candara" panose="020E0502030303020204" pitchFamily="34" charset="0"/>
              </a:rPr>
              <a:t>view, although proprietary technologies </a:t>
            </a:r>
            <a:r>
              <a:rPr lang="en-US" sz="1800" dirty="0">
                <a:latin typeface="Candara" panose="020E0502030303020204" pitchFamily="34" charset="0"/>
              </a:rPr>
              <a:t>are mostly </a:t>
            </a:r>
            <a:r>
              <a:rPr lang="en-US" sz="1800" dirty="0" smtClean="0">
                <a:latin typeface="Candara" panose="020E0502030303020204" pitchFamily="34" charset="0"/>
              </a:rPr>
              <a:t>used for predominantly voice-based network. Mobile </a:t>
            </a:r>
            <a:r>
              <a:rPr lang="en-US" sz="1800" dirty="0">
                <a:latin typeface="Candara" panose="020E0502030303020204" pitchFamily="34" charset="0"/>
              </a:rPr>
              <a:t>IP plays an important role </a:t>
            </a:r>
            <a:r>
              <a:rPr lang="en-US" sz="1800" dirty="0" smtClean="0">
                <a:latin typeface="Candara" panose="020E0502030303020204" pitchFamily="34" charset="0"/>
              </a:rPr>
              <a:t>in the </a:t>
            </a:r>
            <a:r>
              <a:rPr lang="en-US" sz="1800" dirty="0">
                <a:latin typeface="Candara" panose="020E0502030303020204" pitchFamily="34" charset="0"/>
              </a:rPr>
              <a:t>implementation of broadband </a:t>
            </a:r>
            <a:r>
              <a:rPr lang="en-US" sz="1800" dirty="0" smtClean="0">
                <a:latin typeface="Candara" panose="020E0502030303020204" pitchFamily="34" charset="0"/>
              </a:rPr>
              <a:t>mobile wireless including management </a:t>
            </a:r>
            <a:r>
              <a:rPr lang="en-US" sz="1800" dirty="0">
                <a:latin typeface="Candara" panose="020E0502030303020204" pitchFamily="34" charset="0"/>
              </a:rPr>
              <a:t>of it</a:t>
            </a:r>
            <a:r>
              <a:rPr lang="en-US" sz="1800" dirty="0" smtClean="0">
                <a:latin typeface="Candara" panose="020E0502030303020204" pitchFamily="34" charset="0"/>
              </a:rPr>
              <a:t>. This </a:t>
            </a:r>
            <a:r>
              <a:rPr lang="en-US" sz="1800" dirty="0">
                <a:latin typeface="Candara" panose="020E0502030303020204" pitchFamily="34" charset="0"/>
              </a:rPr>
              <a:t>was addressed </a:t>
            </a:r>
            <a:r>
              <a:rPr lang="en-US" sz="1800" dirty="0" smtClean="0">
                <a:latin typeface="Candara" panose="020E0502030303020204" pitchFamily="34" charset="0"/>
              </a:rPr>
              <a:t>in detail</a:t>
            </a:r>
            <a:r>
              <a:rPr lang="en-US" sz="1800" dirty="0">
                <a:latin typeface="Candara" panose="020E0502030303020204" pitchFamily="34" charset="0"/>
              </a:rPr>
              <a:t>.</a:t>
            </a:r>
          </a:p>
          <a:p>
            <a:pPr>
              <a:lnSpc>
                <a:spcPct val="150000"/>
              </a:lnSpc>
              <a:spcAft>
                <a:spcPts val="1200"/>
              </a:spcAft>
            </a:pPr>
            <a:r>
              <a:rPr lang="en-US" sz="1800" dirty="0">
                <a:latin typeface="Candara" panose="020E0502030303020204" pitchFamily="34" charset="0"/>
              </a:rPr>
              <a:t>VSAT was described as emerging </a:t>
            </a:r>
            <a:r>
              <a:rPr lang="en-US" sz="1800" dirty="0" smtClean="0">
                <a:latin typeface="Candara" panose="020E0502030303020204" pitchFamily="34" charset="0"/>
              </a:rPr>
              <a:t>DTH technology </a:t>
            </a:r>
            <a:r>
              <a:rPr lang="en-US" sz="1800" dirty="0">
                <a:latin typeface="Candara" panose="020E0502030303020204" pitchFamily="34" charset="0"/>
              </a:rPr>
              <a:t>for broadband access network. </a:t>
            </a:r>
            <a:r>
              <a:rPr lang="en-US" sz="1800" dirty="0" smtClean="0">
                <a:latin typeface="Candara" panose="020E0502030303020204" pitchFamily="34" charset="0"/>
              </a:rPr>
              <a:t>It has several </a:t>
            </a:r>
            <a:r>
              <a:rPr lang="en-US" sz="1800" dirty="0">
                <a:latin typeface="Candara" panose="020E0502030303020204" pitchFamily="34" charset="0"/>
              </a:rPr>
              <a:t>advantages and disadvantages for use </a:t>
            </a:r>
            <a:r>
              <a:rPr lang="en-US" sz="1800" dirty="0" smtClean="0">
                <a:latin typeface="Candara" panose="020E0502030303020204" pitchFamily="34" charset="0"/>
              </a:rPr>
              <a:t>in broadband </a:t>
            </a:r>
            <a:r>
              <a:rPr lang="en-US" sz="1800" dirty="0">
                <a:latin typeface="Candara" panose="020E0502030303020204" pitchFamily="34" charset="0"/>
              </a:rPr>
              <a:t>communication. Because of </a:t>
            </a:r>
            <a:r>
              <a:rPr lang="en-US" sz="1800" dirty="0" smtClean="0">
                <a:latin typeface="Candara" panose="020E0502030303020204" pitchFamily="34" charset="0"/>
              </a:rPr>
              <a:t>its geographical </a:t>
            </a:r>
            <a:r>
              <a:rPr lang="en-US" sz="1800" dirty="0">
                <a:latin typeface="Candara" panose="020E0502030303020204" pitchFamily="34" charset="0"/>
              </a:rPr>
              <a:t>distribution, remote network management system is a necessity. However, </a:t>
            </a:r>
            <a:r>
              <a:rPr lang="en-US" sz="1800" dirty="0" smtClean="0">
                <a:latin typeface="Candara" panose="020E0502030303020204" pitchFamily="34" charset="0"/>
              </a:rPr>
              <a:t>due to </a:t>
            </a:r>
            <a:r>
              <a:rPr lang="en-US" sz="1800" dirty="0">
                <a:latin typeface="Candara" panose="020E0502030303020204" pitchFamily="34" charset="0"/>
              </a:rPr>
              <a:t>bandwidth constraint, features of the system are usually limited.</a:t>
            </a:r>
            <a:endParaRPr lang="ar-SA" sz="1800" dirty="0">
              <a:latin typeface="Candara" panose="020E0502030303020204" pitchFamily="34" charset="0"/>
            </a:endParaRPr>
          </a:p>
        </p:txBody>
      </p:sp>
    </p:spTree>
    <p:extLst>
      <p:ext uri="{BB962C8B-B14F-4D97-AF65-F5344CB8AC3E}">
        <p14:creationId xmlns:p14="http://schemas.microsoft.com/office/powerpoint/2010/main" val="237234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74812" y="304801"/>
            <a:ext cx="6858000" cy="533399"/>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Wireless Broadband Networks</a:t>
            </a:r>
          </a:p>
        </p:txBody>
      </p:sp>
      <p:sp>
        <p:nvSpPr>
          <p:cNvPr id="121" name="Shape 121"/>
          <p:cNvSpPr txBox="1"/>
          <p:nvPr/>
        </p:nvSpPr>
        <p:spPr>
          <a:xfrm>
            <a:off x="4975412" y="0"/>
            <a:ext cx="227012"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a:t>
            </a:r>
          </a:p>
        </p:txBody>
      </p:sp>
      <p:sp>
        <p:nvSpPr>
          <p:cNvPr id="123" name="Shape 123"/>
          <p:cNvSpPr txBox="1"/>
          <p:nvPr/>
        </p:nvSpPr>
        <p:spPr>
          <a:xfrm>
            <a:off x="784413" y="3262312"/>
            <a:ext cx="5829299" cy="1493836"/>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cxnSp>
        <p:nvCxnSpPr>
          <p:cNvPr id="124" name="Shape 124"/>
          <p:cNvCxnSpPr/>
          <p:nvPr/>
        </p:nvCxnSpPr>
        <p:spPr>
          <a:xfrm>
            <a:off x="708212" y="5791200"/>
            <a:ext cx="5638800" cy="0"/>
          </a:xfrm>
          <a:prstGeom prst="straightConnector1">
            <a:avLst/>
          </a:prstGeom>
          <a:noFill/>
          <a:ln w="12700" cap="rnd" cmpd="sng">
            <a:solidFill>
              <a:schemeClr val="dk1"/>
            </a:solidFill>
            <a:prstDash val="solid"/>
            <a:miter/>
            <a:headEnd type="none" w="med" len="med"/>
            <a:tailEnd type="none" w="med" len="med"/>
          </a:ln>
        </p:spPr>
      </p:cxnSp>
      <p:sp>
        <p:nvSpPr>
          <p:cNvPr id="125" name="Shape 125"/>
          <p:cNvSpPr txBox="1"/>
          <p:nvPr/>
        </p:nvSpPr>
        <p:spPr>
          <a:xfrm>
            <a:off x="174812" y="5791200"/>
            <a:ext cx="1524000" cy="458786"/>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ndara" panose="020E0502030303020204" pitchFamily="34" charset="0"/>
              </a:rPr>
              <a:t>Notes</a:t>
            </a:r>
          </a:p>
        </p:txBody>
      </p:sp>
      <p:pic>
        <p:nvPicPr>
          <p:cNvPr id="126" name="Shape 126"/>
          <p:cNvPicPr preferRelativeResize="0"/>
          <p:nvPr/>
        </p:nvPicPr>
        <p:blipFill rotWithShape="1">
          <a:blip r:embed="rId3">
            <a:alphaModFix/>
          </a:blip>
          <a:srcRect/>
          <a:stretch/>
        </p:blipFill>
        <p:spPr>
          <a:xfrm>
            <a:off x="1013013" y="990601"/>
            <a:ext cx="5333999" cy="4478337"/>
          </a:xfrm>
          <a:prstGeom prst="rect">
            <a:avLst/>
          </a:prstGeom>
          <a:noFill/>
          <a:ln>
            <a:noFill/>
          </a:ln>
        </p:spPr>
      </p:pic>
      <p:sp>
        <p:nvSpPr>
          <p:cNvPr id="127" name="Shape 127"/>
          <p:cNvSpPr txBox="1"/>
          <p:nvPr/>
        </p:nvSpPr>
        <p:spPr>
          <a:xfrm>
            <a:off x="708212" y="6249986"/>
            <a:ext cx="4809563" cy="1891552"/>
          </a:xfrm>
          <a:prstGeom prst="rect">
            <a:avLst/>
          </a:prstGeom>
          <a:noFill/>
          <a:ln>
            <a:noFill/>
          </a:ln>
        </p:spPr>
        <p:txBody>
          <a:bodyPr lIns="91425" tIns="45700" rIns="91425" bIns="45700" anchor="t" anchorCtr="0">
            <a:noAutofit/>
          </a:bodyPr>
          <a:lstStyle/>
          <a:p>
            <a:pPr>
              <a:lnSpc>
                <a:spcPct val="150000"/>
              </a:lnSpc>
              <a:buClr>
                <a:schemeClr val="dk1"/>
              </a:buClr>
              <a:buSzPct val="100000"/>
            </a:pPr>
            <a:r>
              <a:rPr lang="en-US" sz="1800" b="1" dirty="0" smtClean="0">
                <a:solidFill>
                  <a:srgbClr val="002060"/>
                </a:solidFill>
                <a:latin typeface="Candara" panose="020E0502030303020204" pitchFamily="34" charset="0"/>
              </a:rPr>
              <a:t>Three categories:</a:t>
            </a:r>
          </a:p>
          <a:p>
            <a:pPr marL="342900" indent="-342900">
              <a:lnSpc>
                <a:spcPct val="150000"/>
              </a:lnSpc>
              <a:buClr>
                <a:schemeClr val="dk1"/>
              </a:buClr>
              <a:buSzPct val="100000"/>
              <a:buFont typeface="+mj-lt"/>
              <a:buAutoNum type="arabicPeriod"/>
            </a:pPr>
            <a:r>
              <a:rPr lang="en-US" sz="1800" b="1" dirty="0" smtClean="0">
                <a:solidFill>
                  <a:srgbClr val="002060"/>
                </a:solidFill>
                <a:latin typeface="Candara" panose="020E0502030303020204" pitchFamily="34" charset="0"/>
              </a:rPr>
              <a:t>Wireless </a:t>
            </a:r>
            <a:r>
              <a:rPr lang="en-US" sz="1800" b="1" dirty="0">
                <a:solidFill>
                  <a:srgbClr val="002060"/>
                </a:solidFill>
                <a:latin typeface="Candara" panose="020E0502030303020204" pitchFamily="34" charset="0"/>
              </a:rPr>
              <a:t>LAN (WLAN)</a:t>
            </a:r>
          </a:p>
          <a:p>
            <a:pPr marL="342900" indent="-342900">
              <a:lnSpc>
                <a:spcPct val="150000"/>
              </a:lnSpc>
              <a:buClr>
                <a:schemeClr val="dk1"/>
              </a:buClr>
              <a:buSzPct val="100000"/>
              <a:buFont typeface="+mj-lt"/>
              <a:buAutoNum type="arabicPeriod"/>
            </a:pPr>
            <a:r>
              <a:rPr lang="en-US" sz="1800" b="1" dirty="0" smtClean="0">
                <a:solidFill>
                  <a:srgbClr val="002060"/>
                </a:solidFill>
                <a:latin typeface="Candara" panose="020E0502030303020204" pitchFamily="34" charset="0"/>
              </a:rPr>
              <a:t>Personal </a:t>
            </a:r>
            <a:r>
              <a:rPr lang="en-US" sz="1800" b="1" dirty="0">
                <a:solidFill>
                  <a:srgbClr val="002060"/>
                </a:solidFill>
                <a:latin typeface="Candara" panose="020E0502030303020204" pitchFamily="34" charset="0"/>
              </a:rPr>
              <a:t>Area Network (PAN)</a:t>
            </a:r>
          </a:p>
          <a:p>
            <a:pPr marL="342900" indent="-342900">
              <a:lnSpc>
                <a:spcPct val="150000"/>
              </a:lnSpc>
              <a:buClr>
                <a:schemeClr val="dk1"/>
              </a:buClr>
              <a:buSzPct val="111111"/>
              <a:buFont typeface="+mj-lt"/>
              <a:buAutoNum type="arabicPeriod"/>
            </a:pPr>
            <a:r>
              <a:rPr lang="en-US" sz="2000" b="1" dirty="0" smtClean="0">
                <a:solidFill>
                  <a:srgbClr val="002060"/>
                </a:solidFill>
                <a:latin typeface="Candara" panose="020E0502030303020204" pitchFamily="34" charset="0"/>
              </a:rPr>
              <a:t>Access Networks</a:t>
            </a:r>
          </a:p>
          <a:p>
            <a:pPr marL="457200" lvl="1">
              <a:lnSpc>
                <a:spcPct val="150000"/>
              </a:lnSpc>
              <a:buClr>
                <a:schemeClr val="dk1"/>
              </a:buClr>
              <a:buSzPct val="100000"/>
              <a:buFont typeface="Arial"/>
              <a:buChar char="•"/>
            </a:pPr>
            <a:r>
              <a:rPr lang="en-US" sz="2000" dirty="0" smtClean="0">
                <a:solidFill>
                  <a:schemeClr val="dk1"/>
                </a:solidFill>
                <a:latin typeface="Candara" panose="020E0502030303020204" pitchFamily="34" charset="0"/>
              </a:rPr>
              <a:t> </a:t>
            </a:r>
            <a:r>
              <a:rPr lang="en-US" sz="2000" dirty="0" smtClean="0">
                <a:solidFill>
                  <a:srgbClr val="006600"/>
                </a:solidFill>
                <a:latin typeface="Candara" panose="020E0502030303020204" pitchFamily="34" charset="0"/>
              </a:rPr>
              <a:t>MAN</a:t>
            </a:r>
            <a:r>
              <a:rPr lang="en-US" sz="2000" dirty="0" smtClean="0">
                <a:solidFill>
                  <a:schemeClr val="dk1"/>
                </a:solidFill>
                <a:latin typeface="Candara" panose="020E0502030303020204" pitchFamily="34" charset="0"/>
              </a:rPr>
              <a:t> a.k.a. </a:t>
            </a:r>
            <a:r>
              <a:rPr lang="en-US" sz="2000" dirty="0" smtClean="0">
                <a:solidFill>
                  <a:srgbClr val="006600"/>
                </a:solidFill>
                <a:latin typeface="Candara" panose="020E0502030303020204" pitchFamily="34" charset="0"/>
              </a:rPr>
              <a:t>WiMax</a:t>
            </a:r>
          </a:p>
        </p:txBody>
      </p:sp>
      <p:cxnSp>
        <p:nvCxnSpPr>
          <p:cNvPr id="128" name="Shape 128"/>
          <p:cNvCxnSpPr/>
          <p:nvPr/>
        </p:nvCxnSpPr>
        <p:spPr>
          <a:xfrm>
            <a:off x="708212" y="304800"/>
            <a:ext cx="5638800" cy="0"/>
          </a:xfrm>
          <a:prstGeom prst="straightConnector1">
            <a:avLst/>
          </a:prstGeom>
          <a:noFill/>
          <a:ln w="12700" cap="rnd" cmpd="sng">
            <a:solidFill>
              <a:schemeClr val="dk1"/>
            </a:solidFill>
            <a:prstDash val="solid"/>
            <a:miter/>
            <a:headEnd type="none" w="med" len="med"/>
            <a:tailEnd type="none" w="med" len="med"/>
          </a:ln>
        </p:spPr>
      </p:cxnSp>
      <p:sp>
        <p:nvSpPr>
          <p:cNvPr id="129" name="Shape 129"/>
          <p:cNvSpPr txBox="1"/>
          <p:nvPr/>
        </p:nvSpPr>
        <p:spPr>
          <a:xfrm>
            <a:off x="479613" y="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2895601" y="4038601"/>
            <a:ext cx="6172199" cy="990599"/>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chemeClr val="dk1"/>
                </a:solidFill>
              </a:rPr>
              <a:t>Basic Principles</a:t>
            </a:r>
          </a:p>
        </p:txBody>
      </p:sp>
      <p:sp>
        <p:nvSpPr>
          <p:cNvPr id="139" name="Shape 139"/>
          <p:cNvSpPr txBox="1"/>
          <p:nvPr/>
        </p:nvSpPr>
        <p:spPr>
          <a:xfrm>
            <a:off x="7467600" y="228600"/>
            <a:ext cx="227012" cy="274636"/>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a:t>
            </a:r>
          </a:p>
        </p:txBody>
      </p:sp>
      <p:sp>
        <p:nvSpPr>
          <p:cNvPr id="141" name="Shape 141"/>
          <p:cNvSpPr txBox="1"/>
          <p:nvPr/>
        </p:nvSpPr>
        <p:spPr>
          <a:xfrm>
            <a:off x="3276601" y="3490912"/>
            <a:ext cx="5829299" cy="1493836"/>
          </a:xfrm>
          <a:prstGeom prst="rect">
            <a:avLst/>
          </a:prstGeom>
          <a:noFill/>
          <a:ln>
            <a:noFill/>
          </a:ln>
        </p:spPr>
        <p:txBody>
          <a:bodyPr lIns="91425" tIns="45700" rIns="91425" bIns="45700" anchor="ctr" anchorCtr="0">
            <a:noAutofit/>
          </a:bodyPr>
          <a:lstStyle/>
          <a:p>
            <a:endParaRPr sz="1800" dirty="0">
              <a:solidFill>
                <a:schemeClr val="dk1"/>
              </a:solidFill>
              <a:latin typeface="Candara" panose="020E0502030303020204" pitchFamily="34" charset="0"/>
            </a:endParaRPr>
          </a:p>
        </p:txBody>
      </p:sp>
      <p:sp>
        <p:nvSpPr>
          <p:cNvPr id="142" name="Shape 142"/>
          <p:cNvSpPr txBox="1"/>
          <p:nvPr/>
        </p:nvSpPr>
        <p:spPr>
          <a:xfrm>
            <a:off x="2667000" y="4648200"/>
            <a:ext cx="1524000" cy="458786"/>
          </a:xfrm>
          <a:prstGeom prst="rect">
            <a:avLst/>
          </a:prstGeom>
          <a:noFill/>
          <a:ln>
            <a:noFill/>
          </a:ln>
        </p:spPr>
        <p:txBody>
          <a:bodyPr lIns="92075" tIns="46025" rIns="92075" bIns="46025" anchor="t" anchorCtr="0">
            <a:noAutofit/>
          </a:bodyPr>
          <a:lstStyle/>
          <a:p>
            <a:endParaRPr sz="1800" dirty="0">
              <a:solidFill>
                <a:schemeClr val="dk1"/>
              </a:solidFill>
              <a:latin typeface="Candara" panose="020E0502030303020204" pitchFamily="34" charset="0"/>
            </a:endParaRPr>
          </a:p>
        </p:txBody>
      </p:sp>
      <p:cxnSp>
        <p:nvCxnSpPr>
          <p:cNvPr id="144" name="Shape 144"/>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145" name="Shape 145"/>
          <p:cNvSpPr txBox="1"/>
          <p:nvPr/>
        </p:nvSpPr>
        <p:spPr>
          <a:xfrm>
            <a:off x="2971801" y="228600"/>
            <a:ext cx="5894387"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Chapter 14		         Broadband Wireless Access Networks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675" y="163606"/>
            <a:ext cx="11871960" cy="8710077"/>
          </a:xfrm>
          <a:prstGeom prst="rect">
            <a:avLst/>
          </a:prstGeom>
          <a:noFill/>
        </p:spPr>
        <p:txBody>
          <a:bodyPr wrap="square" rtlCol="0">
            <a:spAutoFit/>
          </a:bodyPr>
          <a:lstStyle/>
          <a:p>
            <a:r>
              <a:rPr lang="en-US" sz="2000" b="1" dirty="0" smtClean="0">
                <a:solidFill>
                  <a:srgbClr val="0070C0"/>
                </a:solidFill>
                <a:latin typeface="Candara" panose="020E0502030303020204" pitchFamily="34" charset="0"/>
              </a:rPr>
              <a:t>14.1  BASIC </a:t>
            </a:r>
            <a:r>
              <a:rPr lang="en-US" sz="2000" b="1" dirty="0">
                <a:solidFill>
                  <a:srgbClr val="0070C0"/>
                </a:solidFill>
                <a:latin typeface="Candara" panose="020E0502030303020204" pitchFamily="34" charset="0"/>
              </a:rPr>
              <a:t>PRINCIPLES</a:t>
            </a:r>
          </a:p>
          <a:p>
            <a:endParaRPr lang="en-US" sz="1800" dirty="0" smtClean="0">
              <a:latin typeface="Candara" panose="020E0502030303020204" pitchFamily="34" charset="0"/>
            </a:endParaRPr>
          </a:p>
          <a:p>
            <a:r>
              <a:rPr lang="en-US" sz="1800" b="1" dirty="0" smtClean="0">
                <a:solidFill>
                  <a:srgbClr val="0070C0"/>
                </a:solidFill>
                <a:latin typeface="Candara" panose="020E0502030303020204" pitchFamily="34" charset="0"/>
              </a:rPr>
              <a:t>Wireless</a:t>
            </a:r>
            <a:r>
              <a:rPr lang="en-US" sz="1800" dirty="0" smtClean="0">
                <a:solidFill>
                  <a:srgbClr val="0070C0"/>
                </a:solidFill>
                <a:latin typeface="Candara" panose="020E0502030303020204" pitchFamily="34" charset="0"/>
              </a:rPr>
              <a:t> </a:t>
            </a:r>
            <a:r>
              <a:rPr lang="en-US" sz="1800" b="1" dirty="0">
                <a:solidFill>
                  <a:srgbClr val="0070C0"/>
                </a:solidFill>
                <a:latin typeface="Candara" panose="020E0502030303020204" pitchFamily="34" charset="0"/>
              </a:rPr>
              <a:t>propagation</a:t>
            </a:r>
            <a:r>
              <a:rPr lang="en-US" sz="1800" dirty="0">
                <a:solidFill>
                  <a:srgbClr val="0070C0"/>
                </a:solidFill>
                <a:latin typeface="Candara" panose="020E0502030303020204" pitchFamily="34" charset="0"/>
              </a:rPr>
              <a:t> </a:t>
            </a:r>
            <a:r>
              <a:rPr lang="en-US" sz="1800" dirty="0">
                <a:latin typeface="Candara" panose="020E0502030303020204" pitchFamily="34" charset="0"/>
              </a:rPr>
              <a:t>for access network, </a:t>
            </a:r>
            <a:r>
              <a:rPr lang="en-US" sz="1800" dirty="0">
                <a:solidFill>
                  <a:srgbClr val="0070C0"/>
                </a:solidFill>
                <a:latin typeface="Candara" panose="020E0502030303020204" pitchFamily="34" charset="0"/>
              </a:rPr>
              <a:t>fixed wireless</a:t>
            </a:r>
            <a:r>
              <a:rPr lang="en-US" sz="1800" dirty="0">
                <a:latin typeface="Candara" panose="020E0502030303020204" pitchFamily="34" charset="0"/>
              </a:rPr>
              <a:t>, also known as </a:t>
            </a:r>
            <a:r>
              <a:rPr lang="en-US" sz="1800" b="1" dirty="0">
                <a:solidFill>
                  <a:srgbClr val="669900"/>
                </a:solidFill>
                <a:latin typeface="Candara" panose="020E0502030303020204" pitchFamily="34" charset="0"/>
              </a:rPr>
              <a:t>wireless local </a:t>
            </a:r>
            <a:r>
              <a:rPr lang="en-US" sz="1800" b="1" dirty="0" smtClean="0">
                <a:solidFill>
                  <a:srgbClr val="669900"/>
                </a:solidFill>
                <a:latin typeface="Candara" panose="020E0502030303020204" pitchFamily="34" charset="0"/>
              </a:rPr>
              <a:t>loop</a:t>
            </a:r>
            <a:r>
              <a:rPr lang="en-US" sz="1800" dirty="0" smtClean="0">
                <a:latin typeface="Candara" panose="020E0502030303020204" pitchFamily="34" charset="0"/>
              </a:rPr>
              <a:t> (</a:t>
            </a:r>
            <a:r>
              <a:rPr lang="en-US" sz="1800" b="1" dirty="0" smtClean="0">
                <a:solidFill>
                  <a:srgbClr val="669900"/>
                </a:solidFill>
                <a:latin typeface="Candara" panose="020E0502030303020204" pitchFamily="34" charset="0"/>
              </a:rPr>
              <a:t>WLL</a:t>
            </a:r>
            <a:r>
              <a:rPr lang="en-US" sz="1800" dirty="0">
                <a:latin typeface="Candara" panose="020E0502030303020204" pitchFamily="34" charset="0"/>
              </a:rPr>
              <a:t>), and </a:t>
            </a:r>
            <a:r>
              <a:rPr lang="en-US" sz="1800" dirty="0">
                <a:solidFill>
                  <a:srgbClr val="0070C0"/>
                </a:solidFill>
                <a:latin typeface="Candara" panose="020E0502030303020204" pitchFamily="34" charset="0"/>
              </a:rPr>
              <a:t>cellular mobile wireless</a:t>
            </a:r>
            <a:r>
              <a:rPr lang="en-US" sz="1800" dirty="0">
                <a:latin typeface="Candara" panose="020E0502030303020204" pitchFamily="34" charset="0"/>
              </a:rPr>
              <a:t> are discussed in this section. There are several </a:t>
            </a:r>
            <a:r>
              <a:rPr lang="en-US" sz="1800" b="1" dirty="0" smtClean="0">
                <a:latin typeface="Candara" panose="020E0502030303020204" pitchFamily="34" charset="0"/>
              </a:rPr>
              <a:t>physical</a:t>
            </a:r>
            <a:r>
              <a:rPr lang="en-US" sz="1800" dirty="0" smtClean="0">
                <a:latin typeface="Candara" panose="020E0502030303020204" pitchFamily="34" charset="0"/>
              </a:rPr>
              <a:t> mechanisms </a:t>
            </a:r>
            <a:r>
              <a:rPr lang="en-US" sz="1800" dirty="0">
                <a:latin typeface="Candara" panose="020E0502030303020204" pitchFamily="34" charset="0"/>
              </a:rPr>
              <a:t>to consider in dealing with wireless propagation, which we do not have </a:t>
            </a:r>
            <a:r>
              <a:rPr lang="en-US" sz="1800" dirty="0" smtClean="0">
                <a:latin typeface="Candara" panose="020E0502030303020204" pitchFamily="34" charset="0"/>
              </a:rPr>
              <a:t>with propagation </a:t>
            </a:r>
            <a:r>
              <a:rPr lang="en-US" sz="1800" dirty="0">
                <a:latin typeface="Candara" panose="020E0502030303020204" pitchFamily="34" charset="0"/>
              </a:rPr>
              <a:t>through </a:t>
            </a:r>
            <a:r>
              <a:rPr lang="en-US" sz="1800" b="1" dirty="0">
                <a:latin typeface="Candara" panose="020E0502030303020204" pitchFamily="34" charset="0"/>
              </a:rPr>
              <a:t>wired networks</a:t>
            </a:r>
            <a:r>
              <a:rPr lang="en-US" sz="1800" dirty="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For </a:t>
            </a:r>
            <a:r>
              <a:rPr lang="en-US" sz="1800" b="1" dirty="0">
                <a:solidFill>
                  <a:srgbClr val="996633"/>
                </a:solidFill>
                <a:latin typeface="Candara" panose="020E0502030303020204" pitchFamily="34" charset="0"/>
              </a:rPr>
              <a:t>outdoor propagation</a:t>
            </a:r>
            <a:r>
              <a:rPr lang="en-US" sz="1800" dirty="0">
                <a:latin typeface="Candara" panose="020E0502030303020204" pitchFamily="34" charset="0"/>
              </a:rPr>
              <a:t>, shown </a:t>
            </a:r>
            <a:r>
              <a:rPr lang="en-US" sz="1800" b="1" dirty="0" smtClean="0">
                <a:latin typeface="Candara" panose="020E0502030303020204" pitchFamily="34" charset="0"/>
              </a:rPr>
              <a:t>in Figure </a:t>
            </a:r>
            <a:r>
              <a:rPr lang="en-US" sz="1800" b="1" dirty="0">
                <a:latin typeface="Candara" panose="020E0502030303020204" pitchFamily="34" charset="0"/>
              </a:rPr>
              <a:t>14.2</a:t>
            </a:r>
            <a:r>
              <a:rPr lang="en-US" sz="1800" dirty="0">
                <a:latin typeface="Candara" panose="020E0502030303020204" pitchFamily="34" charset="0"/>
              </a:rPr>
              <a:t>, the </a:t>
            </a:r>
            <a:r>
              <a:rPr lang="en-US" sz="1800" b="1" dirty="0">
                <a:latin typeface="Candara" panose="020E0502030303020204" pitchFamily="34" charset="0"/>
              </a:rPr>
              <a:t>physical</a:t>
            </a:r>
            <a:r>
              <a:rPr lang="en-US" sz="1800" dirty="0">
                <a:latin typeface="Candara" panose="020E0502030303020204" pitchFamily="34" charset="0"/>
              </a:rPr>
              <a:t> </a:t>
            </a:r>
            <a:r>
              <a:rPr lang="en-US" sz="1800" b="1" dirty="0">
                <a:latin typeface="Candara" panose="020E0502030303020204" pitchFamily="34" charset="0"/>
              </a:rPr>
              <a:t>mechanisms</a:t>
            </a:r>
            <a:r>
              <a:rPr lang="en-US" sz="1800" dirty="0">
                <a:latin typeface="Candara" panose="020E0502030303020204" pitchFamily="34" charset="0"/>
              </a:rPr>
              <a:t> that we need </a:t>
            </a:r>
            <a:r>
              <a:rPr lang="en-US" sz="1800" dirty="0" smtClean="0">
                <a:latin typeface="Candara" panose="020E0502030303020204" pitchFamily="34" charset="0"/>
              </a:rPr>
              <a:t>to consider </a:t>
            </a:r>
            <a:r>
              <a:rPr lang="en-US" sz="1800" dirty="0">
                <a:latin typeface="Candara" panose="020E0502030303020204" pitchFamily="34" charset="0"/>
              </a:rPr>
              <a:t>are </a:t>
            </a:r>
            <a:r>
              <a:rPr lang="en-US" sz="1800" dirty="0">
                <a:solidFill>
                  <a:srgbClr val="002060"/>
                </a:solidFill>
                <a:latin typeface="Candara" panose="020E0502030303020204" pitchFamily="34" charset="0"/>
              </a:rPr>
              <a:t>line-of-sight</a:t>
            </a:r>
            <a:r>
              <a:rPr lang="en-US" sz="1800" dirty="0">
                <a:latin typeface="Candara" panose="020E0502030303020204" pitchFamily="34" charset="0"/>
              </a:rPr>
              <a:t> (</a:t>
            </a:r>
            <a:r>
              <a:rPr lang="en-US" sz="1800" dirty="0">
                <a:solidFill>
                  <a:srgbClr val="002060"/>
                </a:solidFill>
                <a:latin typeface="Candara" panose="020E0502030303020204" pitchFamily="34" charset="0"/>
              </a:rPr>
              <a:t>LOS</a:t>
            </a:r>
            <a:r>
              <a:rPr lang="en-US" sz="1800" dirty="0">
                <a:latin typeface="Candara" panose="020E0502030303020204" pitchFamily="34" charset="0"/>
              </a:rPr>
              <a:t>) </a:t>
            </a:r>
            <a:r>
              <a:rPr lang="en-US" sz="1800" dirty="0">
                <a:solidFill>
                  <a:srgbClr val="002060"/>
                </a:solidFill>
                <a:latin typeface="Candara" panose="020E0502030303020204" pitchFamily="34" charset="0"/>
              </a:rPr>
              <a:t>path</a:t>
            </a:r>
            <a:r>
              <a:rPr lang="en-US" sz="1800" dirty="0">
                <a:latin typeface="Candara" panose="020E0502030303020204" pitchFamily="34" charset="0"/>
              </a:rPr>
              <a:t>, </a:t>
            </a:r>
            <a:r>
              <a:rPr lang="en-US" sz="1800" dirty="0">
                <a:solidFill>
                  <a:srgbClr val="002060"/>
                </a:solidFill>
                <a:latin typeface="Candara" panose="020E0502030303020204" pitchFamily="34" charset="0"/>
              </a:rPr>
              <a:t>reflection</a:t>
            </a:r>
            <a:r>
              <a:rPr lang="en-US" sz="1800" dirty="0">
                <a:latin typeface="Candara" panose="020E0502030303020204" pitchFamily="34" charset="0"/>
              </a:rPr>
              <a:t>, and </a:t>
            </a:r>
            <a:r>
              <a:rPr lang="en-US" sz="1800" dirty="0">
                <a:solidFill>
                  <a:srgbClr val="002060"/>
                </a:solidFill>
                <a:latin typeface="Candara" panose="020E0502030303020204" pitchFamily="34" charset="0"/>
              </a:rPr>
              <a:t>diffraction-from</a:t>
            </a:r>
            <a:r>
              <a:rPr lang="en-US" sz="1800" dirty="0">
                <a:latin typeface="Candara" panose="020E0502030303020204" pitchFamily="34" charset="0"/>
              </a:rPr>
              <a:t> </a:t>
            </a:r>
            <a:r>
              <a:rPr lang="en-US" sz="1800" dirty="0">
                <a:solidFill>
                  <a:srgbClr val="002060"/>
                </a:solidFill>
                <a:latin typeface="Candara" panose="020E0502030303020204" pitchFamily="34" charset="0"/>
              </a:rPr>
              <a:t>ground</a:t>
            </a:r>
            <a:r>
              <a:rPr lang="en-US" sz="1800" dirty="0">
                <a:latin typeface="Candara" panose="020E0502030303020204" pitchFamily="34" charset="0"/>
              </a:rPr>
              <a:t> and </a:t>
            </a:r>
            <a:r>
              <a:rPr lang="en-US" sz="1800" dirty="0" smtClean="0">
                <a:solidFill>
                  <a:srgbClr val="002060"/>
                </a:solidFill>
                <a:latin typeface="Candara" panose="020E0502030303020204" pitchFamily="34" charset="0"/>
              </a:rPr>
              <a:t>other stationary</a:t>
            </a:r>
            <a:r>
              <a:rPr lang="en-US" sz="1800" dirty="0" smtClean="0">
                <a:latin typeface="Candara" panose="020E0502030303020204" pitchFamily="34" charset="0"/>
              </a:rPr>
              <a:t> </a:t>
            </a:r>
            <a:r>
              <a:rPr lang="en-US" sz="1800" dirty="0">
                <a:latin typeface="Candara" panose="020E0502030303020204" pitchFamily="34" charset="0"/>
              </a:rPr>
              <a:t>and </a:t>
            </a:r>
            <a:r>
              <a:rPr lang="en-US" sz="1800" dirty="0">
                <a:solidFill>
                  <a:srgbClr val="002060"/>
                </a:solidFill>
                <a:latin typeface="Candara" panose="020E0502030303020204" pitchFamily="34" charset="0"/>
              </a:rPr>
              <a:t>moving</a:t>
            </a:r>
            <a:r>
              <a:rPr lang="en-US" sz="1800" dirty="0">
                <a:latin typeface="Candara" panose="020E0502030303020204" pitchFamily="34" charset="0"/>
              </a:rPr>
              <a:t> </a:t>
            </a:r>
            <a:r>
              <a:rPr lang="en-US" sz="1800" dirty="0">
                <a:solidFill>
                  <a:srgbClr val="002060"/>
                </a:solidFill>
                <a:latin typeface="Candara" panose="020E0502030303020204" pitchFamily="34" charset="0"/>
              </a:rPr>
              <a:t>objects-and</a:t>
            </a:r>
            <a:r>
              <a:rPr lang="en-US" sz="1800" dirty="0">
                <a:latin typeface="Candara" panose="020E0502030303020204" pitchFamily="34" charset="0"/>
              </a:rPr>
              <a:t> </a:t>
            </a:r>
            <a:r>
              <a:rPr lang="en-US" sz="1800" dirty="0">
                <a:solidFill>
                  <a:srgbClr val="002060"/>
                </a:solidFill>
                <a:latin typeface="Candara" panose="020E0502030303020204" pitchFamily="34" charset="0"/>
              </a:rPr>
              <a:t>scattering</a:t>
            </a:r>
            <a:r>
              <a:rPr lang="en-US" sz="1800" dirty="0">
                <a:latin typeface="Candara" panose="020E0502030303020204" pitchFamily="34" charset="0"/>
              </a:rPr>
              <a:t> such as from foliage and buildings.</a:t>
            </a:r>
          </a:p>
          <a:p>
            <a:endParaRPr lang="en-US" sz="1800" dirty="0">
              <a:latin typeface="Candara" panose="020E0502030303020204" pitchFamily="34" charset="0"/>
            </a:endParaRPr>
          </a:p>
          <a:p>
            <a:r>
              <a:rPr lang="en-US" sz="1800" dirty="0">
                <a:latin typeface="Candara" panose="020E0502030303020204" pitchFamily="34" charset="0"/>
              </a:rPr>
              <a:t>Let us </a:t>
            </a:r>
            <a:r>
              <a:rPr lang="en-US" sz="1800" u="sng" dirty="0">
                <a:latin typeface="Candara" panose="020E0502030303020204" pitchFamily="34" charset="0"/>
              </a:rPr>
              <a:t>compare</a:t>
            </a:r>
            <a:r>
              <a:rPr lang="en-US" sz="1800" dirty="0">
                <a:latin typeface="Candara" panose="020E0502030303020204" pitchFamily="34" charset="0"/>
              </a:rPr>
              <a:t> </a:t>
            </a:r>
            <a:r>
              <a:rPr lang="en-US" sz="1800" dirty="0">
                <a:solidFill>
                  <a:srgbClr val="0070C0"/>
                </a:solidFill>
                <a:latin typeface="Candara" panose="020E0502030303020204" pitchFamily="34" charset="0"/>
              </a:rPr>
              <a:t>wired media </a:t>
            </a:r>
            <a:r>
              <a:rPr lang="en-US" sz="1800" dirty="0">
                <a:latin typeface="Candara" panose="020E0502030303020204" pitchFamily="34" charset="0"/>
              </a:rPr>
              <a:t>with </a:t>
            </a:r>
            <a:r>
              <a:rPr lang="en-US" sz="1800" dirty="0">
                <a:solidFill>
                  <a:srgbClr val="0070C0"/>
                </a:solidFill>
                <a:latin typeface="Candara" panose="020E0502030303020204" pitchFamily="34" charset="0"/>
              </a:rPr>
              <a:t>wireless </a:t>
            </a:r>
            <a:r>
              <a:rPr lang="en-US" sz="1800" dirty="0" smtClean="0">
                <a:solidFill>
                  <a:srgbClr val="0070C0"/>
                </a:solidFill>
                <a:latin typeface="Candara" panose="020E0502030303020204" pitchFamily="34" charset="0"/>
              </a:rPr>
              <a:t>media</a:t>
            </a:r>
            <a:r>
              <a:rPr lang="en-US" sz="1800" dirty="0" smtClean="0">
                <a:latin typeface="Candara" panose="020E0502030303020204" pitchFamily="34" charset="0"/>
              </a:rPr>
              <a:t>:</a:t>
            </a:r>
          </a:p>
          <a:p>
            <a:r>
              <a:rPr lang="en-US" sz="1800" dirty="0" smtClean="0">
                <a:latin typeface="Candara" panose="020E0502030303020204" pitchFamily="34" charset="0"/>
              </a:rPr>
              <a:t>We </a:t>
            </a:r>
            <a:r>
              <a:rPr lang="en-US" sz="1800" dirty="0">
                <a:latin typeface="Candara" panose="020E0502030303020204" pitchFamily="34" charset="0"/>
              </a:rPr>
              <a:t>can list the following </a:t>
            </a:r>
            <a:r>
              <a:rPr lang="en-US" sz="1800" b="1" dirty="0">
                <a:latin typeface="Candara" panose="020E0502030303020204" pitchFamily="34" charset="0"/>
              </a:rPr>
              <a:t>three </a:t>
            </a:r>
            <a:r>
              <a:rPr lang="en-US" sz="1800" b="1" dirty="0" smtClean="0">
                <a:latin typeface="Candara" panose="020E0502030303020204" pitchFamily="34" charset="0"/>
              </a:rPr>
              <a:t>main characteristics </a:t>
            </a:r>
            <a:r>
              <a:rPr lang="en-US" sz="1800" dirty="0">
                <a:latin typeface="Candara" panose="020E0502030303020204" pitchFamily="34" charset="0"/>
              </a:rPr>
              <a:t>of </a:t>
            </a:r>
            <a:r>
              <a:rPr lang="en-US" sz="1800" b="1" dirty="0">
                <a:solidFill>
                  <a:srgbClr val="0070C0"/>
                </a:solidFill>
                <a:latin typeface="Candara" panose="020E0502030303020204" pitchFamily="34" charset="0"/>
              </a:rPr>
              <a:t>wired media </a:t>
            </a:r>
            <a:r>
              <a:rPr lang="en-US" sz="1800" dirty="0">
                <a:latin typeface="Candara" panose="020E0502030303020204" pitchFamily="34" charset="0"/>
              </a:rPr>
              <a:t>that </a:t>
            </a:r>
            <a:r>
              <a:rPr lang="en-US" sz="1800" b="1" dirty="0" smtClean="0">
                <a:solidFill>
                  <a:srgbClr val="800000"/>
                </a:solidFill>
                <a:latin typeface="Candara" panose="020E0502030303020204" pitchFamily="34" charset="0"/>
              </a:rPr>
              <a:t>adversely</a:t>
            </a:r>
            <a:r>
              <a:rPr lang="en-US" sz="1800" dirty="0" smtClean="0">
                <a:solidFill>
                  <a:srgbClr val="800000"/>
                </a:solidFill>
                <a:latin typeface="Candara" panose="020E0502030303020204" pitchFamily="34" charset="0"/>
              </a:rPr>
              <a:t> </a:t>
            </a:r>
            <a:r>
              <a:rPr lang="ar-SA" sz="1800" dirty="0" smtClean="0">
                <a:solidFill>
                  <a:srgbClr val="800000"/>
                </a:solidFill>
                <a:latin typeface="Candara" panose="020E0502030303020204" pitchFamily="34" charset="0"/>
              </a:rPr>
              <a:t>سلبا</a:t>
            </a:r>
            <a:r>
              <a:rPr lang="en-US" sz="1800" dirty="0" smtClean="0">
                <a:latin typeface="Candara" panose="020E0502030303020204" pitchFamily="34" charset="0"/>
              </a:rPr>
              <a:t> </a:t>
            </a:r>
            <a:r>
              <a:rPr lang="en-US" sz="1800" b="1" dirty="0">
                <a:latin typeface="Candara" panose="020E0502030303020204" pitchFamily="34" charset="0"/>
              </a:rPr>
              <a:t>affect broadband propagation</a:t>
            </a:r>
            <a:r>
              <a:rPr lang="en-US" sz="1800" dirty="0">
                <a:latin typeface="Candara" panose="020E0502030303020204" pitchFamily="34" charset="0"/>
              </a:rPr>
              <a:t>. </a:t>
            </a:r>
            <a:endParaRPr lang="en-US" sz="1800" dirty="0" smtClean="0">
              <a:latin typeface="Candara" panose="020E0502030303020204" pitchFamily="34" charset="0"/>
            </a:endParaRPr>
          </a:p>
          <a:p>
            <a:pPr marL="342900" indent="-342900">
              <a:buFont typeface="+mj-lt"/>
              <a:buAutoNum type="arabicPeriod"/>
            </a:pPr>
            <a:endParaRPr lang="en-US" sz="1800" dirty="0" smtClean="0">
              <a:latin typeface="Candara" panose="020E0502030303020204" pitchFamily="34" charset="0"/>
            </a:endParaRPr>
          </a:p>
          <a:p>
            <a:pPr marL="342900" indent="-342900">
              <a:buFont typeface="+mj-lt"/>
              <a:buAutoNum type="arabicPeriod"/>
            </a:pPr>
            <a:r>
              <a:rPr lang="en-US" sz="1800" dirty="0" smtClean="0">
                <a:latin typeface="Candara" panose="020E0502030303020204" pitchFamily="34" charset="0"/>
              </a:rPr>
              <a:t>First is </a:t>
            </a:r>
            <a:r>
              <a:rPr lang="en-US" sz="1800" dirty="0" smtClean="0">
                <a:solidFill>
                  <a:srgbClr val="800000"/>
                </a:solidFill>
                <a:latin typeface="Candara" panose="020E0502030303020204" pitchFamily="34" charset="0"/>
              </a:rPr>
              <a:t>attenuation</a:t>
            </a:r>
            <a:r>
              <a:rPr lang="en-US" sz="1800" dirty="0">
                <a:latin typeface="Candara" panose="020E0502030303020204" pitchFamily="34" charset="0"/>
              </a:rPr>
              <a:t>, which is based on conductivity in copper, or </a:t>
            </a:r>
            <a:r>
              <a:rPr lang="en-US" sz="1800" dirty="0">
                <a:solidFill>
                  <a:srgbClr val="800000"/>
                </a:solidFill>
                <a:latin typeface="Candara" panose="020E0502030303020204" pitchFamily="34" charset="0"/>
              </a:rPr>
              <a:t>reflection </a:t>
            </a:r>
            <a:r>
              <a:rPr lang="en-US" sz="1800" dirty="0">
                <a:latin typeface="Candara" panose="020E0502030303020204" pitchFamily="34" charset="0"/>
              </a:rPr>
              <a:t>and </a:t>
            </a:r>
            <a:r>
              <a:rPr lang="en-US" sz="1800" dirty="0">
                <a:solidFill>
                  <a:srgbClr val="800000"/>
                </a:solidFill>
                <a:latin typeface="Candara" panose="020E0502030303020204" pitchFamily="34" charset="0"/>
              </a:rPr>
              <a:t>refraction losses </a:t>
            </a:r>
            <a:r>
              <a:rPr lang="en-US" sz="1800" dirty="0" smtClean="0">
                <a:latin typeface="Candara" panose="020E0502030303020204" pitchFamily="34" charset="0"/>
              </a:rPr>
              <a:t>in fiber</a:t>
            </a:r>
            <a:r>
              <a:rPr lang="en-US" sz="1800" dirty="0">
                <a:latin typeface="Candara" panose="020E0502030303020204" pitchFamily="34" charset="0"/>
              </a:rPr>
              <a:t>. </a:t>
            </a:r>
            <a:endParaRPr lang="en-US" sz="1800" dirty="0" smtClean="0">
              <a:latin typeface="Candara" panose="020E0502030303020204" pitchFamily="34" charset="0"/>
            </a:endParaRPr>
          </a:p>
          <a:p>
            <a:pPr marL="342900" indent="-342900">
              <a:buFont typeface="+mj-lt"/>
              <a:buAutoNum type="arabicPeriod"/>
            </a:pPr>
            <a:r>
              <a:rPr lang="en-US" sz="1800" dirty="0" smtClean="0">
                <a:latin typeface="Candara" panose="020E0502030303020204" pitchFamily="34" charset="0"/>
              </a:rPr>
              <a:t>The </a:t>
            </a:r>
            <a:r>
              <a:rPr lang="en-US" sz="1800" dirty="0">
                <a:latin typeface="Candara" panose="020E0502030303020204" pitchFamily="34" charset="0"/>
              </a:rPr>
              <a:t>next characteristic is </a:t>
            </a:r>
            <a:r>
              <a:rPr lang="en-US" sz="1800" dirty="0">
                <a:solidFill>
                  <a:srgbClr val="800000"/>
                </a:solidFill>
                <a:latin typeface="Candara" panose="020E0502030303020204" pitchFamily="34" charset="0"/>
              </a:rPr>
              <a:t>frequency and phase dispersion </a:t>
            </a:r>
            <a:r>
              <a:rPr lang="en-US" sz="1800" dirty="0">
                <a:latin typeface="Candara" panose="020E0502030303020204" pitchFamily="34" charset="0"/>
              </a:rPr>
              <a:t>that are dependent on </a:t>
            </a:r>
            <a:r>
              <a:rPr lang="en-US" sz="1800" dirty="0" smtClean="0">
                <a:latin typeface="Candara" panose="020E0502030303020204" pitchFamily="34" charset="0"/>
              </a:rPr>
              <a:t>the refractive </a:t>
            </a:r>
            <a:r>
              <a:rPr lang="en-US" sz="1800" dirty="0">
                <a:latin typeface="Candara" panose="020E0502030303020204" pitchFamily="34" charset="0"/>
              </a:rPr>
              <a:t>index, which </a:t>
            </a:r>
            <a:r>
              <a:rPr lang="en-US" sz="1800" dirty="0" smtClean="0">
                <a:latin typeface="Candara" panose="020E0502030303020204" pitchFamily="34" charset="0"/>
              </a:rPr>
              <a:t>in turn </a:t>
            </a:r>
            <a:r>
              <a:rPr lang="en-US" sz="1800" dirty="0">
                <a:latin typeface="Candara" panose="020E0502030303020204" pitchFamily="34" charset="0"/>
              </a:rPr>
              <a:t>is </a:t>
            </a:r>
            <a:r>
              <a:rPr lang="en-US" sz="1800" dirty="0">
                <a:solidFill>
                  <a:srgbClr val="800000"/>
                </a:solidFill>
                <a:latin typeface="Candara" panose="020E0502030303020204" pitchFamily="34" charset="0"/>
              </a:rPr>
              <a:t>dependent on frequency</a:t>
            </a:r>
            <a:r>
              <a:rPr lang="en-US" sz="1800" dirty="0">
                <a:latin typeface="Candara" panose="020E0502030303020204" pitchFamily="34" charset="0"/>
              </a:rPr>
              <a:t>. </a:t>
            </a:r>
            <a:endParaRPr lang="en-US" sz="1800" dirty="0" smtClean="0">
              <a:latin typeface="Candara" panose="020E0502030303020204" pitchFamily="34" charset="0"/>
            </a:endParaRPr>
          </a:p>
          <a:p>
            <a:pPr marL="342900" indent="-342900">
              <a:buFont typeface="+mj-lt"/>
              <a:buAutoNum type="arabicPeriod"/>
            </a:pPr>
            <a:r>
              <a:rPr lang="en-US" sz="1800" dirty="0" smtClean="0">
                <a:latin typeface="Candara" panose="020E0502030303020204" pitchFamily="34" charset="0"/>
              </a:rPr>
              <a:t>The </a:t>
            </a:r>
            <a:r>
              <a:rPr lang="en-US" sz="1800" dirty="0">
                <a:latin typeface="Candara" panose="020E0502030303020204" pitchFamily="34" charset="0"/>
              </a:rPr>
              <a:t>third is </a:t>
            </a:r>
            <a:r>
              <a:rPr lang="en-US" sz="1800" dirty="0">
                <a:solidFill>
                  <a:srgbClr val="800000"/>
                </a:solidFill>
                <a:latin typeface="Candara" panose="020E0502030303020204" pitchFamily="34" charset="0"/>
              </a:rPr>
              <a:t>time dispersion </a:t>
            </a:r>
            <a:r>
              <a:rPr lang="en-US" sz="1800" dirty="0" smtClean="0">
                <a:latin typeface="Candara" panose="020E0502030303020204" pitchFamily="34" charset="0"/>
              </a:rPr>
              <a:t>caused by </a:t>
            </a:r>
            <a:r>
              <a:rPr lang="en-US" sz="1800" dirty="0">
                <a:latin typeface="Candara" panose="020E0502030303020204" pitchFamily="34" charset="0"/>
              </a:rPr>
              <a:t>the speed of transmission, which is dependent on the dispersive refractive index.</a:t>
            </a:r>
          </a:p>
          <a:p>
            <a:endParaRPr lang="en-US" sz="1800" dirty="0">
              <a:latin typeface="Candara" panose="020E0502030303020204" pitchFamily="34" charset="0"/>
            </a:endParaRPr>
          </a:p>
          <a:p>
            <a:r>
              <a:rPr lang="en-US" sz="1800" dirty="0">
                <a:latin typeface="Candara" panose="020E0502030303020204" pitchFamily="34" charset="0"/>
              </a:rPr>
              <a:t>Manifestations of the above </a:t>
            </a:r>
            <a:r>
              <a:rPr lang="en-US" sz="1800" b="1" dirty="0">
                <a:solidFill>
                  <a:srgbClr val="800000"/>
                </a:solidFill>
                <a:latin typeface="Candara" panose="020E0502030303020204" pitchFamily="34" charset="0"/>
              </a:rPr>
              <a:t>adversely</a:t>
            </a:r>
            <a:r>
              <a:rPr lang="en-US" sz="1800" dirty="0">
                <a:latin typeface="Candara" panose="020E0502030303020204" pitchFamily="34" charset="0"/>
              </a:rPr>
              <a:t> impacting characteristics of </a:t>
            </a:r>
            <a:r>
              <a:rPr lang="en-US" sz="1800" b="1" dirty="0">
                <a:solidFill>
                  <a:srgbClr val="0070C0"/>
                </a:solidFill>
                <a:latin typeface="Candara" panose="020E0502030303020204" pitchFamily="34" charset="0"/>
              </a:rPr>
              <a:t>wired media </a:t>
            </a:r>
            <a:r>
              <a:rPr lang="en-US" sz="1800" dirty="0">
                <a:latin typeface="Candara" panose="020E0502030303020204" pitchFamily="34" charset="0"/>
              </a:rPr>
              <a:t>are </a:t>
            </a:r>
            <a:r>
              <a:rPr lang="en-US" sz="1800" b="1" dirty="0" smtClean="0">
                <a:latin typeface="Candara" panose="020E0502030303020204" pitchFamily="34" charset="0"/>
              </a:rPr>
              <a:t>also</a:t>
            </a:r>
            <a:r>
              <a:rPr lang="en-US" sz="1800" dirty="0" smtClean="0">
                <a:latin typeface="Candara" panose="020E0502030303020204" pitchFamily="34" charset="0"/>
              </a:rPr>
              <a:t> present </a:t>
            </a:r>
            <a:r>
              <a:rPr lang="en-US" sz="1800" dirty="0">
                <a:latin typeface="Candara" panose="020E0502030303020204" pitchFamily="34" charset="0"/>
              </a:rPr>
              <a:t>for </a:t>
            </a:r>
            <a:r>
              <a:rPr lang="en-US" sz="1800" b="1" dirty="0">
                <a:solidFill>
                  <a:srgbClr val="0070C0"/>
                </a:solidFill>
                <a:latin typeface="Candara" panose="020E0502030303020204" pitchFamily="34" charset="0"/>
              </a:rPr>
              <a:t>wireless media</a:t>
            </a:r>
            <a:r>
              <a:rPr lang="en-US" sz="1800" dirty="0">
                <a:latin typeface="Candara" panose="020E0502030303020204" pitchFamily="34" charset="0"/>
              </a:rPr>
              <a:t>. </a:t>
            </a:r>
            <a:endParaRPr lang="ar-SA" sz="1800" dirty="0" smtClean="0">
              <a:latin typeface="Candara" panose="020E0502030303020204" pitchFamily="34" charset="0"/>
            </a:endParaRPr>
          </a:p>
          <a:p>
            <a:pPr marL="285750" indent="-285750">
              <a:buFont typeface="Arial" panose="020B0604020202020204" pitchFamily="34" charset="0"/>
              <a:buChar char="•"/>
            </a:pPr>
            <a:r>
              <a:rPr lang="en-US" sz="1800" dirty="0" smtClean="0">
                <a:latin typeface="Candara" panose="020E0502030303020204" pitchFamily="34" charset="0"/>
              </a:rPr>
              <a:t>There </a:t>
            </a:r>
            <a:r>
              <a:rPr lang="en-US" sz="1800" dirty="0">
                <a:latin typeface="Candara" panose="020E0502030303020204" pitchFamily="34" charset="0"/>
              </a:rPr>
              <a:t>is </a:t>
            </a:r>
            <a:r>
              <a:rPr lang="en-US" sz="1800" dirty="0">
                <a:solidFill>
                  <a:srgbClr val="800000"/>
                </a:solidFill>
                <a:latin typeface="Candara" panose="020E0502030303020204" pitchFamily="34" charset="0"/>
              </a:rPr>
              <a:t>attenuation </a:t>
            </a:r>
            <a:r>
              <a:rPr lang="en-US" sz="1800" dirty="0">
                <a:latin typeface="Candara" panose="020E0502030303020204" pitchFamily="34" charset="0"/>
              </a:rPr>
              <a:t>due to absorption by the media, such </a:t>
            </a:r>
            <a:r>
              <a:rPr lang="en-US" sz="1800" dirty="0" smtClean="0">
                <a:latin typeface="Candara" panose="020E0502030303020204" pitchFamily="34" charset="0"/>
              </a:rPr>
              <a:t>as water </a:t>
            </a:r>
            <a:r>
              <a:rPr lang="en-US" sz="1800" dirty="0">
                <a:latin typeface="Candara" panose="020E0502030303020204" pitchFamily="34" charset="0"/>
              </a:rPr>
              <a:t>vapor or obstruction of the LOS between the source and the destination such as </a:t>
            </a:r>
            <a:r>
              <a:rPr lang="en-US" sz="1800" dirty="0" smtClean="0">
                <a:latin typeface="Candara" panose="020E0502030303020204" pitchFamily="34" charset="0"/>
              </a:rPr>
              <a:t>trees and </a:t>
            </a:r>
            <a:r>
              <a:rPr lang="en-US" sz="1800" dirty="0">
                <a:latin typeface="Candara" panose="020E0502030303020204" pitchFamily="34" charset="0"/>
              </a:rPr>
              <a:t>buildings. </a:t>
            </a:r>
            <a:endParaRPr lang="ar-SA" sz="1800" dirty="0" smtClean="0">
              <a:latin typeface="Candara" panose="020E0502030303020204" pitchFamily="34" charset="0"/>
            </a:endParaRPr>
          </a:p>
          <a:p>
            <a:pPr marL="285750" indent="-285750">
              <a:buFont typeface="Arial" panose="020B0604020202020204" pitchFamily="34" charset="0"/>
              <a:buChar char="•"/>
            </a:pPr>
            <a:r>
              <a:rPr lang="en-US" sz="1800" dirty="0" smtClean="0">
                <a:latin typeface="Candara" panose="020E0502030303020204" pitchFamily="34" charset="0"/>
              </a:rPr>
              <a:t>There </a:t>
            </a:r>
            <a:r>
              <a:rPr lang="en-US" sz="1800" dirty="0">
                <a:latin typeface="Candara" panose="020E0502030303020204" pitchFamily="34" charset="0"/>
              </a:rPr>
              <a:t>is also </a:t>
            </a:r>
            <a:r>
              <a:rPr lang="en-US" sz="1800" dirty="0">
                <a:solidFill>
                  <a:srgbClr val="800000"/>
                </a:solidFill>
                <a:latin typeface="Candara" panose="020E0502030303020204" pitchFamily="34" charset="0"/>
              </a:rPr>
              <a:t>decreasing signal strength </a:t>
            </a:r>
            <a:r>
              <a:rPr lang="en-US" sz="1800" dirty="0">
                <a:latin typeface="Candara" panose="020E0502030303020204" pitchFamily="34" charset="0"/>
              </a:rPr>
              <a:t>as we move away from the </a:t>
            </a:r>
            <a:r>
              <a:rPr lang="en-US" sz="1800" dirty="0" smtClean="0">
                <a:latin typeface="Candara" panose="020E0502030303020204" pitchFamily="34" charset="0"/>
              </a:rPr>
              <a:t>source antenna </a:t>
            </a:r>
            <a:r>
              <a:rPr lang="en-US" sz="1800" dirty="0">
                <a:latin typeface="Candara" panose="020E0502030303020204" pitchFamily="34" charset="0"/>
              </a:rPr>
              <a:t>since open-space wave propagation is not guided but is divergent. </a:t>
            </a:r>
            <a:endParaRPr lang="ar-SA" sz="1800" dirty="0" smtClean="0">
              <a:latin typeface="Candara" panose="020E0502030303020204" pitchFamily="34" charset="0"/>
            </a:endParaRPr>
          </a:p>
          <a:p>
            <a:pPr marL="285750" indent="-285750">
              <a:buFont typeface="Arial" panose="020B0604020202020204" pitchFamily="34" charset="0"/>
              <a:buChar char="•"/>
            </a:pPr>
            <a:r>
              <a:rPr lang="en-US" sz="1800" dirty="0" smtClean="0">
                <a:latin typeface="Candara" panose="020E0502030303020204" pitchFamily="34" charset="0"/>
              </a:rPr>
              <a:t>The </a:t>
            </a:r>
            <a:r>
              <a:rPr lang="en-US" sz="1800" dirty="0">
                <a:latin typeface="Candara" panose="020E0502030303020204" pitchFamily="34" charset="0"/>
              </a:rPr>
              <a:t>major </a:t>
            </a:r>
            <a:r>
              <a:rPr lang="en-US" sz="1800" dirty="0" smtClean="0">
                <a:latin typeface="Candara" panose="020E0502030303020204" pitchFamily="34" charset="0"/>
              </a:rPr>
              <a:t>cause of </a:t>
            </a:r>
            <a:r>
              <a:rPr lang="en-US" sz="1800" b="1" dirty="0">
                <a:solidFill>
                  <a:schemeClr val="tx1"/>
                </a:solidFill>
                <a:latin typeface="Candara" panose="020E0502030303020204" pitchFamily="34" charset="0"/>
              </a:rPr>
              <a:t>frequency</a:t>
            </a:r>
            <a:r>
              <a:rPr lang="en-US" sz="1800" dirty="0">
                <a:latin typeface="Candara" panose="020E0502030303020204" pitchFamily="34" charset="0"/>
              </a:rPr>
              <a:t>, </a:t>
            </a:r>
            <a:r>
              <a:rPr lang="en-US" sz="1800" b="1" dirty="0">
                <a:solidFill>
                  <a:schemeClr val="tx1"/>
                </a:solidFill>
                <a:latin typeface="Candara" panose="020E0502030303020204" pitchFamily="34" charset="0"/>
              </a:rPr>
              <a:t>phase</a:t>
            </a:r>
            <a:r>
              <a:rPr lang="en-US" sz="1800" dirty="0">
                <a:latin typeface="Candara" panose="020E0502030303020204" pitchFamily="34" charset="0"/>
              </a:rPr>
              <a:t>, and </a:t>
            </a:r>
            <a:r>
              <a:rPr lang="en-US" sz="1800" b="1" dirty="0">
                <a:solidFill>
                  <a:schemeClr val="tx1"/>
                </a:solidFill>
                <a:latin typeface="Candara" panose="020E0502030303020204" pitchFamily="34" charset="0"/>
              </a:rPr>
              <a:t>time dispersion </a:t>
            </a:r>
            <a:r>
              <a:rPr lang="en-US" sz="1800" dirty="0">
                <a:latin typeface="Candara" panose="020E0502030303020204" pitchFamily="34" charset="0"/>
              </a:rPr>
              <a:t>can all be attributed to the signal from the </a:t>
            </a:r>
            <a:r>
              <a:rPr lang="en-US" sz="1800" dirty="0" smtClean="0">
                <a:latin typeface="Candara" panose="020E0502030303020204" pitchFamily="34" charset="0"/>
              </a:rPr>
              <a:t>source arriving </a:t>
            </a:r>
            <a:r>
              <a:rPr lang="en-US" sz="1800" dirty="0">
                <a:latin typeface="Candara" panose="020E0502030303020204" pitchFamily="34" charset="0"/>
              </a:rPr>
              <a:t>as multiple signals at the receiver by the multipath. </a:t>
            </a:r>
            <a:endParaRPr lang="ar-SA" sz="1800" dirty="0" smtClean="0">
              <a:latin typeface="Candara" panose="020E0502030303020204" pitchFamily="34" charset="0"/>
            </a:endParaRPr>
          </a:p>
          <a:p>
            <a:pPr marL="285750" indent="-285750">
              <a:buFont typeface="Arial" panose="020B0604020202020204" pitchFamily="34" charset="0"/>
              <a:buChar char="•"/>
            </a:pPr>
            <a:r>
              <a:rPr lang="en-US" sz="1800" dirty="0" smtClean="0">
                <a:latin typeface="Candara" panose="020E0502030303020204" pitchFamily="34" charset="0"/>
              </a:rPr>
              <a:t>They </a:t>
            </a:r>
            <a:r>
              <a:rPr lang="en-US" sz="1800" dirty="0">
                <a:latin typeface="Candara" panose="020E0502030303020204" pitchFamily="34" charset="0"/>
              </a:rPr>
              <a:t>arrive at the receiver </a:t>
            </a:r>
            <a:r>
              <a:rPr lang="en-US" sz="1800" dirty="0" smtClean="0">
                <a:latin typeface="Candara" panose="020E0502030303020204" pitchFamily="34" charset="0"/>
              </a:rPr>
              <a:t>at </a:t>
            </a:r>
            <a:r>
              <a:rPr lang="en-US" sz="1800" dirty="0" smtClean="0">
                <a:solidFill>
                  <a:srgbClr val="800000"/>
                </a:solidFill>
                <a:latin typeface="Candara" panose="020E0502030303020204" pitchFamily="34" charset="0"/>
              </a:rPr>
              <a:t>different</a:t>
            </a:r>
            <a:r>
              <a:rPr lang="en-US" sz="1800" dirty="0" smtClean="0">
                <a:latin typeface="Candara" panose="020E0502030303020204" pitchFamily="34" charset="0"/>
              </a:rPr>
              <a:t> </a:t>
            </a:r>
            <a:r>
              <a:rPr lang="en-US" sz="1800" dirty="0">
                <a:solidFill>
                  <a:srgbClr val="800000"/>
                </a:solidFill>
                <a:latin typeface="Candara" panose="020E0502030303020204" pitchFamily="34" charset="0"/>
              </a:rPr>
              <a:t>times</a:t>
            </a:r>
            <a:r>
              <a:rPr lang="en-US" sz="1800" dirty="0">
                <a:latin typeface="Candara" panose="020E0502030303020204" pitchFamily="34" charset="0"/>
              </a:rPr>
              <a:t>, with </a:t>
            </a:r>
            <a:r>
              <a:rPr lang="en-US" sz="1800" dirty="0">
                <a:solidFill>
                  <a:srgbClr val="800000"/>
                </a:solidFill>
                <a:latin typeface="Candara" panose="020E0502030303020204" pitchFamily="34" charset="0"/>
              </a:rPr>
              <a:t>changes infrequency</a:t>
            </a:r>
            <a:r>
              <a:rPr lang="en-US" sz="1800" dirty="0">
                <a:latin typeface="Candara" panose="020E0502030303020204" pitchFamily="34" charset="0"/>
              </a:rPr>
              <a:t> and </a:t>
            </a:r>
            <a:r>
              <a:rPr lang="en-US" sz="1800" dirty="0">
                <a:solidFill>
                  <a:srgbClr val="800000"/>
                </a:solidFill>
                <a:latin typeface="Candara" panose="020E0502030303020204" pitchFamily="34" charset="0"/>
              </a:rPr>
              <a:t>phase</a:t>
            </a:r>
            <a:r>
              <a:rPr lang="en-US" sz="1800" dirty="0">
                <a:latin typeface="Candara" panose="020E0502030303020204" pitchFamily="34" charset="0"/>
              </a:rPr>
              <a:t>, causing </a:t>
            </a:r>
            <a:r>
              <a:rPr lang="en-US" sz="1800" dirty="0">
                <a:solidFill>
                  <a:srgbClr val="800000"/>
                </a:solidFill>
                <a:latin typeface="Candara" panose="020E0502030303020204" pitchFamily="34" charset="0"/>
              </a:rPr>
              <a:t>interference</a:t>
            </a:r>
            <a:r>
              <a:rPr lang="en-US" sz="1800" dirty="0">
                <a:latin typeface="Candara" panose="020E0502030303020204" pitchFamily="34" charset="0"/>
              </a:rPr>
              <a:t> of short and </a:t>
            </a:r>
            <a:r>
              <a:rPr lang="en-US" sz="1800" dirty="0" smtClean="0">
                <a:latin typeface="Candara" panose="020E0502030303020204" pitchFamily="34" charset="0"/>
              </a:rPr>
              <a:t>long duration</a:t>
            </a:r>
            <a:r>
              <a:rPr lang="en-US" sz="1800" dirty="0">
                <a:latin typeface="Candara" panose="020E0502030303020204" pitchFamily="34" charset="0"/>
              </a:rPr>
              <a:t>. </a:t>
            </a:r>
            <a:r>
              <a:rPr lang="en-US" sz="1800" dirty="0" smtClean="0">
                <a:latin typeface="Candara" panose="020E0502030303020204" pitchFamily="34" charset="0"/>
              </a:rPr>
              <a:t>If it </a:t>
            </a:r>
            <a:r>
              <a:rPr lang="en-US" sz="1800" dirty="0">
                <a:latin typeface="Candara" panose="020E0502030303020204" pitchFamily="34" charset="0"/>
              </a:rPr>
              <a:t>is a rapid change, it resembles phase, frequency, and time dispersion. </a:t>
            </a:r>
            <a:endParaRPr lang="ar-SA" sz="1800" dirty="0" smtClean="0">
              <a:latin typeface="Candara" panose="020E0502030303020204" pitchFamily="34" charset="0"/>
            </a:endParaRPr>
          </a:p>
          <a:p>
            <a:pPr marL="285750" indent="-285750">
              <a:buFont typeface="Arial" panose="020B0604020202020204" pitchFamily="34" charset="0"/>
              <a:buChar char="•"/>
            </a:pPr>
            <a:r>
              <a:rPr lang="en-US" sz="1800" dirty="0" smtClean="0">
                <a:latin typeface="Candara" panose="020E0502030303020204" pitchFamily="34" charset="0"/>
              </a:rPr>
              <a:t>If it is gradual </a:t>
            </a:r>
            <a:r>
              <a:rPr lang="en-US" sz="1800" dirty="0">
                <a:latin typeface="Candara" panose="020E0502030303020204" pitchFamily="34" charset="0"/>
              </a:rPr>
              <a:t>and the signal strength degrades, it is called </a:t>
            </a:r>
            <a:r>
              <a:rPr lang="en-US" sz="1800" dirty="0">
                <a:solidFill>
                  <a:srgbClr val="800000"/>
                </a:solidFill>
                <a:latin typeface="Candara" panose="020E0502030303020204" pitchFamily="34" charset="0"/>
              </a:rPr>
              <a:t>fading</a:t>
            </a:r>
            <a:r>
              <a:rPr lang="en-US" sz="1800" dirty="0">
                <a:latin typeface="Candara" panose="020E0502030303020204" pitchFamily="34" charset="0"/>
              </a:rPr>
              <a:t>. </a:t>
            </a:r>
            <a:r>
              <a:rPr lang="en-US" sz="1800" b="1" dirty="0">
                <a:latin typeface="Candara" panose="020E0502030303020204" pitchFamily="34" charset="0"/>
              </a:rPr>
              <a:t>Fading</a:t>
            </a:r>
            <a:r>
              <a:rPr lang="en-US" sz="1800" dirty="0">
                <a:latin typeface="Candara" panose="020E0502030303020204" pitchFamily="34" charset="0"/>
              </a:rPr>
              <a:t> can be slow or </a:t>
            </a:r>
            <a:r>
              <a:rPr lang="en-US" sz="1800" dirty="0" smtClean="0">
                <a:latin typeface="Candara" panose="020E0502030303020204" pitchFamily="34" charset="0"/>
              </a:rPr>
              <a:t>rapid temporally </a:t>
            </a:r>
            <a:r>
              <a:rPr lang="en-US" sz="1800" dirty="0">
                <a:latin typeface="Candara" panose="020E0502030303020204" pitchFamily="34" charset="0"/>
              </a:rPr>
              <a:t>or could be spatially fluctuating. </a:t>
            </a:r>
            <a:endParaRPr lang="ar-SA" sz="1800" dirty="0" smtClean="0">
              <a:latin typeface="Candara" panose="020E0502030303020204" pitchFamily="34" charset="0"/>
            </a:endParaRPr>
          </a:p>
          <a:p>
            <a:pPr marL="285750" indent="-285750">
              <a:buFont typeface="Arial" panose="020B0604020202020204" pitchFamily="34" charset="0"/>
              <a:buChar char="•"/>
            </a:pPr>
            <a:r>
              <a:rPr lang="en-US" sz="1800" b="1" dirty="0" smtClean="0">
                <a:latin typeface="Candara" panose="020E0502030303020204" pitchFamily="34" charset="0"/>
              </a:rPr>
              <a:t>Frequency </a:t>
            </a:r>
            <a:r>
              <a:rPr lang="en-US" sz="1800" b="1" dirty="0">
                <a:latin typeface="Candara" panose="020E0502030303020204" pitchFamily="34" charset="0"/>
              </a:rPr>
              <a:t>shift </a:t>
            </a:r>
            <a:r>
              <a:rPr lang="en-US" sz="1800" dirty="0">
                <a:latin typeface="Candara" panose="020E0502030303020204" pitchFamily="34" charset="0"/>
              </a:rPr>
              <a:t>is due to </a:t>
            </a:r>
            <a:r>
              <a:rPr lang="en-US" sz="1800" b="1" dirty="0">
                <a:solidFill>
                  <a:srgbClr val="800000"/>
                </a:solidFill>
                <a:latin typeface="Candara" panose="020E0502030303020204" pitchFamily="34" charset="0"/>
              </a:rPr>
              <a:t>Doppler effect </a:t>
            </a:r>
            <a:r>
              <a:rPr lang="en-US" sz="1800" dirty="0">
                <a:latin typeface="Candara" panose="020E0502030303020204" pitchFamily="34" charset="0"/>
              </a:rPr>
              <a:t>when </a:t>
            </a:r>
            <a:r>
              <a:rPr lang="en-US" sz="1800" dirty="0" smtClean="0">
                <a:latin typeface="Candara" panose="020E0502030303020204" pitchFamily="34" charset="0"/>
              </a:rPr>
              <a:t>the source </a:t>
            </a:r>
            <a:r>
              <a:rPr lang="en-US" sz="1800" dirty="0">
                <a:latin typeface="Candara" panose="020E0502030303020204" pitchFamily="34" charset="0"/>
              </a:rPr>
              <a:t>or the receiver moves fast with respect to each other.</a:t>
            </a:r>
          </a:p>
        </p:txBody>
      </p:sp>
    </p:spTree>
    <p:extLst>
      <p:ext uri="{BB962C8B-B14F-4D97-AF65-F5344CB8AC3E}">
        <p14:creationId xmlns:p14="http://schemas.microsoft.com/office/powerpoint/2010/main" val="902286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7016</Words>
  <Application>Microsoft Office PowerPoint</Application>
  <PresentationFormat>Custom</PresentationFormat>
  <Paragraphs>953</Paragraphs>
  <Slides>67</Slides>
  <Notes>61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Arial</vt:lpstr>
      <vt:lpstr>Candara</vt:lpstr>
      <vt:lpstr>Wingdings</vt:lpstr>
      <vt:lpstr>Default Design</vt:lpstr>
      <vt:lpstr>Broadband Wireless Access Networks</vt:lpstr>
      <vt:lpstr>Objectives</vt:lpstr>
      <vt:lpstr>Objectives (cont.)</vt:lpstr>
      <vt:lpstr>Wired &amp; Wireless Broadband Networks</vt:lpstr>
      <vt:lpstr>PowerPoint Presentation</vt:lpstr>
      <vt:lpstr>PowerPoint Presentation</vt:lpstr>
      <vt:lpstr>Wireless Broadband Networks</vt:lpstr>
      <vt:lpstr>Basic Principles</vt:lpstr>
      <vt:lpstr>PowerPoint Presentation</vt:lpstr>
      <vt:lpstr>Outdoor Propagation</vt:lpstr>
      <vt:lpstr>Isotropic Propagation متماثل</vt:lpstr>
      <vt:lpstr>Non-Isotropic Propagation</vt:lpstr>
      <vt:lpstr>Satellite Free Space Propagation</vt:lpstr>
      <vt:lpstr> أرضي  Terrestrial Propagation </vt:lpstr>
      <vt:lpstr>Path Loss Dependency</vt:lpstr>
      <vt:lpstr>Shadow Fading</vt:lpstr>
      <vt:lpstr>PowerPoint Presentation</vt:lpstr>
      <vt:lpstr>Fixed Wireless Networks</vt:lpstr>
      <vt:lpstr>Fixed Wireless Network شبكة لاسلكية ثابتة</vt:lpstr>
      <vt:lpstr>MMDS Network</vt:lpstr>
      <vt:lpstr>LMDS Network</vt:lpstr>
      <vt:lpstr>MMDS and  Cable Network Management</vt:lpstr>
      <vt:lpstr>MMDS / LMDS Network Management</vt:lpstr>
      <vt:lpstr>802.16 Fixed Wireless System</vt:lpstr>
      <vt:lpstr>802.16 Base Station   (BS)</vt:lpstr>
      <vt:lpstr>802.16 Subscriber Station  (SS)</vt:lpstr>
      <vt:lpstr>IEEE 802.16 Extensions</vt:lpstr>
      <vt:lpstr>802.16d WiMax</vt:lpstr>
      <vt:lpstr>802.16d: PHY Layer</vt:lpstr>
      <vt:lpstr>802.16d: MAC Layer</vt:lpstr>
      <vt:lpstr>Fixed BWA (Broadband Wireless Access) Management</vt:lpstr>
      <vt:lpstr>Class of Service and QoS</vt:lpstr>
      <vt:lpstr>BWA NM Reference Model</vt:lpstr>
      <vt:lpstr>WMAN IF MIB</vt:lpstr>
      <vt:lpstr>Usage of ifTable Objects for Base Station BS</vt:lpstr>
      <vt:lpstr>Usage of ifTable Objects for Subscriber Station SS</vt:lpstr>
      <vt:lpstr>Commercial Examples</vt:lpstr>
      <vt:lpstr>DECT WLL</vt:lpstr>
      <vt:lpstr>corDect</vt:lpstr>
      <vt:lpstr>Ricochet Internet Access</vt:lpstr>
      <vt:lpstr>BBSC Broadband Solution</vt:lpstr>
      <vt:lpstr>MeshNetworks Enabled Architecture</vt:lpstr>
      <vt:lpstr>PacketHop</vt:lpstr>
      <vt:lpstr>PacketHop Technology</vt:lpstr>
      <vt:lpstr>Navini Ripwave</vt:lpstr>
      <vt:lpstr>Mobile Wireless Networks</vt:lpstr>
      <vt:lpstr>Mobile and Wireless</vt:lpstr>
      <vt:lpstr>Mobile Wireless Evolution</vt:lpstr>
      <vt:lpstr>Cellular Network</vt:lpstr>
      <vt:lpstr>3G Management Issues</vt:lpstr>
      <vt:lpstr>Mobility Management</vt:lpstr>
      <vt:lpstr>Mobile IP</vt:lpstr>
      <vt:lpstr>Mobile IP Functions - Roaming</vt:lpstr>
      <vt:lpstr>Discovery and Registration</vt:lpstr>
      <vt:lpstr>Tunneling</vt:lpstr>
      <vt:lpstr>SNMP Management of Mobile IP</vt:lpstr>
      <vt:lpstr>Mobile IP MIB Groups</vt:lpstr>
      <vt:lpstr>Mobile IP MIB</vt:lpstr>
      <vt:lpstr>mipMIBObjects</vt:lpstr>
      <vt:lpstr>mipMIBObjects</vt:lpstr>
      <vt:lpstr>PowerPoint Presentation</vt:lpstr>
      <vt:lpstr>Resource Management</vt:lpstr>
      <vt:lpstr>Security Management</vt:lpstr>
      <vt:lpstr>QoS Management</vt:lpstr>
      <vt:lpstr>VSAT</vt:lpstr>
      <vt:lpstr>VSAT Components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Broadband Wireless Access Networks</dc:title>
  <dc:creator>dell</dc:creator>
  <cp:lastModifiedBy>dell</cp:lastModifiedBy>
  <cp:revision>59</cp:revision>
  <dcterms:modified xsi:type="dcterms:W3CDTF">2017-05-08T22:18:59Z</dcterms:modified>
</cp:coreProperties>
</file>